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99" r:id="rId4"/>
  </p:sldMasterIdLst>
  <p:notesMasterIdLst>
    <p:notesMasterId r:id="rId73"/>
  </p:notesMasterIdLst>
  <p:handoutMasterIdLst>
    <p:handoutMasterId r:id="rId74"/>
  </p:handoutMasterIdLst>
  <p:sldIdLst>
    <p:sldId id="811" r:id="rId5"/>
    <p:sldId id="816" r:id="rId6"/>
    <p:sldId id="818" r:id="rId7"/>
    <p:sldId id="942" r:id="rId8"/>
    <p:sldId id="819" r:id="rId9"/>
    <p:sldId id="932" r:id="rId10"/>
    <p:sldId id="885" r:id="rId11"/>
    <p:sldId id="927" r:id="rId12"/>
    <p:sldId id="930" r:id="rId13"/>
    <p:sldId id="925" r:id="rId14"/>
    <p:sldId id="926" r:id="rId15"/>
    <p:sldId id="933" r:id="rId16"/>
    <p:sldId id="980" r:id="rId17"/>
    <p:sldId id="981" r:id="rId18"/>
    <p:sldId id="928" r:id="rId19"/>
    <p:sldId id="931" r:id="rId20"/>
    <p:sldId id="929" r:id="rId21"/>
    <p:sldId id="934" r:id="rId22"/>
    <p:sldId id="935" r:id="rId23"/>
    <p:sldId id="936" r:id="rId24"/>
    <p:sldId id="940" r:id="rId25"/>
    <p:sldId id="941" r:id="rId26"/>
    <p:sldId id="939" r:id="rId27"/>
    <p:sldId id="924" r:id="rId28"/>
    <p:sldId id="982" r:id="rId29"/>
    <p:sldId id="983" r:id="rId30"/>
    <p:sldId id="943" r:id="rId31"/>
    <p:sldId id="944" r:id="rId32"/>
    <p:sldId id="945" r:id="rId33"/>
    <p:sldId id="948" r:id="rId34"/>
    <p:sldId id="947" r:id="rId35"/>
    <p:sldId id="949" r:id="rId36"/>
    <p:sldId id="950" r:id="rId37"/>
    <p:sldId id="952" r:id="rId38"/>
    <p:sldId id="953" r:id="rId39"/>
    <p:sldId id="951" r:id="rId40"/>
    <p:sldId id="954" r:id="rId41"/>
    <p:sldId id="955" r:id="rId42"/>
    <p:sldId id="984" r:id="rId43"/>
    <p:sldId id="956" r:id="rId44"/>
    <p:sldId id="957" r:id="rId45"/>
    <p:sldId id="958" r:id="rId46"/>
    <p:sldId id="959" r:id="rId47"/>
    <p:sldId id="985" r:id="rId48"/>
    <p:sldId id="962" r:id="rId49"/>
    <p:sldId id="961" r:id="rId50"/>
    <p:sldId id="986" r:id="rId51"/>
    <p:sldId id="960" r:id="rId52"/>
    <p:sldId id="963" r:id="rId53"/>
    <p:sldId id="964" r:id="rId54"/>
    <p:sldId id="965" r:id="rId55"/>
    <p:sldId id="966" r:id="rId56"/>
    <p:sldId id="967" r:id="rId57"/>
    <p:sldId id="968" r:id="rId58"/>
    <p:sldId id="970" r:id="rId59"/>
    <p:sldId id="969" r:id="rId60"/>
    <p:sldId id="971" r:id="rId61"/>
    <p:sldId id="972" r:id="rId62"/>
    <p:sldId id="973" r:id="rId63"/>
    <p:sldId id="987" r:id="rId64"/>
    <p:sldId id="974" r:id="rId65"/>
    <p:sldId id="975" r:id="rId66"/>
    <p:sldId id="977" r:id="rId67"/>
    <p:sldId id="976" r:id="rId68"/>
    <p:sldId id="979" r:id="rId69"/>
    <p:sldId id="978" r:id="rId70"/>
    <p:sldId id="988" r:id="rId71"/>
    <p:sldId id="869" r:id="rId72"/>
  </p:sldIdLst>
  <p:sldSz cx="12192000" cy="6858000"/>
  <p:notesSz cx="7104063" cy="10234613"/>
  <p:embeddedFontLst>
    <p:embeddedFont>
      <p:font typeface="Calibri" panose="020F0502020204030204" pitchFamily="34" charset="0"/>
      <p:regular r:id="rId75"/>
      <p:bold r:id="rId76"/>
      <p:italic r:id="rId77"/>
      <p:boldItalic r:id="rId78"/>
    </p:embeddedFont>
    <p:embeddedFont>
      <p:font typeface="Calibri Light" panose="020F0302020204030204" pitchFamily="34" charset="0"/>
      <p:regular r:id="rId79"/>
      <p:italic r:id="rId80"/>
    </p:embeddedFont>
    <p:embeddedFont>
      <p:font typeface="Century Gothic" panose="020B0502020202020204" pitchFamily="34" charset="0"/>
      <p:regular r:id="rId81"/>
      <p:bold r:id="rId82"/>
      <p:italic r:id="rId83"/>
      <p:boldItalic r:id="rId84"/>
    </p:embeddedFont>
    <p:embeddedFont>
      <p:font typeface="Consolas" panose="020B0609020204030204" pitchFamily="49" charset="0"/>
      <p:regular r:id="rId85"/>
      <p:bold r:id="rId86"/>
      <p:italic r:id="rId87"/>
      <p:boldItalic r:id="rId88"/>
    </p:embeddedFont>
    <p:embeddedFont>
      <p:font typeface="Georgia" panose="02040502050405020303" pitchFamily="18" charset="0"/>
      <p:regular r:id="rId89"/>
      <p:bold r:id="rId90"/>
      <p:italic r:id="rId91"/>
      <p:boldItalic r:id="rId92"/>
    </p:embeddedFont>
    <p:embeddedFont>
      <p:font typeface="Lato" panose="020F0502020204030203" pitchFamily="34" charset="0"/>
      <p:regular r:id="rId93"/>
      <p:bold r:id="rId94"/>
      <p:italic r:id="rId95"/>
      <p:boldItalic r:id="rId96"/>
    </p:embeddedFont>
    <p:embeddedFont>
      <p:font typeface="Segoe Script" panose="030B0504020000000003" pitchFamily="66" charset="0"/>
      <p:regular r:id="rId97"/>
      <p:bold r:id="rId98"/>
    </p:embeddedFont>
    <p:embeddedFont>
      <p:font typeface="Segoe UI" panose="020B0502040204020203" pitchFamily="34" charset="0"/>
      <p:regular r:id="rId99"/>
      <p:bold r:id="rId100"/>
      <p:italic r:id="rId101"/>
      <p:boldItalic r:id="rId102"/>
    </p:embeddedFont>
    <p:embeddedFont>
      <p:font typeface="Segoe UI Light" panose="020B0502040204020203" pitchFamily="34" charset="0"/>
      <p:regular r:id="rId103"/>
      <p:italic r:id="rId104"/>
    </p:embeddedFont>
  </p:embeddedFontLst>
  <p:custDataLst>
    <p:tags r:id="rId105"/>
  </p:custDataLst>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guide id="3" pos="2775"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7" name="Stéphane GOBIN" initials="" lastIdx="0" clrIdx="6"/>
  <p:cmAuthor id="1" name="Sarah BOUTER" initials="SB" lastIdx="9" clrIdx="0">
    <p:extLst>
      <p:ext uri="{19B8F6BF-5375-455C-9EA6-DF929625EA0E}">
        <p15:presenceInfo xmlns:p15="http://schemas.microsoft.com/office/powerpoint/2012/main" userId="S-1-5-21-1801674531-1897051121-839522115-8424" providerId="AD"/>
      </p:ext>
    </p:extLst>
  </p:cmAuthor>
  <p:cmAuthor id="2" name="Thierry RICHARD" initials="TR" lastIdx="1" clrIdx="1">
    <p:extLst>
      <p:ext uri="{19B8F6BF-5375-455C-9EA6-DF929625EA0E}">
        <p15:presenceInfo xmlns:p15="http://schemas.microsoft.com/office/powerpoint/2012/main" userId="Thierry RICHARD" providerId="None"/>
      </p:ext>
    </p:extLst>
  </p:cmAuthor>
  <p:cmAuthor id="3" name="RICHARD Thierry Admin" initials="RTA" lastIdx="3" clrIdx="2">
    <p:extLst>
      <p:ext uri="{19B8F6BF-5375-455C-9EA6-DF929625EA0E}">
        <p15:presenceInfo xmlns:p15="http://schemas.microsoft.com/office/powerpoint/2012/main" userId="RICHARD Thierry Admin" providerId="None"/>
      </p:ext>
    </p:extLst>
  </p:cmAuthor>
  <p:cmAuthor id="4" name="Barthe, Karine (EXT - FR/Lannion)" initials="BK(F" lastIdx="1" clrIdx="3">
    <p:extLst>
      <p:ext uri="{19B8F6BF-5375-455C-9EA6-DF929625EA0E}">
        <p15:presenceInfo xmlns:p15="http://schemas.microsoft.com/office/powerpoint/2012/main" userId="Barthe, Karine (EXT - FR/Lannion)" providerId="None"/>
      </p:ext>
    </p:extLst>
  </p:cmAuthor>
  <p:cmAuthor id="5" name="Sabrina Kuhn" initials="SK" lastIdx="10" clrIdx="4">
    <p:extLst>
      <p:ext uri="{19B8F6BF-5375-455C-9EA6-DF929625EA0E}">
        <p15:presenceInfo xmlns:p15="http://schemas.microsoft.com/office/powerpoint/2012/main" userId="S-1-5-21-1801674531-1897051121-839522115-20220" providerId="AD"/>
      </p:ext>
    </p:extLst>
  </p:cmAuthor>
  <p:cmAuthor id="6" name="Emilie VILLETORTE" initials="EV" lastIdx="1" clrIdx="5">
    <p:extLst>
      <p:ext uri="{19B8F6BF-5375-455C-9EA6-DF929625EA0E}">
        <p15:presenceInfo xmlns:p15="http://schemas.microsoft.com/office/powerpoint/2012/main" userId="S::evilletorte@eni.fr::60a890f2-81d8-4a9a-b988-47c91ea199b8"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1F39"/>
    <a:srgbClr val="95B258"/>
    <a:srgbClr val="016B9F"/>
    <a:srgbClr val="4AA5B7"/>
    <a:srgbClr val="06516F"/>
    <a:srgbClr val="FFFFFF"/>
    <a:srgbClr val="AAD23B"/>
    <a:srgbClr val="3B518E"/>
    <a:srgbClr val="E6E6E6"/>
    <a:srgbClr val="B9B9B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2D5ABB26-0587-4C30-8999-92F81FD0307C}" styleName="Aucun style, aucune grille">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DF18680-E054-41AD-8BC1-D1AEF772440D}" styleName="Style moyen 2 - Accentuation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5AB1C69-6EDB-4FF4-983F-18BD219EF322}" styleName="Style moyen 2 - Accentuation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353" autoAdjust="0"/>
    <p:restoredTop sz="72165" autoAdjust="0"/>
  </p:normalViewPr>
  <p:slideViewPr>
    <p:cSldViewPr snapToGrid="0">
      <p:cViewPr varScale="1">
        <p:scale>
          <a:sx n="81" d="100"/>
          <a:sy n="81" d="100"/>
        </p:scale>
        <p:origin x="1590" y="60"/>
      </p:cViewPr>
      <p:guideLst>
        <p:guide orient="horz" pos="2160"/>
        <p:guide pos="3840"/>
        <p:guide pos="2775"/>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0"/>
    </p:cViewPr>
  </p:sorterViewPr>
  <p:notesViewPr>
    <p:cSldViewPr snapToGrid="0">
      <p:cViewPr varScale="1">
        <p:scale>
          <a:sx n="51" d="100"/>
          <a:sy n="51" d="100"/>
        </p:scale>
        <p:origin x="2712" y="78"/>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font" Target="fonts/font10.fntdata"/><Relationship Id="rId89" Type="http://schemas.openxmlformats.org/officeDocument/2006/relationships/font" Target="fonts/font15.fntdata"/><Relationship Id="rId16" Type="http://schemas.openxmlformats.org/officeDocument/2006/relationships/slide" Target="slides/slide12.xml"/><Relationship Id="rId107" Type="http://schemas.openxmlformats.org/officeDocument/2006/relationships/presProps" Target="presProps.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handoutMaster" Target="handoutMasters/handoutMaster1.xml"/><Relationship Id="rId79" Type="http://schemas.openxmlformats.org/officeDocument/2006/relationships/font" Target="fonts/font5.fntdata"/><Relationship Id="rId102" Type="http://schemas.openxmlformats.org/officeDocument/2006/relationships/font" Target="fonts/font28.fntdata"/><Relationship Id="rId5" Type="http://schemas.openxmlformats.org/officeDocument/2006/relationships/slide" Target="slides/slide1.xml"/><Relationship Id="rId90" Type="http://schemas.openxmlformats.org/officeDocument/2006/relationships/font" Target="fonts/font16.fntdata"/><Relationship Id="rId95" Type="http://schemas.openxmlformats.org/officeDocument/2006/relationships/font" Target="fonts/font21.fntdata"/><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0" Type="http://schemas.openxmlformats.org/officeDocument/2006/relationships/font" Target="fonts/font6.fntdata"/><Relationship Id="rId85" Type="http://schemas.openxmlformats.org/officeDocument/2006/relationships/font" Target="fonts/font11.fntdata"/><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font" Target="fonts/font29.fntdata"/><Relationship Id="rId108" Type="http://schemas.openxmlformats.org/officeDocument/2006/relationships/viewProps" Target="viewProps.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font" Target="fonts/font1.fntdata"/><Relationship Id="rId91" Type="http://schemas.openxmlformats.org/officeDocument/2006/relationships/font" Target="fonts/font17.fntdata"/><Relationship Id="rId96" Type="http://schemas.openxmlformats.org/officeDocument/2006/relationships/font" Target="fonts/font22.fntdata"/><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commentAuthors" Target="commentAuthor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notesMaster" Target="notesMasters/notesMaster1.xml"/><Relationship Id="rId78" Type="http://schemas.openxmlformats.org/officeDocument/2006/relationships/font" Target="fonts/font4.fntdata"/><Relationship Id="rId81" Type="http://schemas.openxmlformats.org/officeDocument/2006/relationships/font" Target="fonts/font7.fntdata"/><Relationship Id="rId86" Type="http://schemas.openxmlformats.org/officeDocument/2006/relationships/font" Target="fonts/font12.fntdata"/><Relationship Id="rId94" Type="http://schemas.openxmlformats.org/officeDocument/2006/relationships/font" Target="fonts/font20.fntdata"/><Relationship Id="rId99" Type="http://schemas.openxmlformats.org/officeDocument/2006/relationships/font" Target="fonts/font25.fntdata"/><Relationship Id="rId101" Type="http://schemas.openxmlformats.org/officeDocument/2006/relationships/font" Target="fonts/font27.fntdata"/><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theme" Target="theme/theme1.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font" Target="fonts/font2.fntdata"/><Relationship Id="rId97" Type="http://schemas.openxmlformats.org/officeDocument/2006/relationships/font" Target="fonts/font23.fntdata"/><Relationship Id="rId104" Type="http://schemas.openxmlformats.org/officeDocument/2006/relationships/font" Target="fonts/font30.fntdata"/><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font" Target="fonts/font18.fntdata"/><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font" Target="fonts/font13.fntdata"/><Relationship Id="rId110" Type="http://schemas.openxmlformats.org/officeDocument/2006/relationships/tableStyles" Target="tableStyles.xml"/><Relationship Id="rId61" Type="http://schemas.openxmlformats.org/officeDocument/2006/relationships/slide" Target="slides/slide57.xml"/><Relationship Id="rId82" Type="http://schemas.openxmlformats.org/officeDocument/2006/relationships/font" Target="fonts/font8.fntdata"/><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font" Target="fonts/font3.fntdata"/><Relationship Id="rId100" Type="http://schemas.openxmlformats.org/officeDocument/2006/relationships/font" Target="fonts/font26.fntdata"/><Relationship Id="rId105" Type="http://schemas.openxmlformats.org/officeDocument/2006/relationships/tags" Target="tags/tag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font" Target="fonts/font19.fntdata"/><Relationship Id="rId98" Type="http://schemas.openxmlformats.org/officeDocument/2006/relationships/font" Target="fonts/font24.fntdata"/><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font" Target="fonts/font9.fntdata"/><Relationship Id="rId88" Type="http://schemas.openxmlformats.org/officeDocument/2006/relationships/font" Target="fonts/font14.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3078427" cy="513508"/>
          </a:xfrm>
          <a:prstGeom prst="rect">
            <a:avLst/>
          </a:prstGeom>
        </p:spPr>
        <p:txBody>
          <a:bodyPr vert="horz" lIns="99075" tIns="49538" rIns="99075" bIns="49538" rtlCol="0"/>
          <a:lstStyle>
            <a:lvl1pPr algn="l">
              <a:defRPr sz="1300"/>
            </a:lvl1pPr>
          </a:lstStyle>
          <a:p>
            <a:endParaRPr lang="fr-FR">
              <a:latin typeface="Segoe UI" panose="020B0502040204020203" pitchFamily="34" charset="0"/>
            </a:endParaRPr>
          </a:p>
        </p:txBody>
      </p:sp>
      <p:sp>
        <p:nvSpPr>
          <p:cNvPr id="3" name="Espace réservé de la date 2"/>
          <p:cNvSpPr>
            <a:spLocks noGrp="1"/>
          </p:cNvSpPr>
          <p:nvPr>
            <p:ph type="dt" sz="quarter" idx="1"/>
          </p:nvPr>
        </p:nvSpPr>
        <p:spPr>
          <a:xfrm>
            <a:off x="4023992" y="0"/>
            <a:ext cx="3078427" cy="513508"/>
          </a:xfrm>
          <a:prstGeom prst="rect">
            <a:avLst/>
          </a:prstGeom>
        </p:spPr>
        <p:txBody>
          <a:bodyPr vert="horz" lIns="99075" tIns="49538" rIns="99075" bIns="49538" rtlCol="0"/>
          <a:lstStyle>
            <a:lvl1pPr algn="r">
              <a:defRPr sz="1300"/>
            </a:lvl1pPr>
          </a:lstStyle>
          <a:p>
            <a:fld id="{7A8EB9EB-B186-4F9A-9F85-BBB1D65C7589}" type="datetimeFigureOut">
              <a:rPr lang="fr-FR" smtClean="0">
                <a:latin typeface="Segoe UI" panose="020B0502040204020203" pitchFamily="34" charset="0"/>
              </a:rPr>
              <a:t>03/08/2023</a:t>
            </a:fld>
            <a:endParaRPr lang="fr-FR">
              <a:latin typeface="Segoe UI" panose="020B0502040204020203" pitchFamily="34" charset="0"/>
            </a:endParaRPr>
          </a:p>
        </p:txBody>
      </p:sp>
      <p:sp>
        <p:nvSpPr>
          <p:cNvPr id="4" name="Espace réservé du pied de page 3"/>
          <p:cNvSpPr>
            <a:spLocks noGrp="1"/>
          </p:cNvSpPr>
          <p:nvPr>
            <p:ph type="ftr" sz="quarter" idx="2"/>
          </p:nvPr>
        </p:nvSpPr>
        <p:spPr>
          <a:xfrm>
            <a:off x="0" y="9721107"/>
            <a:ext cx="3078427" cy="513507"/>
          </a:xfrm>
          <a:prstGeom prst="rect">
            <a:avLst/>
          </a:prstGeom>
        </p:spPr>
        <p:txBody>
          <a:bodyPr vert="horz" lIns="99075" tIns="49538" rIns="99075" bIns="49538" rtlCol="0" anchor="b"/>
          <a:lstStyle>
            <a:lvl1pPr algn="l">
              <a:defRPr sz="1300"/>
            </a:lvl1pPr>
          </a:lstStyle>
          <a:p>
            <a:endParaRPr lang="fr-FR">
              <a:latin typeface="Segoe UI" panose="020B0502040204020203" pitchFamily="34" charset="0"/>
            </a:endParaRPr>
          </a:p>
        </p:txBody>
      </p:sp>
      <p:sp>
        <p:nvSpPr>
          <p:cNvPr id="5" name="Espace réservé du numéro de diapositive 4"/>
          <p:cNvSpPr>
            <a:spLocks noGrp="1"/>
          </p:cNvSpPr>
          <p:nvPr>
            <p:ph type="sldNum" sz="quarter" idx="3"/>
          </p:nvPr>
        </p:nvSpPr>
        <p:spPr>
          <a:xfrm>
            <a:off x="4023992" y="9721107"/>
            <a:ext cx="3078427" cy="513507"/>
          </a:xfrm>
          <a:prstGeom prst="rect">
            <a:avLst/>
          </a:prstGeom>
        </p:spPr>
        <p:txBody>
          <a:bodyPr vert="horz" lIns="99075" tIns="49538" rIns="99075" bIns="49538" rtlCol="0" anchor="b"/>
          <a:lstStyle>
            <a:lvl1pPr algn="r">
              <a:defRPr sz="1300"/>
            </a:lvl1pPr>
          </a:lstStyle>
          <a:p>
            <a:fld id="{2611C90E-7C5C-4FC7-8E56-A2E921698B81}" type="slidenum">
              <a:rPr lang="fr-FR" smtClean="0">
                <a:latin typeface="Segoe UI" panose="020B0502040204020203" pitchFamily="34" charset="0"/>
              </a:rPr>
              <a:t>‹N°›</a:t>
            </a:fld>
            <a:endParaRPr lang="fr-FR">
              <a:latin typeface="Segoe UI" panose="020B0502040204020203" pitchFamily="34" charset="0"/>
            </a:endParaRPr>
          </a:p>
        </p:txBody>
      </p:sp>
    </p:spTree>
    <p:extLst>
      <p:ext uri="{BB962C8B-B14F-4D97-AF65-F5344CB8AC3E}">
        <p14:creationId xmlns:p14="http://schemas.microsoft.com/office/powerpoint/2010/main" val="1622490857"/>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3078427" cy="513508"/>
          </a:xfrm>
          <a:prstGeom prst="rect">
            <a:avLst/>
          </a:prstGeom>
        </p:spPr>
        <p:txBody>
          <a:bodyPr vert="horz" lIns="99075" tIns="49538" rIns="99075" bIns="49538" rtlCol="0"/>
          <a:lstStyle>
            <a:lvl1pPr algn="l">
              <a:defRPr sz="1300">
                <a:latin typeface="Segoe UI" panose="020B0502040204020203" pitchFamily="34" charset="0"/>
              </a:defRPr>
            </a:lvl1pPr>
          </a:lstStyle>
          <a:p>
            <a:endParaRPr lang="fr-FR"/>
          </a:p>
        </p:txBody>
      </p:sp>
      <p:sp>
        <p:nvSpPr>
          <p:cNvPr id="3" name="Espace réservé de la date 2"/>
          <p:cNvSpPr>
            <a:spLocks noGrp="1"/>
          </p:cNvSpPr>
          <p:nvPr>
            <p:ph type="dt" idx="1"/>
          </p:nvPr>
        </p:nvSpPr>
        <p:spPr>
          <a:xfrm>
            <a:off x="4023992" y="0"/>
            <a:ext cx="3078427" cy="513508"/>
          </a:xfrm>
          <a:prstGeom prst="rect">
            <a:avLst/>
          </a:prstGeom>
        </p:spPr>
        <p:txBody>
          <a:bodyPr vert="horz" lIns="99075" tIns="49538" rIns="99075" bIns="49538" rtlCol="0"/>
          <a:lstStyle>
            <a:lvl1pPr algn="r">
              <a:defRPr sz="1300">
                <a:latin typeface="Segoe UI" panose="020B0502040204020203" pitchFamily="34" charset="0"/>
              </a:defRPr>
            </a:lvl1pPr>
          </a:lstStyle>
          <a:p>
            <a:fld id="{E63BDECB-E14E-459C-896C-A883D5960C42}" type="datetimeFigureOut">
              <a:rPr lang="fr-FR" smtClean="0"/>
              <a:pPr/>
              <a:t>03/08/2023</a:t>
            </a:fld>
            <a:endParaRPr lang="fr-FR"/>
          </a:p>
        </p:txBody>
      </p:sp>
      <p:sp>
        <p:nvSpPr>
          <p:cNvPr id="4" name="Espace réservé de l'image des diapositives 3"/>
          <p:cNvSpPr>
            <a:spLocks noGrp="1" noRot="1" noChangeAspect="1"/>
          </p:cNvSpPr>
          <p:nvPr>
            <p:ph type="sldImg" idx="2"/>
          </p:nvPr>
        </p:nvSpPr>
        <p:spPr>
          <a:xfrm>
            <a:off x="482600" y="1279525"/>
            <a:ext cx="6140450" cy="3454400"/>
          </a:xfrm>
          <a:prstGeom prst="rect">
            <a:avLst/>
          </a:prstGeom>
          <a:noFill/>
          <a:ln w="12700">
            <a:solidFill>
              <a:prstClr val="black"/>
            </a:solidFill>
          </a:ln>
        </p:spPr>
        <p:txBody>
          <a:bodyPr vert="horz" lIns="99075" tIns="49538" rIns="99075" bIns="49538" rtlCol="0" anchor="ctr"/>
          <a:lstStyle/>
          <a:p>
            <a:endParaRPr lang="fr-FR"/>
          </a:p>
        </p:txBody>
      </p:sp>
      <p:sp>
        <p:nvSpPr>
          <p:cNvPr id="5" name="Espace réservé des commentaires 4"/>
          <p:cNvSpPr>
            <a:spLocks noGrp="1"/>
          </p:cNvSpPr>
          <p:nvPr>
            <p:ph type="body" sz="quarter" idx="3"/>
          </p:nvPr>
        </p:nvSpPr>
        <p:spPr>
          <a:xfrm>
            <a:off x="710407" y="4925407"/>
            <a:ext cx="5683250" cy="4029879"/>
          </a:xfrm>
          <a:prstGeom prst="rect">
            <a:avLst/>
          </a:prstGeom>
        </p:spPr>
        <p:txBody>
          <a:bodyPr vert="horz" lIns="99075" tIns="49538" rIns="99075" bIns="49538" rtlCol="0"/>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9721107"/>
            <a:ext cx="3078427" cy="513507"/>
          </a:xfrm>
          <a:prstGeom prst="rect">
            <a:avLst/>
          </a:prstGeom>
        </p:spPr>
        <p:txBody>
          <a:bodyPr vert="horz" lIns="99075" tIns="49538" rIns="99075" bIns="49538" rtlCol="0" anchor="b"/>
          <a:lstStyle>
            <a:lvl1pPr algn="l">
              <a:defRPr sz="1300">
                <a:latin typeface="Segoe UI" panose="020B0502040204020203" pitchFamily="34" charset="0"/>
              </a:defRPr>
            </a:lvl1pPr>
          </a:lstStyle>
          <a:p>
            <a:endParaRPr lang="fr-FR"/>
          </a:p>
        </p:txBody>
      </p:sp>
      <p:sp>
        <p:nvSpPr>
          <p:cNvPr id="7" name="Espace réservé du numéro de diapositive 6"/>
          <p:cNvSpPr>
            <a:spLocks noGrp="1"/>
          </p:cNvSpPr>
          <p:nvPr>
            <p:ph type="sldNum" sz="quarter" idx="5"/>
          </p:nvPr>
        </p:nvSpPr>
        <p:spPr>
          <a:xfrm>
            <a:off x="4023992" y="9721107"/>
            <a:ext cx="3078427" cy="513507"/>
          </a:xfrm>
          <a:prstGeom prst="rect">
            <a:avLst/>
          </a:prstGeom>
        </p:spPr>
        <p:txBody>
          <a:bodyPr vert="horz" lIns="99075" tIns="49538" rIns="99075" bIns="49538" rtlCol="0" anchor="b"/>
          <a:lstStyle>
            <a:lvl1pPr algn="r">
              <a:defRPr sz="1300">
                <a:latin typeface="Segoe UI" panose="020B0502040204020203" pitchFamily="34" charset="0"/>
              </a:defRPr>
            </a:lvl1pPr>
          </a:lstStyle>
          <a:p>
            <a:fld id="{00CA5B4E-61E0-4854-9785-88AF627D622D}" type="slidenum">
              <a:rPr lang="fr-FR" smtClean="0"/>
              <a:pPr/>
              <a:t>‹N°›</a:t>
            </a:fld>
            <a:endParaRPr lang="fr-FR"/>
          </a:p>
        </p:txBody>
      </p:sp>
    </p:spTree>
    <p:extLst>
      <p:ext uri="{BB962C8B-B14F-4D97-AF65-F5344CB8AC3E}">
        <p14:creationId xmlns:p14="http://schemas.microsoft.com/office/powerpoint/2010/main" val="3467805838"/>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Segoe UI" panose="020B0502040204020203" pitchFamily="34" charset="0"/>
        <a:ea typeface="+mn-ea"/>
        <a:cs typeface="+mn-cs"/>
      </a:defRPr>
    </a:lvl1pPr>
    <a:lvl2pPr marL="457200" algn="l" defTabSz="914400" rtl="0" eaLnBrk="1" latinLnBrk="0" hangingPunct="1">
      <a:defRPr sz="1200" kern="1200">
        <a:solidFill>
          <a:schemeClr val="tx1"/>
        </a:solidFill>
        <a:latin typeface="Segoe UI" panose="020B0502040204020203" pitchFamily="34" charset="0"/>
        <a:ea typeface="+mn-ea"/>
        <a:cs typeface="+mn-cs"/>
      </a:defRPr>
    </a:lvl2pPr>
    <a:lvl3pPr marL="914400" algn="l" defTabSz="914400" rtl="0" eaLnBrk="1" latinLnBrk="0" hangingPunct="1">
      <a:defRPr sz="1200" kern="1200">
        <a:solidFill>
          <a:schemeClr val="tx1"/>
        </a:solidFill>
        <a:latin typeface="Segoe UI" panose="020B0502040204020203" pitchFamily="34" charset="0"/>
        <a:ea typeface="+mn-ea"/>
        <a:cs typeface="+mn-cs"/>
      </a:defRPr>
    </a:lvl3pPr>
    <a:lvl4pPr marL="1371600" algn="l" defTabSz="914400" rtl="0" eaLnBrk="1" latinLnBrk="0" hangingPunct="1">
      <a:defRPr sz="1200" kern="1200">
        <a:solidFill>
          <a:schemeClr val="tx1"/>
        </a:solidFill>
        <a:latin typeface="Segoe UI" panose="020B0502040204020203" pitchFamily="34" charset="0"/>
        <a:ea typeface="+mn-ea"/>
        <a:cs typeface="+mn-cs"/>
      </a:defRPr>
    </a:lvl4pPr>
    <a:lvl5pPr marL="1828800" algn="l" defTabSz="914400" rtl="0" eaLnBrk="1" latinLnBrk="0" hangingPunct="1">
      <a:defRPr sz="1200" kern="1200">
        <a:solidFill>
          <a:schemeClr val="tx1"/>
        </a:solidFill>
        <a:latin typeface="Segoe UI" panose="020B050204020402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3" Type="http://schemas.openxmlformats.org/officeDocument/2006/relationships/hyperlink" Target="https://docs.spring.io/spring-data/jpa/docs/current/reference/html/#jpa.query-methods" TargetMode="External"/><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3" Type="http://schemas.openxmlformats.org/officeDocument/2006/relationships/hyperlink" Target="https://docs.spring.io/spring-data/jpa/docs/current/reference/html/#jpa.query-methods" TargetMode="External"/><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25727162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ORM (Object-</a:t>
            </a:r>
            <a:r>
              <a:rPr lang="fr-FR" dirty="0" err="1"/>
              <a:t>Relational</a:t>
            </a:r>
            <a:r>
              <a:rPr lang="fr-FR" dirty="0"/>
              <a:t> Mapping)</a:t>
            </a:r>
          </a:p>
          <a:p>
            <a:r>
              <a:rPr lang="fr-FR" dirty="0"/>
              <a:t>Permet de </a:t>
            </a:r>
            <a:r>
              <a:rPr lang="fr-FR" dirty="0">
                <a:solidFill>
                  <a:srgbClr val="348899"/>
                </a:solidFill>
              </a:rPr>
              <a:t>mettre en correspondance </a:t>
            </a:r>
            <a:r>
              <a:rPr lang="fr-FR" dirty="0"/>
              <a:t>le modèle de données relationnel et le modèle objets</a:t>
            </a:r>
          </a:p>
          <a:p>
            <a:pPr lvl="1"/>
            <a:r>
              <a:rPr lang="fr-FR" dirty="0"/>
              <a:t>Amélioration de l'architecture logicielle</a:t>
            </a:r>
          </a:p>
          <a:p>
            <a:pPr lvl="1"/>
            <a:r>
              <a:rPr lang="fr-FR" dirty="0"/>
              <a:t>Génération automatique du code de requêtage SQL</a:t>
            </a:r>
          </a:p>
          <a:p>
            <a:pPr lvl="1"/>
            <a:r>
              <a:rPr lang="fr-FR" dirty="0"/>
              <a:t>Abstraction de la base de données (travail sur les objets uniquement)</a:t>
            </a:r>
          </a:p>
          <a:p>
            <a:pPr lvl="1"/>
            <a:r>
              <a:rPr lang="fr-FR" dirty="0"/>
              <a:t>Gestion des "incompatibilités" (héritage, associations</a:t>
            </a:r>
            <a:r>
              <a:rPr lang="mr-IN" dirty="0"/>
              <a:t>…</a:t>
            </a:r>
            <a:r>
              <a:rPr lang="fr-FR" dirty="0"/>
              <a:t>)</a:t>
            </a:r>
          </a:p>
          <a:p>
            <a:endParaRPr lang="fr-FR" dirty="0"/>
          </a:p>
          <a:p>
            <a:r>
              <a:rPr lang="fr-FR" dirty="0"/>
              <a:t>Voici un exemple d’une table en base de données : EMPLOYEE</a:t>
            </a:r>
          </a:p>
          <a:p>
            <a:r>
              <a:rPr lang="fr-FR" dirty="0"/>
              <a:t>Et d’une classe métier (modèle objet) : </a:t>
            </a:r>
            <a:r>
              <a:rPr lang="fr-FR" dirty="0" err="1"/>
              <a:t>Employe</a:t>
            </a:r>
            <a:endParaRPr lang="fr-FR" dirty="0"/>
          </a:p>
          <a:p>
            <a:r>
              <a:rPr lang="fr-FR" dirty="0"/>
              <a:t>L’ORM doit nous permettre d’associer ces 2 éléments et de les manipuler pour les comportements en base : INSERT, UPDATE, DELETE, SELECT</a:t>
            </a:r>
          </a:p>
          <a:p>
            <a:endParaRPr lang="fr-FR" dirty="0"/>
          </a:p>
          <a:p>
            <a:r>
              <a:rPr lang="fr-FR" b="1" dirty="0"/>
              <a:t>Abstraction quasi totale du langage SQL</a:t>
            </a:r>
            <a:r>
              <a:rPr lang="fr-FR" dirty="0"/>
              <a:t> : c'est le rôle de l'ORM de produire le code SQL équivalent à vos actions.</a:t>
            </a:r>
          </a:p>
        </p:txBody>
      </p:sp>
    </p:spTree>
    <p:extLst>
      <p:ext uri="{BB962C8B-B14F-4D97-AF65-F5344CB8AC3E}">
        <p14:creationId xmlns:p14="http://schemas.microsoft.com/office/powerpoint/2010/main" val="9327228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JPA est une spécification qui définit une API pour la gestion des objets persistants. </a:t>
            </a:r>
          </a:p>
          <a:p>
            <a:pPr>
              <a:lnSpc>
                <a:spcPct val="120000"/>
              </a:lnSpc>
            </a:pPr>
            <a:r>
              <a:rPr lang="fr-FR" dirty="0"/>
              <a:t>JPA est </a:t>
            </a:r>
            <a:r>
              <a:rPr lang="fr-FR" sz="1200" dirty="0">
                <a:solidFill>
                  <a:srgbClr val="011F39"/>
                </a:solidFill>
              </a:rPr>
              <a:t>une spécification d’ORM pour Java</a:t>
            </a:r>
          </a:p>
          <a:p>
            <a:pPr marL="628650" lvl="1" indent="-171450">
              <a:lnSpc>
                <a:spcPct val="120000"/>
              </a:lnSpc>
              <a:buFont typeface="Arial" panose="020B0604020202020204" pitchFamily="34" charset="0"/>
              <a:buChar char="•"/>
            </a:pPr>
            <a:r>
              <a:rPr lang="fr-FR" dirty="0"/>
              <a:t>Elle a besoin d'une implémentation</a:t>
            </a:r>
          </a:p>
          <a:p>
            <a:pPr lvl="1"/>
            <a:endParaRPr lang="fr-FR" dirty="0"/>
          </a:p>
          <a:p>
            <a:r>
              <a:rPr lang="fr-FR" dirty="0"/>
              <a:t>Technologie basée sur :</a:t>
            </a:r>
          </a:p>
          <a:p>
            <a:pPr lvl="1"/>
            <a:r>
              <a:rPr lang="fr-FR" dirty="0"/>
              <a:t>Des interfaces et des classes génériques</a:t>
            </a:r>
          </a:p>
          <a:p>
            <a:pPr lvl="1"/>
            <a:r>
              <a:rPr lang="fr-FR" dirty="0"/>
              <a:t>Des annotations</a:t>
            </a:r>
          </a:p>
          <a:p>
            <a:pPr lvl="1"/>
            <a:r>
              <a:rPr lang="fr-FR" dirty="0"/>
              <a:t>Un fournisseur de persistance</a:t>
            </a:r>
          </a:p>
          <a:p>
            <a:pPr lvl="1"/>
            <a:r>
              <a:rPr lang="fr-FR" dirty="0"/>
              <a:t>Un fichier de configuration au format XML</a:t>
            </a:r>
            <a:endParaRPr lang="fr-FR" sz="1200" dirty="0">
              <a:solidFill>
                <a:srgbClr val="011F39"/>
              </a:solidFill>
            </a:endParaRPr>
          </a:p>
          <a:p>
            <a:pPr>
              <a:lnSpc>
                <a:spcPct val="120000"/>
              </a:lnSpc>
            </a:pPr>
            <a:endParaRPr lang="fr-FR" dirty="0"/>
          </a:p>
          <a:p>
            <a:r>
              <a:rPr lang="fr-FR" dirty="0"/>
              <a:t>Hibernate est une implémentation populaire de cette spécification ( il existe aussi </a:t>
            </a:r>
            <a:r>
              <a:rPr lang="fr-FR" dirty="0" err="1"/>
              <a:t>EclipseLink</a:t>
            </a:r>
            <a:r>
              <a:rPr lang="fr-FR" dirty="0"/>
              <a:t>). </a:t>
            </a:r>
          </a:p>
          <a:p>
            <a:endParaRPr lang="fr-FR" dirty="0"/>
          </a:p>
          <a:p>
            <a:r>
              <a:rPr lang="fr-FR" b="1" dirty="0"/>
              <a:t>Indépendance vis-à-vis de la base de données utilisée </a:t>
            </a:r>
            <a:r>
              <a:rPr lang="fr-FR" dirty="0"/>
              <a:t>: </a:t>
            </a:r>
          </a:p>
          <a:p>
            <a:pPr marL="628650" lvl="1" indent="-171450">
              <a:buFont typeface="Arial" panose="020B0604020202020204" pitchFamily="34" charset="0"/>
              <a:buChar char="•"/>
            </a:pPr>
            <a:r>
              <a:rPr lang="fr-FR" dirty="0"/>
              <a:t>JPA et l’ORM permettent de ne pas produire de code SQL</a:t>
            </a:r>
          </a:p>
          <a:p>
            <a:pPr marL="628650" lvl="1" indent="-171450">
              <a:buFont typeface="Arial" panose="020B0604020202020204" pitchFamily="34" charset="0"/>
              <a:buChar char="•"/>
            </a:pPr>
            <a:r>
              <a:rPr lang="fr-FR" dirty="0"/>
              <a:t>Donc le code n’est pas lié à une base de données précise. </a:t>
            </a:r>
          </a:p>
          <a:p>
            <a:pPr marL="628650" lvl="1" indent="-171450">
              <a:buFont typeface="Arial" panose="020B0604020202020204" pitchFamily="34" charset="0"/>
              <a:buChar char="•"/>
            </a:pPr>
            <a:r>
              <a:rPr lang="fr-FR" dirty="0"/>
              <a:t>Les ORM JPA peuvent travailler sur toutes les bases de données manipulables par JDBC. </a:t>
            </a:r>
          </a:p>
          <a:p>
            <a:pPr marL="628650" lvl="1" indent="-171450">
              <a:buFont typeface="Arial" panose="020B0604020202020204" pitchFamily="34" charset="0"/>
              <a:buChar char="•"/>
            </a:pPr>
            <a:r>
              <a:rPr lang="fr-FR" dirty="0"/>
              <a:t>Il est donc possible de changer de SGBR (Système de Gestion de Base de Données Relationnel) à tout moment. </a:t>
            </a:r>
          </a:p>
          <a:p>
            <a:pPr marL="628650" lvl="1" indent="-171450">
              <a:buFont typeface="Arial" panose="020B0604020202020204" pitchFamily="34" charset="0"/>
              <a:buChar char="•"/>
            </a:pPr>
            <a:endParaRPr lang="fr-FR" dirty="0"/>
          </a:p>
          <a:p>
            <a:pPr marL="0" lvl="0" indent="0">
              <a:buFont typeface="Arial" panose="020B0604020202020204" pitchFamily="34" charset="0"/>
              <a:buNone/>
            </a:pPr>
            <a:r>
              <a:rPr lang="fr-FR" b="1" dirty="0"/>
              <a:t>Meilleure productivité</a:t>
            </a:r>
            <a:r>
              <a:rPr lang="fr-FR" dirty="0"/>
              <a:t> : comparer à JDBC </a:t>
            </a:r>
            <a:r>
              <a:rPr lang="fr-FR" dirty="0">
                <a:sym typeface="Wingdings" panose="05000000000000000000" pitchFamily="2" charset="2"/>
              </a:rPr>
              <a:t> </a:t>
            </a:r>
            <a:r>
              <a:rPr lang="fr-FR" dirty="0"/>
              <a:t>Moins de code à produire.</a:t>
            </a:r>
          </a:p>
        </p:txBody>
      </p:sp>
    </p:spTree>
    <p:extLst>
      <p:ext uri="{BB962C8B-B14F-4D97-AF65-F5344CB8AC3E}">
        <p14:creationId xmlns:p14="http://schemas.microsoft.com/office/powerpoint/2010/main" val="35955307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171450" indent="-171450">
              <a:buFont typeface="Arial" panose="020B0604020202020204" pitchFamily="34" charset="0"/>
              <a:buChar char="•"/>
            </a:pPr>
            <a:r>
              <a:rPr lang="fr-FR" dirty="0" err="1">
                <a:solidFill>
                  <a:srgbClr val="348899"/>
                </a:solidFill>
              </a:rPr>
              <a:t>EntityManagerFactory</a:t>
            </a:r>
            <a:r>
              <a:rPr lang="fr-FR" dirty="0"/>
              <a:t> : la fabrique d'</a:t>
            </a:r>
            <a:r>
              <a:rPr lang="fr-FR" dirty="0" err="1"/>
              <a:t>EntityManager</a:t>
            </a:r>
            <a:endParaRPr lang="fr-FR" dirty="0"/>
          </a:p>
          <a:p>
            <a:pPr marL="742950" lvl="1" indent="-285750">
              <a:lnSpc>
                <a:spcPct val="107000"/>
              </a:lnSpc>
              <a:buFont typeface="Courier New" panose="02070309020205020404" pitchFamily="49" charset="0"/>
              <a:buChar char="o"/>
            </a:pPr>
            <a:r>
              <a:rPr lang="fr-FR" sz="1800" dirty="0">
                <a:effectLst/>
                <a:latin typeface="Calibri" panose="020F0502020204030204" pitchFamily="34" charset="0"/>
                <a:ea typeface="Calibri" panose="020F0502020204030204" pitchFamily="34" charset="0"/>
                <a:cs typeface="Times New Roman" panose="02020603050405020304" pitchFamily="18" charset="0"/>
              </a:rPr>
              <a:t>C’est lui qui représente le contexte de la </a:t>
            </a:r>
            <a:r>
              <a:rPr lang="fr-FR" sz="1800" dirty="0" err="1">
                <a:effectLst/>
                <a:latin typeface="Calibri" panose="020F0502020204030204" pitchFamily="34" charset="0"/>
                <a:ea typeface="Calibri" panose="020F0502020204030204" pitchFamily="34" charset="0"/>
                <a:cs typeface="Times New Roman" panose="02020603050405020304" pitchFamily="18" charset="0"/>
              </a:rPr>
              <a:t>datasource</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spcAft>
                <a:spcPts val="800"/>
              </a:spcAft>
              <a:buFont typeface="Courier New" panose="02070309020205020404" pitchFamily="49" charset="0"/>
              <a:buChar char="o"/>
            </a:pPr>
            <a:r>
              <a:rPr lang="fr-FR" sz="1800" dirty="0">
                <a:solidFill>
                  <a:srgbClr val="404040"/>
                </a:solidFill>
                <a:effectLst/>
                <a:latin typeface="Lato" panose="020F0502020204030203" pitchFamily="34" charset="0"/>
                <a:ea typeface="Calibri" panose="020F0502020204030204" pitchFamily="34" charset="0"/>
                <a:cs typeface="Times New Roman" panose="02020603050405020304" pitchFamily="18" charset="0"/>
              </a:rPr>
              <a:t>L’</a:t>
            </a:r>
            <a:r>
              <a:rPr lang="fr-FR" sz="1800" dirty="0" err="1">
                <a:solidFill>
                  <a:srgbClr val="404040"/>
                </a:solidFill>
                <a:effectLst/>
                <a:latin typeface="Lato" panose="020F0502020204030203" pitchFamily="34" charset="0"/>
                <a:ea typeface="Calibri" panose="020F0502020204030204" pitchFamily="34" charset="0"/>
                <a:cs typeface="Times New Roman" panose="02020603050405020304" pitchFamily="18" charset="0"/>
              </a:rPr>
              <a:t>EntityManagerFactory</a:t>
            </a:r>
            <a:r>
              <a:rPr lang="fr-FR" sz="1800" dirty="0">
                <a:solidFill>
                  <a:srgbClr val="404040"/>
                </a:solidFill>
                <a:effectLst/>
                <a:latin typeface="Lato" panose="020F0502020204030203" pitchFamily="34" charset="0"/>
                <a:ea typeface="Calibri" panose="020F0502020204030204" pitchFamily="34" charset="0"/>
                <a:cs typeface="Times New Roman" panose="02020603050405020304" pitchFamily="18" charset="0"/>
              </a:rPr>
              <a:t> permet de fabriquer une instance d’</a:t>
            </a:r>
            <a:r>
              <a:rPr lang="fr-FR" sz="1800" dirty="0" err="1">
                <a:solidFill>
                  <a:srgbClr val="000000"/>
                </a:solidFill>
                <a:effectLst/>
                <a:latin typeface="Lato" panose="020F0502020204030203" pitchFamily="34" charset="0"/>
                <a:ea typeface="Calibri" panose="020F0502020204030204" pitchFamily="34" charset="0"/>
                <a:cs typeface="Times New Roman" panose="02020603050405020304" pitchFamily="18" charset="0"/>
              </a:rPr>
              <a:t>EntityManager</a:t>
            </a:r>
            <a:endParaRPr lang="fr-FR" dirty="0"/>
          </a:p>
          <a:p>
            <a:pPr marL="628650" lvl="1" indent="-171450">
              <a:buFont typeface="Arial" panose="020B0604020202020204" pitchFamily="34" charset="0"/>
              <a:buChar char="•"/>
            </a:pPr>
            <a:endParaRPr lang="fr-FR" dirty="0"/>
          </a:p>
          <a:p>
            <a:pPr marL="171450" indent="-171450">
              <a:buFont typeface="Arial" panose="020B0604020202020204" pitchFamily="34" charset="0"/>
              <a:buChar char="•"/>
            </a:pPr>
            <a:r>
              <a:rPr lang="fr-FR" dirty="0" err="1">
                <a:solidFill>
                  <a:srgbClr val="348899"/>
                </a:solidFill>
              </a:rPr>
              <a:t>EntityManager</a:t>
            </a:r>
            <a:r>
              <a:rPr lang="fr-FR" dirty="0"/>
              <a:t> : gestionnaire d'entités</a:t>
            </a:r>
          </a:p>
          <a:p>
            <a:pPr marL="628650" lvl="1" indent="-171450">
              <a:buFont typeface="Arial" panose="020B0604020202020204" pitchFamily="34" charset="0"/>
              <a:buChar char="•"/>
            </a:pPr>
            <a:r>
              <a:rPr lang="fr-FR" dirty="0"/>
              <a:t> Exécute l’ensemble des requêtes associées aux objets qu’il détient</a:t>
            </a:r>
          </a:p>
          <a:p>
            <a:pPr marL="628650" lvl="1" indent="-171450">
              <a:buFont typeface="Arial" panose="020B0604020202020204" pitchFamily="34" charset="0"/>
              <a:buChar char="•"/>
            </a:pPr>
            <a:r>
              <a:rPr lang="fr-FR" dirty="0"/>
              <a:t>Il gère un cache avec ses entités et selon leur état il peut choisir de les mettre à jour, les supprimer, …</a:t>
            </a:r>
          </a:p>
          <a:p>
            <a:pPr marL="628650" lvl="1" indent="-171450">
              <a:buFont typeface="Arial" panose="020B0604020202020204" pitchFamily="34" charset="0"/>
              <a:buChar char="•"/>
            </a:pPr>
            <a:endParaRPr lang="fr-FR" dirty="0"/>
          </a:p>
          <a:p>
            <a:pPr marL="171450" lvl="0" indent="-171450">
              <a:buFont typeface="Arial" panose="020B0604020202020204" pitchFamily="34" charset="0"/>
              <a:buChar char="•"/>
            </a:pPr>
            <a:r>
              <a:rPr lang="fr-FR" dirty="0" err="1"/>
              <a:t>EntityTransaction</a:t>
            </a:r>
            <a:r>
              <a:rPr lang="fr-FR" dirty="0"/>
              <a:t> : Associé à son </a:t>
            </a:r>
            <a:r>
              <a:rPr lang="fr-FR" dirty="0" err="1"/>
              <a:t>EntityManager</a:t>
            </a:r>
            <a:endParaRPr lang="fr-FR" dirty="0"/>
          </a:p>
          <a:p>
            <a:pPr marL="628650" lvl="1" indent="-171450">
              <a:buFont typeface="Arial" panose="020B0604020202020204" pitchFamily="34" charset="0"/>
              <a:buChar char="•"/>
            </a:pPr>
            <a:r>
              <a:rPr lang="fr-FR" dirty="0"/>
              <a:t>Permet de regrouper les opérations des entités en unité de travail  [BEGIN … COMMIT … ROLLBACK] </a:t>
            </a:r>
            <a:r>
              <a:rPr lang="fr-FR" dirty="0">
                <a:sym typeface="Wingdings" panose="05000000000000000000" pitchFamily="2" charset="2"/>
              </a:rPr>
              <a:t> opération Tout Ou Rien</a:t>
            </a:r>
          </a:p>
          <a:p>
            <a:pPr marL="628650" lvl="1" indent="-171450">
              <a:buFont typeface="Arial" panose="020B0604020202020204" pitchFamily="34" charset="0"/>
              <a:buChar char="•"/>
            </a:pPr>
            <a:endParaRPr lang="fr-FR" dirty="0">
              <a:sym typeface="Wingdings" panose="05000000000000000000" pitchFamily="2" charset="2"/>
            </a:endParaRPr>
          </a:p>
          <a:p>
            <a:pPr marL="171450" lvl="0" indent="-171450">
              <a:buFont typeface="Arial" panose="020B0604020202020204" pitchFamily="34" charset="0"/>
              <a:buChar char="•"/>
            </a:pPr>
            <a:r>
              <a:rPr lang="fr-FR" dirty="0" err="1">
                <a:sym typeface="Wingdings" panose="05000000000000000000" pitchFamily="2" charset="2"/>
              </a:rPr>
              <a:t>Query</a:t>
            </a:r>
            <a:r>
              <a:rPr lang="fr-FR" dirty="0">
                <a:sym typeface="Wingdings" panose="05000000000000000000" pitchFamily="2" charset="2"/>
              </a:rPr>
              <a:t> : Solution de requêtage</a:t>
            </a:r>
          </a:p>
          <a:p>
            <a:pPr marL="628650" lvl="1" indent="-171450">
              <a:buFont typeface="Arial" panose="020B0604020202020204" pitchFamily="34" charset="0"/>
              <a:buChar char="•"/>
            </a:pPr>
            <a:r>
              <a:rPr lang="fr-FR" dirty="0"/>
              <a:t>Prise en charge des requêtes à l'aide du langage Java </a:t>
            </a:r>
            <a:r>
              <a:rPr lang="fr-FR" dirty="0" err="1"/>
              <a:t>Persistence</a:t>
            </a:r>
            <a:r>
              <a:rPr lang="fr-FR" dirty="0"/>
              <a:t> </a:t>
            </a:r>
            <a:r>
              <a:rPr lang="fr-FR" dirty="0" err="1"/>
              <a:t>Query</a:t>
            </a:r>
            <a:r>
              <a:rPr lang="fr-FR" dirty="0"/>
              <a:t> </a:t>
            </a:r>
            <a:r>
              <a:rPr lang="fr-FR" dirty="0" err="1"/>
              <a:t>Language</a:t>
            </a:r>
            <a:r>
              <a:rPr lang="fr-FR" dirty="0"/>
              <a:t> (JPQL) et du langage </a:t>
            </a:r>
            <a:r>
              <a:rPr lang="fr-FR" dirty="0" err="1"/>
              <a:t>Structured</a:t>
            </a:r>
            <a:r>
              <a:rPr lang="fr-FR" dirty="0"/>
              <a:t> </a:t>
            </a:r>
            <a:r>
              <a:rPr lang="fr-FR" dirty="0" err="1"/>
              <a:t>Query</a:t>
            </a:r>
            <a:r>
              <a:rPr lang="fr-FR" dirty="0"/>
              <a:t> </a:t>
            </a:r>
            <a:r>
              <a:rPr lang="fr-FR" dirty="0" err="1"/>
              <a:t>Language</a:t>
            </a:r>
            <a:r>
              <a:rPr lang="fr-FR" dirty="0"/>
              <a:t> (SQL)</a:t>
            </a:r>
          </a:p>
          <a:p>
            <a:pPr marL="628650" lvl="1" indent="-171450">
              <a:buFont typeface="Arial" panose="020B0604020202020204" pitchFamily="34" charset="0"/>
              <a:buChar char="•"/>
            </a:pPr>
            <a:endParaRPr lang="fr-FR" dirty="0">
              <a:sym typeface="Wingdings" panose="05000000000000000000" pitchFamily="2" charset="2"/>
            </a:endParaRPr>
          </a:p>
          <a:p>
            <a:pPr marL="171450" lvl="0" indent="-171450">
              <a:buFont typeface="Arial" panose="020B0604020202020204" pitchFamily="34" charset="0"/>
              <a:buChar char="•"/>
            </a:pPr>
            <a:r>
              <a:rPr lang="fr-FR" dirty="0" err="1">
                <a:sym typeface="Wingdings" panose="05000000000000000000" pitchFamily="2" charset="2"/>
              </a:rPr>
              <a:t>Persistence</a:t>
            </a:r>
            <a:r>
              <a:rPr lang="fr-FR" dirty="0">
                <a:sym typeface="Wingdings" panose="05000000000000000000" pitchFamily="2" charset="2"/>
              </a:rPr>
              <a:t> : Contexte Jakarta EE</a:t>
            </a:r>
          </a:p>
          <a:p>
            <a:pPr marL="628650" lvl="1" indent="-171450">
              <a:buFont typeface="Arial" panose="020B0604020202020204" pitchFamily="34" charset="0"/>
              <a:buChar char="•"/>
            </a:pPr>
            <a:r>
              <a:rPr lang="fr-FR" dirty="0"/>
              <a:t>Classe d'amorçage utilisée pour obtenir une </a:t>
            </a:r>
            <a:r>
              <a:rPr lang="fr-FR" dirty="0" err="1"/>
              <a:t>EntityManagerFactory</a:t>
            </a:r>
            <a:r>
              <a:rPr lang="fr-FR" dirty="0"/>
              <a:t> dans les environnements Java</a:t>
            </a:r>
          </a:p>
          <a:p>
            <a:pPr marL="628650" lvl="1" indent="-171450">
              <a:buFont typeface="Arial" panose="020B0604020202020204" pitchFamily="34" charset="0"/>
              <a:buChar char="•"/>
            </a:pPr>
            <a:r>
              <a:rPr lang="fr-FR" dirty="0">
                <a:sym typeface="Wingdings" panose="05000000000000000000" pitchFamily="2" charset="2"/>
              </a:rPr>
              <a:t>Dans le cas de Spring Boot, c’est Spring Data </a:t>
            </a:r>
            <a:r>
              <a:rPr lang="fr-FR" dirty="0" err="1">
                <a:sym typeface="Wingdings" panose="05000000000000000000" pitchFamily="2" charset="2"/>
              </a:rPr>
              <a:t>Jpa</a:t>
            </a:r>
            <a:r>
              <a:rPr lang="fr-FR" dirty="0">
                <a:sym typeface="Wingdings" panose="05000000000000000000" pitchFamily="2" charset="2"/>
              </a:rPr>
              <a:t> qui nous fournit ce contexte</a:t>
            </a:r>
          </a:p>
          <a:p>
            <a:pPr marL="628650" lvl="1" indent="-171450">
              <a:buFont typeface="Arial" panose="020B0604020202020204" pitchFamily="34" charset="0"/>
              <a:buChar char="•"/>
            </a:pPr>
            <a:endParaRPr lang="fr-FR" dirty="0">
              <a:sym typeface="Wingdings" panose="05000000000000000000" pitchFamily="2" charset="2"/>
            </a:endParaRPr>
          </a:p>
          <a:p>
            <a:pPr marL="0" lvl="0" indent="0">
              <a:buFont typeface="Arial" panose="020B0604020202020204" pitchFamily="34" charset="0"/>
              <a:buNone/>
            </a:pPr>
            <a:r>
              <a:rPr lang="fr-FR" dirty="0"/>
              <a:t>Toute cette architecture a pour but de manipuler les entités.</a:t>
            </a:r>
          </a:p>
        </p:txBody>
      </p:sp>
    </p:spTree>
    <p:extLst>
      <p:ext uri="{BB962C8B-B14F-4D97-AF65-F5344CB8AC3E}">
        <p14:creationId xmlns:p14="http://schemas.microsoft.com/office/powerpoint/2010/main" val="9466011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2800">
                <a:solidFill>
                  <a:srgbClr val="011F39"/>
                </a:solidFill>
                <a:cs typeface="Segoe UI" panose="020B0502040204020203" pitchFamily="34" charset="0"/>
              </a:rPr>
              <a:t>En Java, les entités correspondent aux BO</a:t>
            </a:r>
          </a:p>
          <a:p>
            <a:pPr algn="l"/>
            <a:endParaRPr lang="fr-FR" sz="1800" b="0" i="0" u="none" strike="noStrike" baseline="0">
              <a:solidFill>
                <a:srgbClr val="3F3F3F"/>
              </a:solidFill>
              <a:latin typeface="Segoe UI" panose="020B0502040204020203" pitchFamily="34" charset="0"/>
              <a:cs typeface="Segoe UI" panose="020B0502040204020203" pitchFamily="34" charset="0"/>
            </a:endParaRPr>
          </a:p>
          <a:p>
            <a:pPr algn="l"/>
            <a:r>
              <a:rPr lang="fr-FR" sz="1800" b="0" i="0" u="none" strike="noStrike" baseline="0" dirty="0">
                <a:solidFill>
                  <a:srgbClr val="3F3F3F"/>
                </a:solidFill>
                <a:latin typeface="Segoe UI" panose="020B0502040204020203" pitchFamily="34" charset="0"/>
                <a:cs typeface="Segoe UI" panose="020B0502040204020203" pitchFamily="34" charset="0"/>
              </a:rPr>
              <a:t>Peu de contraintes sur les objets persistants (Entités)</a:t>
            </a:r>
          </a:p>
          <a:p>
            <a:pPr marL="742950" lvl="1" indent="-285750" algn="l">
              <a:buFont typeface="Arial" panose="020B0604020202020204" pitchFamily="34" charset="0"/>
              <a:buChar char="•"/>
            </a:pPr>
            <a:r>
              <a:rPr lang="fr-FR" sz="1800" b="0" i="0" u="none" strike="noStrike" baseline="0" dirty="0">
                <a:solidFill>
                  <a:srgbClr val="009DDB"/>
                </a:solidFill>
                <a:latin typeface="Segoe UI" panose="020B0502040204020203" pitchFamily="34" charset="0"/>
                <a:cs typeface="Segoe UI" panose="020B0502040204020203" pitchFamily="34" charset="0"/>
              </a:rPr>
              <a:t> </a:t>
            </a:r>
            <a:r>
              <a:rPr lang="fr-FR" sz="1800" b="0" i="0" u="none" strike="noStrike" baseline="0" dirty="0">
                <a:solidFill>
                  <a:srgbClr val="3F3F3F"/>
                </a:solidFill>
                <a:latin typeface="Segoe UI" panose="020B0502040204020203" pitchFamily="34" charset="0"/>
                <a:cs typeface="Segoe UI" panose="020B0502040204020203" pitchFamily="34" charset="0"/>
              </a:rPr>
              <a:t>Disposer d'un identifiant unique</a:t>
            </a:r>
          </a:p>
          <a:p>
            <a:pPr marL="742950" lvl="1" indent="-285750" algn="l">
              <a:buFont typeface="Arial" panose="020B0604020202020204" pitchFamily="34" charset="0"/>
              <a:buChar char="•"/>
            </a:pPr>
            <a:r>
              <a:rPr lang="fr-FR" sz="1800" b="0" i="0" u="none" strike="noStrike" baseline="0" dirty="0">
                <a:solidFill>
                  <a:srgbClr val="009DDB"/>
                </a:solidFill>
                <a:latin typeface="Segoe UI" panose="020B0502040204020203" pitchFamily="34" charset="0"/>
                <a:cs typeface="Segoe UI" panose="020B0502040204020203" pitchFamily="34" charset="0"/>
              </a:rPr>
              <a:t> </a:t>
            </a:r>
            <a:r>
              <a:rPr lang="fr-FR" sz="1800" b="0" i="0" u="none" strike="noStrike" baseline="0" dirty="0">
                <a:solidFill>
                  <a:srgbClr val="3F3F3F"/>
                </a:solidFill>
                <a:latin typeface="Segoe UI" panose="020B0502040204020203" pitchFamily="34" charset="0"/>
                <a:cs typeface="Segoe UI" panose="020B0502040204020203" pitchFamily="34" charset="0"/>
              </a:rPr>
              <a:t>Exposer des propriétés de types enregistrables (primitifs ou autres objets persistants)</a:t>
            </a:r>
          </a:p>
          <a:p>
            <a:pPr marL="742950" lvl="1" indent="-285750" algn="l">
              <a:buFont typeface="Arial" panose="020B0604020202020204" pitchFamily="34" charset="0"/>
              <a:buChar char="•"/>
            </a:pPr>
            <a:r>
              <a:rPr lang="fr-FR" sz="1800" b="0" i="0" u="none" strike="noStrike" baseline="0" dirty="0">
                <a:solidFill>
                  <a:srgbClr val="04A7E0"/>
                </a:solidFill>
                <a:latin typeface="Segoe UI" panose="020B0502040204020203" pitchFamily="34" charset="0"/>
                <a:cs typeface="Segoe UI" panose="020B0502040204020203" pitchFamily="34" charset="0"/>
              </a:rPr>
              <a:t> </a:t>
            </a:r>
            <a:r>
              <a:rPr lang="fr-FR" sz="1800" b="0" i="0" u="none" strike="noStrike" baseline="0" dirty="0">
                <a:solidFill>
                  <a:srgbClr val="3F3F3F"/>
                </a:solidFill>
                <a:latin typeface="Segoe UI" panose="020B0502040204020203" pitchFamily="34" charset="0"/>
                <a:cs typeface="Segoe UI" panose="020B0502040204020203" pitchFamily="34" charset="0"/>
              </a:rPr>
              <a:t>Le mapping O/R est exprimé par des métadonnées (annotation)</a:t>
            </a:r>
            <a:endParaRPr lang="fr-FR" b="0" dirty="0">
              <a:latin typeface="Segoe UI" panose="020B0502040204020203" pitchFamily="34" charset="0"/>
              <a:cs typeface="Segoe UI" panose="020B0502040204020203" pitchFamily="34" charset="0"/>
              <a:sym typeface="Wingdings" panose="05000000000000000000" pitchFamily="2" charset="2"/>
            </a:endParaRPr>
          </a:p>
          <a:p>
            <a:endParaRPr lang="fr-FR" dirty="0"/>
          </a:p>
          <a:p>
            <a:r>
              <a:rPr lang="fr-FR" dirty="0"/>
              <a:t>@Entity </a:t>
            </a:r>
            <a:r>
              <a:rPr lang="fr-FR" dirty="0">
                <a:sym typeface="Wingdings" panose="05000000000000000000" pitchFamily="2" charset="2"/>
              </a:rPr>
              <a:t> définit que la classe est une entité JPA</a:t>
            </a:r>
          </a:p>
          <a:p>
            <a:r>
              <a:rPr lang="fr-FR" dirty="0">
                <a:sym typeface="Wingdings" panose="05000000000000000000" pitchFamily="2" charset="2"/>
              </a:rPr>
              <a:t>@Table  permet de préciser le nom de la table en base</a:t>
            </a:r>
          </a:p>
          <a:p>
            <a:endParaRPr lang="fr-FR" dirty="0">
              <a:sym typeface="Wingdings" panose="05000000000000000000" pitchFamily="2" charset="2"/>
            </a:endParaRPr>
          </a:p>
          <a:p>
            <a:r>
              <a:rPr lang="fr-FR" dirty="0">
                <a:sym typeface="Wingdings" panose="05000000000000000000" pitchFamily="2" charset="2"/>
              </a:rPr>
              <a:t>@Column  permet de	 préciser le nom de la colonne en base</a:t>
            </a:r>
          </a:p>
          <a:p>
            <a:r>
              <a:rPr lang="fr-FR" dirty="0">
                <a:sym typeface="Wingdings" panose="05000000000000000000" pitchFamily="2" charset="2"/>
              </a:rPr>
              <a:t>		 d’indiquer l’unicité</a:t>
            </a:r>
          </a:p>
          <a:p>
            <a:r>
              <a:rPr lang="fr-FR" dirty="0">
                <a:sym typeface="Wingdings" panose="05000000000000000000" pitchFamily="2" charset="2"/>
              </a:rPr>
              <a:t>		 d’indiquer la nullité</a:t>
            </a:r>
          </a:p>
          <a:p>
            <a:r>
              <a:rPr lang="fr-FR" dirty="0">
                <a:sym typeface="Wingdings" panose="05000000000000000000" pitchFamily="2" charset="2"/>
              </a:rPr>
              <a:t>		 d’indiquer la taille, …</a:t>
            </a:r>
          </a:p>
          <a:p>
            <a:endParaRPr lang="fr-FR" dirty="0">
              <a:sym typeface="Wingdings" panose="05000000000000000000" pitchFamily="2" charset="2"/>
            </a:endParaRPr>
          </a:p>
          <a:p>
            <a:r>
              <a:rPr lang="fr-FR" dirty="0">
                <a:sym typeface="Wingdings" panose="05000000000000000000" pitchFamily="2" charset="2"/>
              </a:rPr>
              <a:t>@Id  permet de préciser la clef primaire </a:t>
            </a:r>
          </a:p>
          <a:p>
            <a:r>
              <a:rPr lang="fr-FR" dirty="0">
                <a:sym typeface="Wingdings" panose="05000000000000000000" pitchFamily="2" charset="2"/>
              </a:rPr>
              <a:t>	 </a:t>
            </a:r>
            <a:r>
              <a:rPr lang="fr-FR" sz="1800" b="0" i="0" u="none" strike="noStrike" baseline="0" dirty="0">
                <a:solidFill>
                  <a:srgbClr val="3F3F3F"/>
                </a:solidFill>
                <a:latin typeface="Georgia" panose="02040502050405020303" pitchFamily="18" charset="0"/>
              </a:rPr>
              <a:t>Clés primaires techniques plutôt que fonctionnelles</a:t>
            </a:r>
          </a:p>
          <a:p>
            <a:r>
              <a:rPr lang="fr-FR" sz="1800" b="0" i="0" u="none" strike="noStrike" baseline="0" dirty="0">
                <a:solidFill>
                  <a:srgbClr val="3F3F3F"/>
                </a:solidFill>
                <a:latin typeface="Georgia" panose="02040502050405020303" pitchFamily="18" charset="0"/>
                <a:sym typeface="Wingdings" panose="05000000000000000000" pitchFamily="2" charset="2"/>
              </a:rPr>
              <a:t>	 </a:t>
            </a:r>
            <a:r>
              <a:rPr lang="fr-FR" sz="1800" b="0" i="0" u="none" strike="noStrike" baseline="0" dirty="0">
                <a:solidFill>
                  <a:srgbClr val="3F3F3F"/>
                </a:solidFill>
                <a:latin typeface="Georgia" panose="02040502050405020303" pitchFamily="18" charset="0"/>
              </a:rPr>
              <a:t>Les clés fonctionnelles sont néanmoins supportées </a:t>
            </a:r>
            <a:endParaRPr lang="fr-FR" dirty="0">
              <a:sym typeface="Wingdings" panose="05000000000000000000" pitchFamily="2" charset="2"/>
            </a:endParaRPr>
          </a:p>
          <a:p>
            <a:r>
              <a:rPr lang="fr-FR" dirty="0">
                <a:sym typeface="Wingdings" panose="05000000000000000000" pitchFamily="2" charset="2"/>
              </a:rPr>
              <a:t>@GeneratedValue  associée à @Id permet de préciser la stratégie de génération de la clef primaire</a:t>
            </a:r>
          </a:p>
          <a:p>
            <a:pPr marL="628650" lvl="1" indent="-171450">
              <a:buFont typeface="Arial" panose="020B0604020202020204" pitchFamily="34" charset="0"/>
              <a:buChar char="•"/>
            </a:pPr>
            <a:r>
              <a:rPr lang="fr-FR" b="1" dirty="0" err="1"/>
              <a:t>Strategy</a:t>
            </a:r>
            <a:r>
              <a:rPr lang="fr-FR" b="1" dirty="0"/>
              <a:t> = </a:t>
            </a:r>
            <a:r>
              <a:rPr lang="fr-FR" b="1" dirty="0" err="1"/>
              <a:t>GenerationType.AUTO</a:t>
            </a:r>
            <a:r>
              <a:rPr lang="fr-FR" b="1" dirty="0"/>
              <a:t> </a:t>
            </a:r>
            <a:r>
              <a:rPr lang="fr-FR" b="0" dirty="0">
                <a:sym typeface="Wingdings" panose="05000000000000000000" pitchFamily="2" charset="2"/>
              </a:rPr>
              <a:t></a:t>
            </a:r>
            <a:r>
              <a:rPr lang="fr-FR" b="1" dirty="0">
                <a:sym typeface="Wingdings" panose="05000000000000000000" pitchFamily="2" charset="2"/>
              </a:rPr>
              <a:t> </a:t>
            </a:r>
            <a:r>
              <a:rPr lang="fr-FR" dirty="0"/>
              <a:t>La génération de la clé primaire est laissée à l’implémentation</a:t>
            </a:r>
            <a:endParaRPr lang="fr-FR" b="1" dirty="0">
              <a:sym typeface="Wingdings" panose="05000000000000000000" pitchFamily="2" charset="2"/>
            </a:endParaRPr>
          </a:p>
          <a:p>
            <a:pPr marL="628650" lvl="1" indent="-171450">
              <a:buFont typeface="Arial" panose="020B0604020202020204" pitchFamily="34" charset="0"/>
              <a:buChar char="•"/>
            </a:pPr>
            <a:r>
              <a:rPr lang="fr-FR" b="1" dirty="0" err="1"/>
              <a:t>Strategy</a:t>
            </a:r>
            <a:r>
              <a:rPr lang="fr-FR" b="1" dirty="0"/>
              <a:t> = </a:t>
            </a:r>
            <a:r>
              <a:rPr lang="fr-FR" b="1" dirty="0" err="1"/>
              <a:t>GenerationType</a:t>
            </a:r>
            <a:r>
              <a:rPr lang="fr-FR" b="1" dirty="0"/>
              <a:t>. IDENTITY </a:t>
            </a:r>
            <a:r>
              <a:rPr lang="fr-FR" b="0" dirty="0">
                <a:sym typeface="Wingdings" panose="05000000000000000000" pitchFamily="2" charset="2"/>
              </a:rPr>
              <a:t> </a:t>
            </a:r>
            <a:r>
              <a:rPr lang="fr-FR" dirty="0"/>
              <a:t>La génération de la clé primaire se fera à partir d’une Identité propre au SGBD</a:t>
            </a:r>
          </a:p>
          <a:p>
            <a:pPr marL="628650" lvl="1" indent="-171450">
              <a:buFont typeface="Arial" panose="020B0604020202020204" pitchFamily="34" charset="0"/>
              <a:buChar char="•"/>
            </a:pPr>
            <a:r>
              <a:rPr lang="fr-FR" b="1" dirty="0" err="1"/>
              <a:t>Strategy</a:t>
            </a:r>
            <a:r>
              <a:rPr lang="fr-FR" b="1" dirty="0"/>
              <a:t> = </a:t>
            </a:r>
            <a:r>
              <a:rPr lang="fr-FR" b="1" dirty="0" err="1"/>
              <a:t>GenerationType</a:t>
            </a:r>
            <a:r>
              <a:rPr lang="fr-FR" b="1" dirty="0"/>
              <a:t>. TABLE </a:t>
            </a:r>
            <a:r>
              <a:rPr lang="fr-FR" b="0" dirty="0">
                <a:sym typeface="Wingdings" panose="05000000000000000000" pitchFamily="2" charset="2"/>
              </a:rPr>
              <a:t> </a:t>
            </a:r>
            <a:r>
              <a:rPr lang="fr-FR" dirty="0"/>
              <a:t>La génération de la clé primaire se fera en utilisant une table dédiée </a:t>
            </a:r>
            <a:r>
              <a:rPr lang="fr-FR" dirty="0" err="1"/>
              <a:t>hibernate_sequence</a:t>
            </a:r>
            <a:r>
              <a:rPr lang="fr-FR" dirty="0"/>
              <a:t> qui stocke les noms et les valeurs des séquences</a:t>
            </a:r>
          </a:p>
          <a:p>
            <a:pPr marL="628650" lvl="1" indent="-171450">
              <a:buFont typeface="Arial" panose="020B0604020202020204" pitchFamily="34" charset="0"/>
              <a:buChar char="•"/>
            </a:pPr>
            <a:r>
              <a:rPr lang="fr-FR" b="1" dirty="0" err="1"/>
              <a:t>Strategy</a:t>
            </a:r>
            <a:r>
              <a:rPr lang="fr-FR" b="1" dirty="0"/>
              <a:t> = </a:t>
            </a:r>
            <a:r>
              <a:rPr lang="fr-FR" b="1" dirty="0" err="1"/>
              <a:t>GenerationType</a:t>
            </a:r>
            <a:r>
              <a:rPr lang="fr-FR" b="1" dirty="0"/>
              <a:t>. SEQUENCE </a:t>
            </a:r>
            <a:r>
              <a:rPr lang="fr-FR" b="0" dirty="0">
                <a:sym typeface="Wingdings" panose="05000000000000000000" pitchFamily="2" charset="2"/>
              </a:rPr>
              <a:t> </a:t>
            </a:r>
            <a:r>
              <a:rPr lang="fr-FR" dirty="0"/>
              <a:t>La génération de la clé primaire se fera par une séquence définie dans le SGBD</a:t>
            </a:r>
          </a:p>
          <a:p>
            <a:pPr marL="628650" lvl="1" indent="-171450">
              <a:buFont typeface="Arial" panose="020B0604020202020204" pitchFamily="34" charset="0"/>
              <a:buChar char="•"/>
            </a:pPr>
            <a:endParaRPr lang="fr-FR" b="0" dirty="0">
              <a:sym typeface="Wingdings" panose="05000000000000000000" pitchFamily="2" charset="2"/>
            </a:endParaRPr>
          </a:p>
        </p:txBody>
      </p:sp>
    </p:spTree>
    <p:extLst>
      <p:ext uri="{BB962C8B-B14F-4D97-AF65-F5344CB8AC3E}">
        <p14:creationId xmlns:p14="http://schemas.microsoft.com/office/powerpoint/2010/main" val="2796002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Une entité peut avoir 4 états :</a:t>
            </a:r>
          </a:p>
          <a:p>
            <a:pPr marL="628650" lvl="1" indent="-171450">
              <a:buFont typeface="Arial" panose="020B0604020202020204" pitchFamily="34" charset="0"/>
              <a:buChar char="•"/>
            </a:pPr>
            <a:r>
              <a:rPr lang="fr-FR" b="1" dirty="0">
                <a:solidFill>
                  <a:srgbClr val="962D3E"/>
                </a:solidFill>
              </a:rPr>
              <a:t>New / Transient</a:t>
            </a:r>
            <a:r>
              <a:rPr lang="fr-FR" dirty="0">
                <a:solidFill>
                  <a:srgbClr val="962D3E"/>
                </a:solidFill>
              </a:rPr>
              <a:t> </a:t>
            </a:r>
            <a:r>
              <a:rPr lang="fr-FR" dirty="0"/>
              <a:t>: pas géré par JPA, n'existe pas en base .  </a:t>
            </a:r>
          </a:p>
          <a:p>
            <a:pPr marL="628650" lvl="1" indent="-171450">
              <a:buFont typeface="Arial" panose="020B0604020202020204" pitchFamily="34" charset="0"/>
              <a:buChar char="•"/>
            </a:pPr>
            <a:r>
              <a:rPr lang="fr-FR" b="1" dirty="0" err="1">
                <a:solidFill>
                  <a:srgbClr val="962D3E"/>
                </a:solidFill>
              </a:rPr>
              <a:t>Managed</a:t>
            </a:r>
            <a:r>
              <a:rPr lang="fr-FR" dirty="0"/>
              <a:t> : géré par JPA</a:t>
            </a:r>
          </a:p>
          <a:p>
            <a:pPr marL="628650" lvl="1" indent="-171450">
              <a:buFont typeface="Arial" panose="020B0604020202020204" pitchFamily="34" charset="0"/>
              <a:buChar char="•"/>
            </a:pPr>
            <a:r>
              <a:rPr lang="fr-FR" b="1" dirty="0" err="1">
                <a:solidFill>
                  <a:srgbClr val="962D3E"/>
                </a:solidFill>
              </a:rPr>
              <a:t>Detached</a:t>
            </a:r>
            <a:r>
              <a:rPr lang="fr-FR" dirty="0"/>
              <a:t> : pas géré par JPA mais existe en base</a:t>
            </a:r>
          </a:p>
          <a:p>
            <a:pPr marL="628650" lvl="1" indent="-171450">
              <a:buFont typeface="Arial" panose="020B0604020202020204" pitchFamily="34" charset="0"/>
              <a:buChar char="•"/>
            </a:pPr>
            <a:r>
              <a:rPr lang="fr-FR" b="1" dirty="0" err="1">
                <a:solidFill>
                  <a:srgbClr val="962D3E"/>
                </a:solidFill>
              </a:rPr>
              <a:t>Removed</a:t>
            </a:r>
            <a:r>
              <a:rPr lang="fr-FR" dirty="0"/>
              <a:t> : géré par JPA mais n'existe plus en base</a:t>
            </a:r>
          </a:p>
          <a:p>
            <a:pPr lvl="1"/>
            <a:endParaRPr lang="fr-FR" dirty="0"/>
          </a:p>
          <a:p>
            <a:r>
              <a:rPr lang="fr-FR" dirty="0"/>
              <a:t>Passage d'un état à un autre en utilisant les méthodes de l'</a:t>
            </a:r>
            <a:r>
              <a:rPr lang="fr-FR" dirty="0" err="1"/>
              <a:t>EntityManager</a:t>
            </a:r>
            <a:endParaRPr lang="fr-FR" dirty="0"/>
          </a:p>
          <a:p>
            <a:endParaRPr lang="fr-FR" dirty="0"/>
          </a:p>
          <a:p>
            <a:endParaRPr lang="fr-FR" dirty="0"/>
          </a:p>
          <a:p>
            <a:pPr>
              <a:lnSpc>
                <a:spcPct val="107000"/>
              </a:lnSpc>
              <a:spcAft>
                <a:spcPts val="800"/>
              </a:spcAft>
            </a:pPr>
            <a:r>
              <a:rPr lang="fr-FR" sz="1100" b="1" dirty="0">
                <a:effectLst/>
                <a:latin typeface="Calibri" panose="020F0502020204030204" pitchFamily="34" charset="0"/>
                <a:ea typeface="Calibri" panose="020F0502020204030204" pitchFamily="34" charset="0"/>
                <a:cs typeface="Times New Roman" panose="02020603050405020304" pitchFamily="18" charset="0"/>
              </a:rPr>
              <a:t>État 1 :</a:t>
            </a:r>
            <a:r>
              <a:rPr lang="fr-FR" sz="1100" dirty="0">
                <a:effectLst/>
                <a:latin typeface="Calibri" panose="020F0502020204030204" pitchFamily="34" charset="0"/>
                <a:ea typeface="Calibri" panose="020F0502020204030204" pitchFamily="34" charset="0"/>
                <a:cs typeface="Times New Roman" panose="02020603050405020304" pitchFamily="18" charset="0"/>
              </a:rPr>
              <a:t> État transitoire (Transient )</a:t>
            </a:r>
          </a:p>
          <a:p>
            <a:pPr marL="742950" lvl="1" indent="-285750">
              <a:lnSpc>
                <a:spcPct val="107000"/>
              </a:lnSpc>
              <a:spcAft>
                <a:spcPts val="800"/>
              </a:spcAft>
              <a:buFont typeface="Arial" panose="020B0604020202020204" pitchFamily="34" charset="0"/>
              <a:buChar char="•"/>
              <a:tabLst>
                <a:tab pos="914400" algn="l"/>
              </a:tabLst>
            </a:pPr>
            <a:r>
              <a:rPr lang="fr-FR" sz="1100" dirty="0">
                <a:effectLst/>
                <a:latin typeface="Calibri" panose="020F0502020204030204" pitchFamily="34" charset="0"/>
                <a:ea typeface="Calibri" panose="020F0502020204030204" pitchFamily="34" charset="0"/>
                <a:cs typeface="Times New Roman" panose="02020603050405020304" pitchFamily="18" charset="0"/>
              </a:rPr>
              <a:t>Lorsque nous instancions un objet à l’aide de l’opérateur new ou du Builder, l’objet est dans l’état (New). </a:t>
            </a:r>
          </a:p>
          <a:p>
            <a:pPr marL="742950" lvl="1" indent="-285750">
              <a:lnSpc>
                <a:spcPct val="107000"/>
              </a:lnSpc>
              <a:spcAft>
                <a:spcPts val="800"/>
              </a:spcAft>
              <a:buFont typeface="Arial" panose="020B0604020202020204" pitchFamily="34" charset="0"/>
              <a:buChar char="•"/>
              <a:tabLst>
                <a:tab pos="914400" algn="l"/>
              </a:tabLst>
            </a:pPr>
            <a:r>
              <a:rPr lang="fr-FR" sz="1100" dirty="0">
                <a:effectLst/>
                <a:latin typeface="Calibri" panose="020F0502020204030204" pitchFamily="34" charset="0"/>
                <a:ea typeface="Calibri" panose="020F0502020204030204" pitchFamily="34" charset="0"/>
                <a:cs typeface="Times New Roman" panose="02020603050405020304" pitchFamily="18" charset="0"/>
              </a:rPr>
              <a:t>Cet objet n’est connecté à aucune session de l’ORM. </a:t>
            </a:r>
          </a:p>
          <a:p>
            <a:pPr marL="742950" lvl="1" indent="-285750">
              <a:lnSpc>
                <a:spcPct val="107000"/>
              </a:lnSpc>
              <a:spcAft>
                <a:spcPts val="800"/>
              </a:spcAft>
              <a:buFont typeface="Arial" panose="020B0604020202020204" pitchFamily="34" charset="0"/>
              <a:buChar char="•"/>
              <a:tabLst>
                <a:tab pos="914400" algn="l"/>
              </a:tabLst>
            </a:pPr>
            <a:r>
              <a:rPr lang="fr-FR" sz="1100" dirty="0">
                <a:effectLst/>
                <a:latin typeface="Calibri" panose="020F0502020204030204" pitchFamily="34" charset="0"/>
                <a:ea typeface="Calibri" panose="020F0502020204030204" pitchFamily="34" charset="0"/>
                <a:cs typeface="Times New Roman" panose="02020603050405020304" pitchFamily="18" charset="0"/>
              </a:rPr>
              <a:t>Comme il n’est connecté à aucune session, cet état n’est donc connecté à aucune table de base de données. </a:t>
            </a:r>
          </a:p>
          <a:p>
            <a:pPr marL="742950" lvl="1" indent="-285750">
              <a:lnSpc>
                <a:spcPct val="107000"/>
              </a:lnSpc>
              <a:spcAft>
                <a:spcPts val="800"/>
              </a:spcAft>
              <a:buFont typeface="Arial" panose="020B0604020202020204" pitchFamily="34" charset="0"/>
              <a:buChar char="•"/>
              <a:tabLst>
                <a:tab pos="914400" algn="l"/>
              </a:tabLst>
            </a:pPr>
            <a:r>
              <a:rPr lang="fr-FR" sz="1100" dirty="0">
                <a:effectLst/>
                <a:latin typeface="Calibri" panose="020F0502020204030204" pitchFamily="34" charset="0"/>
                <a:ea typeface="Calibri" panose="020F0502020204030204" pitchFamily="34" charset="0"/>
                <a:cs typeface="Times New Roman" panose="02020603050405020304" pitchFamily="18" charset="0"/>
              </a:rPr>
              <a:t>Ainsi, si  il y a des modifications aux données de l’instance, la table de la base de données n’est pas modifiée. </a:t>
            </a:r>
          </a:p>
          <a:p>
            <a:pPr marL="742950" lvl="1" indent="-285750">
              <a:lnSpc>
                <a:spcPct val="107000"/>
              </a:lnSpc>
              <a:spcAft>
                <a:spcPts val="800"/>
              </a:spcAft>
              <a:buFont typeface="Arial" panose="020B0604020202020204" pitchFamily="34" charset="0"/>
              <a:buChar char="•"/>
              <a:tabLst>
                <a:tab pos="914400" algn="l"/>
              </a:tabLst>
            </a:pPr>
            <a:r>
              <a:rPr lang="fr-FR" sz="1100" dirty="0">
                <a:effectLst/>
                <a:latin typeface="Calibri" panose="020F0502020204030204" pitchFamily="34" charset="0"/>
                <a:ea typeface="Calibri" panose="020F0502020204030204" pitchFamily="34" charset="0"/>
                <a:cs typeface="Times New Roman" panose="02020603050405020304" pitchFamily="18" charset="0"/>
              </a:rPr>
              <a:t>Les objets transitoires sont indépendants de l’ORM et existent dans la </a:t>
            </a:r>
            <a:r>
              <a:rPr lang="fr-FR" sz="1100" b="1" dirty="0">
                <a:effectLst/>
                <a:latin typeface="Calibri" panose="020F0502020204030204" pitchFamily="34" charset="0"/>
                <a:ea typeface="Calibri" panose="020F0502020204030204" pitchFamily="34" charset="0"/>
                <a:cs typeface="Times New Roman" panose="02020603050405020304" pitchFamily="18" charset="0"/>
              </a:rPr>
              <a:t>mémoire de tas</a:t>
            </a:r>
            <a:r>
              <a:rPr lang="fr-FR" sz="1100" dirty="0">
                <a:effectLst/>
                <a:latin typeface="Calibri" panose="020F0502020204030204" pitchFamily="34" charset="0"/>
                <a:ea typeface="Calibri" panose="020F0502020204030204" pitchFamily="34" charset="0"/>
                <a:cs typeface="Times New Roman" panose="02020603050405020304" pitchFamily="18" charset="0"/>
              </a:rPr>
              <a:t> .</a:t>
            </a:r>
          </a:p>
          <a:p>
            <a:pPr>
              <a:lnSpc>
                <a:spcPct val="107000"/>
              </a:lnSpc>
              <a:spcAft>
                <a:spcPts val="800"/>
              </a:spcAft>
            </a:pPr>
            <a:r>
              <a:rPr lang="fr-FR" sz="1100" dirty="0">
                <a:effectLst/>
                <a:latin typeface="Calibri" panose="020F0502020204030204" pitchFamily="34" charset="0"/>
                <a:ea typeface="Calibri" panose="020F0502020204030204" pitchFamily="34" charset="0"/>
                <a:cs typeface="Times New Roman" panose="02020603050405020304" pitchFamily="18" charset="0"/>
              </a:rPr>
              <a:t>Dans l’exécution : voici comment un objet peut être dans cet état : </a:t>
            </a:r>
          </a:p>
          <a:p>
            <a:pPr marL="742950" lvl="1" indent="-285750">
              <a:lnSpc>
                <a:spcPct val="107000"/>
              </a:lnSpc>
              <a:spcAft>
                <a:spcPts val="800"/>
              </a:spcAft>
              <a:buFont typeface="Arial" panose="020B0604020202020204" pitchFamily="34" charset="0"/>
              <a:buChar char="•"/>
              <a:tabLst>
                <a:tab pos="914400" algn="l"/>
              </a:tabLst>
            </a:pPr>
            <a:r>
              <a:rPr lang="fr-FR" sz="1100" dirty="0">
                <a:effectLst/>
                <a:latin typeface="Calibri" panose="020F0502020204030204" pitchFamily="34" charset="0"/>
                <a:ea typeface="Calibri" panose="020F0502020204030204" pitchFamily="34" charset="0"/>
                <a:cs typeface="Times New Roman" panose="02020603050405020304" pitchFamily="18" charset="0"/>
              </a:rPr>
              <a:t>Lorsque les objets sont générés par une application mais ne sont connectés à aucune session.</a:t>
            </a:r>
          </a:p>
          <a:p>
            <a:pPr marL="742950" lvl="1" indent="-285750">
              <a:lnSpc>
                <a:spcPct val="107000"/>
              </a:lnSpc>
              <a:spcAft>
                <a:spcPts val="800"/>
              </a:spcAft>
              <a:buFont typeface="Arial" panose="020B0604020202020204" pitchFamily="34" charset="0"/>
              <a:buChar char="•"/>
              <a:tabLst>
                <a:tab pos="914400" algn="l"/>
              </a:tabLst>
            </a:pPr>
            <a:r>
              <a:rPr lang="fr-FR" sz="1100" dirty="0">
                <a:effectLst/>
                <a:latin typeface="Calibri" panose="020F0502020204030204" pitchFamily="34" charset="0"/>
                <a:ea typeface="Calibri" panose="020F0502020204030204" pitchFamily="34" charset="0"/>
                <a:cs typeface="Times New Roman" panose="02020603050405020304" pitchFamily="18" charset="0"/>
              </a:rPr>
              <a:t>Les objets sont générés par une session fermée.</a:t>
            </a:r>
          </a:p>
          <a:p>
            <a:pPr marL="742950" lvl="1" indent="-285750">
              <a:lnSpc>
                <a:spcPct val="107000"/>
              </a:lnSpc>
              <a:spcAft>
                <a:spcPts val="800"/>
              </a:spcAft>
              <a:buFont typeface="Arial" panose="020B0604020202020204" pitchFamily="34" charset="0"/>
              <a:buChar char="•"/>
              <a:tabLst>
                <a:tab pos="914400" algn="l"/>
              </a:tabLst>
            </a:pPr>
            <a:endParaRPr lang="fr-FR" sz="1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fr-FR" sz="1100" b="1" dirty="0">
                <a:effectLst/>
                <a:latin typeface="Calibri" panose="020F0502020204030204" pitchFamily="34" charset="0"/>
                <a:ea typeface="Calibri" panose="020F0502020204030204" pitchFamily="34" charset="0"/>
                <a:cs typeface="Times New Roman" panose="02020603050405020304" pitchFamily="18" charset="0"/>
              </a:rPr>
              <a:t>État 2 :</a:t>
            </a:r>
            <a:r>
              <a:rPr lang="fr-FR" sz="1100" dirty="0">
                <a:effectLst/>
                <a:latin typeface="Calibri" panose="020F0502020204030204" pitchFamily="34" charset="0"/>
                <a:ea typeface="Calibri" panose="020F0502020204030204" pitchFamily="34" charset="0"/>
                <a:cs typeface="Times New Roman" panose="02020603050405020304" pitchFamily="18" charset="0"/>
              </a:rPr>
              <a:t> État persistant (Persistent ou </a:t>
            </a:r>
            <a:r>
              <a:rPr lang="fr-FR" sz="1100" dirty="0" err="1">
                <a:effectLst/>
                <a:latin typeface="Calibri" panose="020F0502020204030204" pitchFamily="34" charset="0"/>
                <a:ea typeface="Calibri" panose="020F0502020204030204" pitchFamily="34" charset="0"/>
                <a:cs typeface="Times New Roman" panose="02020603050405020304" pitchFamily="18" charset="0"/>
              </a:rPr>
              <a:t>Managed</a:t>
            </a:r>
            <a:r>
              <a:rPr lang="fr-FR" sz="1100" dirty="0">
                <a:effectLst/>
                <a:latin typeface="Calibri" panose="020F0502020204030204" pitchFamily="34" charset="0"/>
                <a:ea typeface="Calibri" panose="020F0502020204030204" pitchFamily="34" charset="0"/>
                <a:cs typeface="Times New Roman" panose="02020603050405020304" pitchFamily="18" charset="0"/>
              </a:rPr>
              <a:t>)</a:t>
            </a:r>
          </a:p>
          <a:p>
            <a:pPr>
              <a:lnSpc>
                <a:spcPct val="107000"/>
              </a:lnSpc>
              <a:spcAft>
                <a:spcPts val="800"/>
              </a:spcAft>
            </a:pPr>
            <a:r>
              <a:rPr lang="fr-FR" sz="1100" dirty="0">
                <a:effectLst/>
                <a:latin typeface="Calibri" panose="020F0502020204030204" pitchFamily="34" charset="0"/>
                <a:ea typeface="Calibri" panose="020F0502020204030204" pitchFamily="34" charset="0"/>
                <a:cs typeface="Times New Roman" panose="02020603050405020304" pitchFamily="18" charset="0"/>
              </a:rPr>
              <a:t>Une fois l’entité associée à la session de l’ORM</a:t>
            </a:r>
          </a:p>
          <a:p>
            <a:pPr>
              <a:lnSpc>
                <a:spcPct val="107000"/>
              </a:lnSpc>
              <a:spcAft>
                <a:spcPts val="800"/>
              </a:spcAft>
            </a:pPr>
            <a:r>
              <a:rPr lang="fr-FR" sz="1100" dirty="0">
                <a:effectLst/>
                <a:latin typeface="Calibri" panose="020F0502020204030204" pitchFamily="34" charset="0"/>
                <a:ea typeface="Calibri" panose="020F0502020204030204" pitchFamily="34" charset="0"/>
                <a:cs typeface="Times New Roman" panose="02020603050405020304" pitchFamily="18" charset="0"/>
              </a:rPr>
              <a:t>Il existe deux manières de passer un objet en état persistant :</a:t>
            </a:r>
          </a:p>
          <a:p>
            <a:pPr marL="742950" lvl="1" indent="-285750">
              <a:lnSpc>
                <a:spcPct val="107000"/>
              </a:lnSpc>
              <a:spcAft>
                <a:spcPts val="800"/>
              </a:spcAft>
              <a:buFont typeface="Arial" panose="020B0604020202020204" pitchFamily="34" charset="0"/>
              <a:buChar char="•"/>
              <a:tabLst>
                <a:tab pos="914400" algn="l"/>
              </a:tabLst>
            </a:pPr>
            <a:r>
              <a:rPr lang="fr-FR" sz="1100" dirty="0">
                <a:effectLst/>
                <a:latin typeface="Calibri" panose="020F0502020204030204" pitchFamily="34" charset="0"/>
                <a:ea typeface="Calibri" panose="020F0502020204030204" pitchFamily="34" charset="0"/>
                <a:cs typeface="Times New Roman" panose="02020603050405020304" pitchFamily="18" charset="0"/>
              </a:rPr>
              <a:t>Enregistre l’entité dans la base de données.</a:t>
            </a:r>
          </a:p>
          <a:p>
            <a:pPr marL="742950" lvl="1" indent="-285750">
              <a:lnSpc>
                <a:spcPct val="107000"/>
              </a:lnSpc>
              <a:spcAft>
                <a:spcPts val="800"/>
              </a:spcAft>
              <a:buFont typeface="Arial" panose="020B0604020202020204" pitchFamily="34" charset="0"/>
              <a:buChar char="•"/>
              <a:tabLst>
                <a:tab pos="914400" algn="l"/>
              </a:tabLst>
            </a:pPr>
            <a:r>
              <a:rPr lang="fr-FR" sz="1100" dirty="0">
                <a:effectLst/>
                <a:latin typeface="Calibri" panose="020F0502020204030204" pitchFamily="34" charset="0"/>
                <a:ea typeface="Calibri" panose="020F0502020204030204" pitchFamily="34" charset="0"/>
                <a:cs typeface="Times New Roman" panose="02020603050405020304" pitchFamily="18" charset="0"/>
              </a:rPr>
              <a:t>Charger une entité depuis la base de données.</a:t>
            </a:r>
          </a:p>
          <a:p>
            <a:pPr>
              <a:lnSpc>
                <a:spcPct val="107000"/>
              </a:lnSpc>
              <a:spcAft>
                <a:spcPts val="800"/>
              </a:spcAft>
            </a:pPr>
            <a:r>
              <a:rPr lang="fr-FR" sz="1100" dirty="0">
                <a:effectLst/>
                <a:latin typeface="Calibri" panose="020F0502020204030204" pitchFamily="34" charset="0"/>
                <a:ea typeface="Calibri" panose="020F0502020204030204" pitchFamily="34" charset="0"/>
                <a:cs typeface="Times New Roman" panose="02020603050405020304" pitchFamily="18" charset="0"/>
              </a:rPr>
              <a:t>Dans cet état. chaque entité représente une ligne dans la table de base de données. Par conséquent, si nous apportons des modifications aux données, l’ORM détectera ces modifications et apportera des modifications à la table de la base de données.</a:t>
            </a:r>
          </a:p>
          <a:p>
            <a:pPr>
              <a:lnSpc>
                <a:spcPct val="107000"/>
              </a:lnSpc>
              <a:spcAft>
                <a:spcPts val="800"/>
              </a:spcAft>
            </a:pPr>
            <a:endParaRPr lang="fr-FR" sz="1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fr-FR" sz="1100" b="1" dirty="0">
                <a:effectLst/>
                <a:latin typeface="Calibri" panose="020F0502020204030204" pitchFamily="34" charset="0"/>
                <a:ea typeface="Calibri" panose="020F0502020204030204" pitchFamily="34" charset="0"/>
                <a:cs typeface="Times New Roman" panose="02020603050405020304" pitchFamily="18" charset="0"/>
              </a:rPr>
              <a:t>État 3 :</a:t>
            </a:r>
            <a:r>
              <a:rPr lang="fr-FR" sz="1100" dirty="0">
                <a:effectLst/>
                <a:latin typeface="Calibri" panose="020F0502020204030204" pitchFamily="34" charset="0"/>
                <a:ea typeface="Calibri" panose="020F0502020204030204" pitchFamily="34" charset="0"/>
                <a:cs typeface="Times New Roman" panose="02020603050405020304" pitchFamily="18" charset="0"/>
              </a:rPr>
              <a:t> État détaché (</a:t>
            </a:r>
            <a:r>
              <a:rPr lang="fr-FR" sz="1100" dirty="0" err="1">
                <a:effectLst/>
                <a:latin typeface="Calibri" panose="020F0502020204030204" pitchFamily="34" charset="0"/>
                <a:ea typeface="Calibri" panose="020F0502020204030204" pitchFamily="34" charset="0"/>
                <a:cs typeface="Times New Roman" panose="02020603050405020304" pitchFamily="18" charset="0"/>
              </a:rPr>
              <a:t>Detached</a:t>
            </a:r>
            <a:r>
              <a:rPr lang="fr-FR" sz="1100" dirty="0">
                <a:effectLst/>
                <a:latin typeface="Calibri" panose="020F0502020204030204" pitchFamily="34" charset="0"/>
                <a:ea typeface="Calibri" panose="020F0502020204030204" pitchFamily="34" charset="0"/>
                <a:cs typeface="Times New Roman" panose="02020603050405020304" pitchFamily="18" charset="0"/>
              </a:rPr>
              <a:t>)</a:t>
            </a:r>
          </a:p>
          <a:p>
            <a:pPr>
              <a:lnSpc>
                <a:spcPct val="107000"/>
              </a:lnSpc>
              <a:spcAft>
                <a:spcPts val="800"/>
              </a:spcAft>
            </a:pPr>
            <a:r>
              <a:rPr lang="fr-FR" sz="1100" dirty="0">
                <a:effectLst/>
                <a:latin typeface="Calibri" panose="020F0502020204030204" pitchFamily="34" charset="0"/>
                <a:ea typeface="Calibri" panose="020F0502020204030204" pitchFamily="34" charset="0"/>
                <a:cs typeface="Times New Roman" panose="02020603050405020304" pitchFamily="18" charset="0"/>
              </a:rPr>
              <a:t>Pour convertir un objet de l’état persistant à l’état détaché, nous devons soit fermer la session, soit vider son cache. Dans ce cas, les modifications apportées aux données n’affecteront pas la base de données. Chaque fois que nécessaire, l’objet détaché peut être reconnecté à une nouvelle session de l’ORM</a:t>
            </a:r>
          </a:p>
          <a:p>
            <a:pPr>
              <a:lnSpc>
                <a:spcPct val="107000"/>
              </a:lnSpc>
              <a:spcAft>
                <a:spcPts val="800"/>
              </a:spcAft>
            </a:pPr>
            <a:endParaRPr lang="fr-FR" sz="1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fr-FR" sz="1100" b="1" dirty="0">
                <a:effectLst/>
                <a:latin typeface="Calibri" panose="020F0502020204030204" pitchFamily="34" charset="0"/>
                <a:ea typeface="Calibri" panose="020F0502020204030204" pitchFamily="34" charset="0"/>
                <a:cs typeface="Times New Roman" panose="02020603050405020304" pitchFamily="18" charset="0"/>
              </a:rPr>
              <a:t>État 4 :</a:t>
            </a:r>
            <a:r>
              <a:rPr lang="fr-FR" sz="1100" dirty="0">
                <a:effectLst/>
                <a:latin typeface="Calibri" panose="020F0502020204030204" pitchFamily="34" charset="0"/>
                <a:ea typeface="Calibri" panose="020F0502020204030204" pitchFamily="34" charset="0"/>
                <a:cs typeface="Times New Roman" panose="02020603050405020304" pitchFamily="18" charset="0"/>
              </a:rPr>
              <a:t> État supprimé  (</a:t>
            </a:r>
            <a:r>
              <a:rPr lang="fr-FR" sz="1100" dirty="0" err="1">
                <a:effectLst/>
                <a:latin typeface="Calibri" panose="020F0502020204030204" pitchFamily="34" charset="0"/>
                <a:ea typeface="Calibri" panose="020F0502020204030204" pitchFamily="34" charset="0"/>
                <a:cs typeface="Times New Roman" panose="02020603050405020304" pitchFamily="18" charset="0"/>
              </a:rPr>
              <a:t>Removed</a:t>
            </a:r>
            <a:r>
              <a:rPr lang="fr-FR" sz="1100" dirty="0">
                <a:effectLst/>
                <a:latin typeface="Calibri" panose="020F0502020204030204" pitchFamily="34" charset="0"/>
                <a:ea typeface="Calibri" panose="020F0502020204030204" pitchFamily="34" charset="0"/>
                <a:cs typeface="Times New Roman" panose="02020603050405020304" pitchFamily="18" charset="0"/>
              </a:rPr>
              <a:t>):</a:t>
            </a:r>
          </a:p>
          <a:p>
            <a:pPr>
              <a:lnSpc>
                <a:spcPct val="107000"/>
              </a:lnSpc>
              <a:spcAft>
                <a:spcPts val="800"/>
              </a:spcAft>
            </a:pPr>
            <a:r>
              <a:rPr lang="fr-FR" sz="1100" dirty="0">
                <a:effectLst/>
                <a:latin typeface="Calibri" panose="020F0502020204030204" pitchFamily="34" charset="0"/>
                <a:ea typeface="Calibri" panose="020F0502020204030204" pitchFamily="34" charset="0"/>
                <a:cs typeface="Times New Roman" panose="02020603050405020304" pitchFamily="18" charset="0"/>
              </a:rPr>
              <a:t>Dans le cycle de vie, c’est le dernier état. L’objet est supprimé de la base de données. Dans cet état, si une modification est apportée aux données, cela n’affectera pas la base de données.</a:t>
            </a:r>
          </a:p>
          <a:p>
            <a:pPr>
              <a:lnSpc>
                <a:spcPct val="107000"/>
              </a:lnSpc>
              <a:spcAft>
                <a:spcPts val="800"/>
              </a:spcAft>
            </a:pPr>
            <a:r>
              <a:rPr lang="fr-FR" sz="1100" dirty="0">
                <a:effectLst/>
                <a:latin typeface="Calibri" panose="020F0502020204030204" pitchFamily="34" charset="0"/>
                <a:ea typeface="Calibri" panose="020F0502020204030204" pitchFamily="34" charset="0"/>
                <a:cs typeface="Times New Roman" panose="02020603050405020304" pitchFamily="18" charset="0"/>
              </a:rPr>
              <a:t>Il est important d’avoir ces états en tête quand nous développons avec des ORM.</a:t>
            </a:r>
          </a:p>
          <a:p>
            <a:endParaRPr lang="fr-FR" dirty="0"/>
          </a:p>
        </p:txBody>
      </p:sp>
    </p:spTree>
    <p:extLst>
      <p:ext uri="{BB962C8B-B14F-4D97-AF65-F5344CB8AC3E}">
        <p14:creationId xmlns:p14="http://schemas.microsoft.com/office/powerpoint/2010/main" val="31868894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342900" indent="-342900">
              <a:lnSpc>
                <a:spcPct val="120000"/>
              </a:lnSpc>
              <a:buClr>
                <a:srgbClr val="011F39"/>
              </a:buClr>
              <a:buFont typeface="Arial" panose="020B0604020202020204" pitchFamily="34" charset="0"/>
              <a:buChar char="•"/>
            </a:pPr>
            <a:r>
              <a:rPr lang="fr-FR" sz="2400" dirty="0">
                <a:solidFill>
                  <a:srgbClr val="95B258"/>
                </a:solidFill>
                <a:cs typeface="Segoe UI" panose="020B0502040204020203" pitchFamily="34" charset="0"/>
              </a:rPr>
              <a:t>JPA</a:t>
            </a:r>
            <a:r>
              <a:rPr lang="fr-FR" sz="2400" dirty="0">
                <a:solidFill>
                  <a:srgbClr val="011F39"/>
                </a:solidFill>
                <a:cs typeface="Segoe UI" panose="020B0502040204020203" pitchFamily="34" charset="0"/>
              </a:rPr>
              <a:t> cherche à limiter les interactions avec la base de données </a:t>
            </a:r>
          </a:p>
          <a:p>
            <a:pPr marL="342900" indent="-342900">
              <a:lnSpc>
                <a:spcPct val="120000"/>
              </a:lnSpc>
              <a:buFont typeface="Arial" panose="020B0604020202020204" pitchFamily="34" charset="0"/>
              <a:buChar char="•"/>
            </a:pPr>
            <a:r>
              <a:rPr lang="fr-FR" sz="2400" dirty="0">
                <a:solidFill>
                  <a:srgbClr val="011F39"/>
                </a:solidFill>
                <a:cs typeface="Segoe UI" panose="020B0502040204020203" pitchFamily="34" charset="0"/>
              </a:rPr>
              <a:t>Tant qu’une transaction est en cours, le moteur JPA n’effectuera aucune requête SQL</a:t>
            </a:r>
          </a:p>
          <a:p>
            <a:pPr marL="800100" lvl="1" indent="-342900">
              <a:lnSpc>
                <a:spcPct val="120000"/>
              </a:lnSpc>
              <a:buFont typeface="Arial" panose="020B0604020202020204" pitchFamily="34" charset="0"/>
              <a:buChar char="•"/>
            </a:pPr>
            <a:r>
              <a:rPr lang="fr-FR" dirty="0">
                <a:solidFill>
                  <a:srgbClr val="011F39"/>
                </a:solidFill>
                <a:latin typeface="Segoe UI" panose="020B0502040204020203" pitchFamily="34" charset="0"/>
                <a:cs typeface="Segoe UI" panose="020B0502040204020203" pitchFamily="34" charset="0"/>
              </a:rPr>
              <a:t>Sauf pour garantir l’intégrité des données.</a:t>
            </a:r>
          </a:p>
          <a:p>
            <a:pPr marL="800100" lvl="1" indent="-342900">
              <a:lnSpc>
                <a:spcPct val="120000"/>
              </a:lnSpc>
              <a:buFont typeface="Arial" panose="020B0604020202020204" pitchFamily="34" charset="0"/>
              <a:buChar char="•"/>
            </a:pPr>
            <a:r>
              <a:rPr lang="fr-FR" sz="2400" dirty="0">
                <a:solidFill>
                  <a:srgbClr val="011F39"/>
                </a:solidFill>
                <a:cs typeface="Segoe UI" panose="020B0502040204020203" pitchFamily="34" charset="0"/>
              </a:rPr>
              <a:t>Il attendra si possible le commit de la transaction</a:t>
            </a:r>
          </a:p>
          <a:p>
            <a:pPr marL="342900" indent="-342900">
              <a:lnSpc>
                <a:spcPct val="120000"/>
              </a:lnSpc>
              <a:buFont typeface="Arial" panose="020B0604020202020204" pitchFamily="34" charset="0"/>
              <a:buChar char="•"/>
            </a:pPr>
            <a:endParaRPr lang="fr-FR" sz="2400" dirty="0">
              <a:solidFill>
                <a:srgbClr val="011F39"/>
              </a:solidFill>
              <a:cs typeface="Segoe UI" panose="020B0502040204020203" pitchFamily="34" charset="0"/>
            </a:endParaRPr>
          </a:p>
          <a:p>
            <a:pPr marL="342900" indent="-342900">
              <a:lnSpc>
                <a:spcPct val="120000"/>
              </a:lnSpc>
              <a:buFont typeface="Arial" panose="020B0604020202020204" pitchFamily="34" charset="0"/>
              <a:buChar char="•"/>
            </a:pPr>
            <a:r>
              <a:rPr lang="fr-FR" sz="2400" dirty="0">
                <a:solidFill>
                  <a:srgbClr val="011F39"/>
                </a:solidFill>
                <a:cs typeface="Segoe UI" panose="020B0502040204020203" pitchFamily="34" charset="0"/>
              </a:rPr>
              <a:t>Il applique les 4 propriétés des transactions (ACID)</a:t>
            </a:r>
          </a:p>
          <a:p>
            <a:pPr marL="800100" lvl="1" indent="-342900">
              <a:lnSpc>
                <a:spcPct val="120000"/>
              </a:lnSpc>
              <a:buFont typeface="Arial" panose="020B0604020202020204" pitchFamily="34" charset="0"/>
              <a:buChar char="•"/>
            </a:pPr>
            <a:r>
              <a:rPr lang="fr-FR" dirty="0">
                <a:solidFill>
                  <a:srgbClr val="011F39"/>
                </a:solidFill>
                <a:cs typeface="Segoe UI" panose="020B0502040204020203" pitchFamily="34" charset="0"/>
              </a:rPr>
              <a:t>Atomicité </a:t>
            </a:r>
            <a:r>
              <a:rPr lang="fr-FR" dirty="0">
                <a:solidFill>
                  <a:srgbClr val="011F39"/>
                </a:solidFill>
                <a:cs typeface="Segoe UI" panose="020B0502040204020203" pitchFamily="34" charset="0"/>
                <a:sym typeface="Wingdings" panose="05000000000000000000" pitchFamily="2" charset="2"/>
              </a:rPr>
              <a:t> les tâches d’une transaction sont toutes exécutées ou aucune d’entre elles. Tout ou Rien. </a:t>
            </a:r>
            <a:endParaRPr lang="fr-FR" dirty="0">
              <a:solidFill>
                <a:srgbClr val="011F39"/>
              </a:solidFill>
              <a:cs typeface="Segoe UI" panose="020B0502040204020203" pitchFamily="34" charset="0"/>
            </a:endParaRPr>
          </a:p>
          <a:p>
            <a:pPr marL="800100" lvl="1" indent="-342900">
              <a:lnSpc>
                <a:spcPct val="120000"/>
              </a:lnSpc>
              <a:buFont typeface="Arial" panose="020B0604020202020204" pitchFamily="34" charset="0"/>
              <a:buChar char="•"/>
            </a:pPr>
            <a:r>
              <a:rPr lang="fr-FR" dirty="0">
                <a:solidFill>
                  <a:srgbClr val="011F39"/>
                </a:solidFill>
                <a:cs typeface="Segoe UI" panose="020B0502040204020203" pitchFamily="34" charset="0"/>
              </a:rPr>
              <a:t>Cohérence </a:t>
            </a:r>
            <a:r>
              <a:rPr lang="fr-FR" dirty="0">
                <a:solidFill>
                  <a:srgbClr val="011F39"/>
                </a:solidFill>
                <a:cs typeface="Segoe UI" panose="020B0502040204020203" pitchFamily="34" charset="0"/>
                <a:sym typeface="Wingdings" panose="05000000000000000000" pitchFamily="2" charset="2"/>
              </a:rPr>
              <a:t> La base de données doit rester dans un état stable (cohérent) au début et à la fin de la transaction.</a:t>
            </a:r>
            <a:endParaRPr lang="fr-FR" dirty="0">
              <a:solidFill>
                <a:srgbClr val="011F39"/>
              </a:solidFill>
              <a:cs typeface="Segoe UI" panose="020B0502040204020203" pitchFamily="34" charset="0"/>
            </a:endParaRPr>
          </a:p>
          <a:p>
            <a:pPr marL="800100" lvl="1" indent="-342900">
              <a:lnSpc>
                <a:spcPct val="120000"/>
              </a:lnSpc>
              <a:buFont typeface="Arial" panose="020B0604020202020204" pitchFamily="34" charset="0"/>
              <a:buChar char="•"/>
            </a:pPr>
            <a:r>
              <a:rPr lang="fr-FR" dirty="0">
                <a:solidFill>
                  <a:srgbClr val="011F39"/>
                </a:solidFill>
                <a:cs typeface="Segoe UI" panose="020B0502040204020203" pitchFamily="34" charset="0"/>
              </a:rPr>
              <a:t>Isolation </a:t>
            </a:r>
            <a:r>
              <a:rPr lang="fr-FR" dirty="0">
                <a:solidFill>
                  <a:srgbClr val="011F39"/>
                </a:solidFill>
                <a:cs typeface="Segoe UI" panose="020B0502040204020203" pitchFamily="34" charset="0"/>
                <a:sym typeface="Wingdings" panose="05000000000000000000" pitchFamily="2" charset="2"/>
              </a:rPr>
              <a:t> Aucune transaction n’a accès à une autre</a:t>
            </a:r>
            <a:endParaRPr lang="fr-FR" dirty="0">
              <a:solidFill>
                <a:srgbClr val="011F39"/>
              </a:solidFill>
              <a:cs typeface="Segoe UI" panose="020B0502040204020203" pitchFamily="34" charset="0"/>
            </a:endParaRPr>
          </a:p>
          <a:p>
            <a:pPr marL="800100" lvl="1" indent="-342900">
              <a:lnSpc>
                <a:spcPct val="120000"/>
              </a:lnSpc>
              <a:buFont typeface="Arial" panose="020B0604020202020204" pitchFamily="34" charset="0"/>
              <a:buChar char="•"/>
            </a:pPr>
            <a:r>
              <a:rPr lang="fr-FR" dirty="0">
                <a:solidFill>
                  <a:srgbClr val="011F39"/>
                </a:solidFill>
                <a:cs typeface="Segoe UI" panose="020B0502040204020203" pitchFamily="34" charset="0"/>
              </a:rPr>
              <a:t>Durabilité </a:t>
            </a:r>
            <a:r>
              <a:rPr lang="fr-FR" dirty="0">
                <a:solidFill>
                  <a:srgbClr val="011F39"/>
                </a:solidFill>
                <a:cs typeface="Segoe UI" panose="020B0502040204020203" pitchFamily="34" charset="0"/>
                <a:sym typeface="Wingdings" panose="05000000000000000000" pitchFamily="2" charset="2"/>
              </a:rPr>
              <a:t> Une fois la transaction terminée, elle </a:t>
            </a:r>
            <a:r>
              <a:rPr lang="fr-FR">
                <a:solidFill>
                  <a:srgbClr val="011F39"/>
                </a:solidFill>
                <a:cs typeface="Segoe UI" panose="020B0502040204020203" pitchFamily="34" charset="0"/>
                <a:sym typeface="Wingdings" panose="05000000000000000000" pitchFamily="2" charset="2"/>
              </a:rPr>
              <a:t>est persistée </a:t>
            </a:r>
            <a:r>
              <a:rPr lang="fr-FR" dirty="0">
                <a:solidFill>
                  <a:srgbClr val="011F39"/>
                </a:solidFill>
                <a:cs typeface="Segoe UI" panose="020B0502040204020203" pitchFamily="34" charset="0"/>
                <a:sym typeface="Wingdings" panose="05000000000000000000" pitchFamily="2" charset="2"/>
              </a:rPr>
              <a:t>et ne peut plus être annulée</a:t>
            </a:r>
            <a:endParaRPr lang="fr-FR" sz="1200" dirty="0">
              <a:solidFill>
                <a:srgbClr val="011F39"/>
              </a:solidFill>
              <a:cs typeface="Segoe UI" panose="020B0502040204020203" pitchFamily="34" charset="0"/>
            </a:endParaRPr>
          </a:p>
          <a:p>
            <a:pPr marL="0" indent="0">
              <a:lnSpc>
                <a:spcPct val="120000"/>
              </a:lnSpc>
              <a:buFont typeface="Arial" panose="020B0604020202020204" pitchFamily="34" charset="0"/>
              <a:buNone/>
            </a:pPr>
            <a:endParaRPr lang="fr-FR" sz="1200" dirty="0">
              <a:solidFill>
                <a:srgbClr val="011F39"/>
              </a:solidFill>
              <a:cs typeface="Segoe UI" panose="020B0502040204020203" pitchFamily="34" charset="0"/>
            </a:endParaRPr>
          </a:p>
          <a:p>
            <a:pPr>
              <a:lnSpc>
                <a:spcPct val="120000"/>
              </a:lnSpc>
            </a:pPr>
            <a:endParaRPr lang="fr-FR" sz="1200" dirty="0">
              <a:solidFill>
                <a:srgbClr val="011F39"/>
              </a:solidFill>
              <a:cs typeface="Segoe UI" panose="020B0502040204020203" pitchFamily="34" charset="0"/>
            </a:endParaRPr>
          </a:p>
          <a:p>
            <a:pPr>
              <a:lnSpc>
                <a:spcPct val="120000"/>
              </a:lnSpc>
            </a:pPr>
            <a:r>
              <a:rPr lang="fr-FR" sz="1200" dirty="0">
                <a:solidFill>
                  <a:srgbClr val="95B258"/>
                </a:solidFill>
                <a:cs typeface="Segoe UI" panose="020B0502040204020203" pitchFamily="34" charset="0"/>
              </a:rPr>
              <a:t>Spring Data JPA </a:t>
            </a:r>
            <a:r>
              <a:rPr lang="fr-FR" sz="1200" dirty="0">
                <a:solidFill>
                  <a:srgbClr val="011F39"/>
                </a:solidFill>
                <a:cs typeface="Segoe UI" panose="020B0502040204020203" pitchFamily="34" charset="0"/>
              </a:rPr>
              <a:t>active des transactions sur chaque INSERT, UPDATE ou DELETE en base </a:t>
            </a:r>
          </a:p>
          <a:p>
            <a:pPr marL="0" indent="0">
              <a:lnSpc>
                <a:spcPct val="120000"/>
              </a:lnSpc>
              <a:buFont typeface="Arial" panose="020B0604020202020204" pitchFamily="34" charset="0"/>
              <a:buNone/>
            </a:pPr>
            <a:endParaRPr lang="fr-FR" sz="1200" dirty="0">
              <a:solidFill>
                <a:srgbClr val="011F39"/>
              </a:solidFill>
              <a:cs typeface="Segoe UI" panose="020B0502040204020203" pitchFamily="34" charset="0"/>
            </a:endParaRPr>
          </a:p>
          <a:p>
            <a:pPr marL="0" indent="0">
              <a:lnSpc>
                <a:spcPct val="120000"/>
              </a:lnSpc>
              <a:buFont typeface="Arial" panose="020B0604020202020204" pitchFamily="34" charset="0"/>
              <a:buNone/>
            </a:pPr>
            <a:r>
              <a:rPr lang="fr-FR" sz="1200" dirty="0">
                <a:solidFill>
                  <a:srgbClr val="011F39"/>
                </a:solidFill>
                <a:cs typeface="Segoe UI" panose="020B0502040204020203" pitchFamily="34" charset="0"/>
              </a:rPr>
              <a:t>Exemple :</a:t>
            </a:r>
          </a:p>
          <a:p>
            <a:pPr marL="342900" indent="-342900">
              <a:lnSpc>
                <a:spcPct val="120000"/>
              </a:lnSpc>
              <a:buFont typeface="Arial" panose="020B0604020202020204" pitchFamily="34" charset="0"/>
              <a:buChar char="•"/>
            </a:pPr>
            <a:r>
              <a:rPr lang="fr-FR" sz="1200" dirty="0">
                <a:solidFill>
                  <a:srgbClr val="011F39"/>
                </a:solidFill>
                <a:cs typeface="Segoe UI" panose="020B0502040204020203" pitchFamily="34" charset="0"/>
              </a:rPr>
              <a:t>Si une entité est créée puis modifiée au cours de la même transaction, plutôt que d’exécuter 2 requêtes INSERT puis UPDATE,</a:t>
            </a:r>
          </a:p>
          <a:p>
            <a:pPr marL="342900" indent="-342900">
              <a:lnSpc>
                <a:spcPct val="120000"/>
              </a:lnSpc>
              <a:buFont typeface="Arial" panose="020B0604020202020204" pitchFamily="34" charset="0"/>
              <a:buChar char="•"/>
            </a:pPr>
            <a:r>
              <a:rPr lang="fr-FR" sz="1200" dirty="0" err="1">
                <a:solidFill>
                  <a:srgbClr val="011F39"/>
                </a:solidFill>
                <a:cs typeface="Segoe UI" panose="020B0502040204020203" pitchFamily="34" charset="0"/>
              </a:rPr>
              <a:t>EntityManager</a:t>
            </a:r>
            <a:r>
              <a:rPr lang="fr-FR" sz="1200" dirty="0">
                <a:solidFill>
                  <a:srgbClr val="011F39"/>
                </a:solidFill>
                <a:cs typeface="Segoe UI" panose="020B0502040204020203" pitchFamily="34" charset="0"/>
              </a:rPr>
              <a:t> attendra la fin de la transaction pour réaliser une seule requête INSERT avec les données définitives.</a:t>
            </a:r>
          </a:p>
          <a:p>
            <a:pPr marL="342900" indent="-342900">
              <a:lnSpc>
                <a:spcPct val="120000"/>
              </a:lnSpc>
              <a:buFont typeface="Arial" panose="020B0604020202020204" pitchFamily="34" charset="0"/>
              <a:buChar char="•"/>
            </a:pPr>
            <a:endParaRPr lang="fr-FR" sz="1200" dirty="0">
              <a:solidFill>
                <a:srgbClr val="011F39"/>
              </a:solidFill>
              <a:cs typeface="Segoe UI" panose="020B0502040204020203" pitchFamily="34" charset="0"/>
            </a:endParaRPr>
          </a:p>
          <a:p>
            <a:pPr marL="342900" indent="-342900">
              <a:lnSpc>
                <a:spcPct val="120000"/>
              </a:lnSpc>
              <a:buFont typeface="Arial" panose="020B0604020202020204" pitchFamily="34" charset="0"/>
              <a:buChar char="•"/>
            </a:pPr>
            <a:endParaRPr lang="fr-FR" sz="1200" dirty="0">
              <a:solidFill>
                <a:srgbClr val="011F39"/>
              </a:solidFill>
              <a:cs typeface="Segoe UI" panose="020B0502040204020203" pitchFamily="34" charset="0"/>
            </a:endParaRPr>
          </a:p>
        </p:txBody>
      </p:sp>
    </p:spTree>
    <p:extLst>
      <p:ext uri="{BB962C8B-B14F-4D97-AF65-F5344CB8AC3E}">
        <p14:creationId xmlns:p14="http://schemas.microsoft.com/office/powerpoint/2010/main" val="4209802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a:pPr>
            <a:r>
              <a:rPr lang="fr-FR" sz="1200" dirty="0">
                <a:solidFill>
                  <a:srgbClr val="011F39"/>
                </a:solidFill>
                <a:cs typeface="Segoe UI" panose="020B0502040204020203" pitchFamily="34" charset="0"/>
              </a:rPr>
              <a:t>Exemple un virement entre 2 comptes</a:t>
            </a:r>
          </a:p>
          <a:p>
            <a:pPr marL="171450" marR="0" lvl="0" indent="-17145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lang="fr-FR" sz="1200" dirty="0">
                <a:solidFill>
                  <a:srgbClr val="011F39"/>
                </a:solidFill>
                <a:cs typeface="Segoe UI" panose="020B0502040204020203" pitchFamily="34" charset="0"/>
              </a:rPr>
              <a:t>Vous devez avoir une transaction qui prendra en considération les updates du compte 1 et compte 2</a:t>
            </a:r>
          </a:p>
          <a:p>
            <a:pPr marL="171450" marR="0" lvl="0" indent="-17145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lang="fr-FR" sz="1200" dirty="0">
                <a:solidFill>
                  <a:srgbClr val="011F39"/>
                </a:solidFill>
                <a:cs typeface="Segoe UI" panose="020B0502040204020203" pitchFamily="34" charset="0"/>
              </a:rPr>
              <a:t>Pour cela dans la classe métier, vous viendrez positionnez l’annotation @Transactional sur la méthode du virement</a:t>
            </a:r>
          </a:p>
          <a:p>
            <a:pPr marL="171450" marR="0" lvl="0" indent="-17145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lang="fr-FR" sz="1200" dirty="0">
                <a:solidFill>
                  <a:srgbClr val="011F39"/>
                </a:solidFill>
                <a:cs typeface="Segoe UI" panose="020B0502040204020203" pitchFamily="34" charset="0"/>
              </a:rPr>
              <a:t>Ainsi, si l’un des 2 updates crachent il y a un ROLLBACK complet</a:t>
            </a:r>
          </a:p>
          <a:p>
            <a:pPr marL="171450" marR="0" lvl="0" indent="-17145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endParaRPr lang="fr-FR" sz="1200" dirty="0">
              <a:solidFill>
                <a:srgbClr val="011F39"/>
              </a:solidFill>
              <a:cs typeface="Segoe UI" panose="020B0502040204020203" pitchFamily="34" charset="0"/>
            </a:endParaRPr>
          </a:p>
          <a:p>
            <a:pPr marL="0" marR="0" lvl="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a:pPr>
            <a:r>
              <a:rPr lang="fr-FR" sz="1200" dirty="0">
                <a:solidFill>
                  <a:srgbClr val="011F39"/>
                </a:solidFill>
                <a:cs typeface="Segoe UI" panose="020B0502040204020203" pitchFamily="34" charset="0"/>
              </a:rPr>
              <a:t>Si vous ne placez pas d’annotation @Transactional sur la méthode virement</a:t>
            </a:r>
          </a:p>
          <a:p>
            <a:pPr marL="171450" marR="0" lvl="0" indent="-17145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lang="fr-FR" sz="1200" dirty="0">
                <a:solidFill>
                  <a:srgbClr val="011F39"/>
                </a:solidFill>
                <a:cs typeface="Segoe UI" panose="020B0502040204020203" pitchFamily="34" charset="0"/>
              </a:rPr>
              <a:t>Si tout va bien, les updates se réalisent et pas de souci</a:t>
            </a:r>
          </a:p>
          <a:p>
            <a:pPr marL="628650" marR="0" lvl="1" indent="-17145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lang="fr-FR" sz="1200" dirty="0">
                <a:solidFill>
                  <a:srgbClr val="011F39"/>
                </a:solidFill>
                <a:cs typeface="Segoe UI" panose="020B0502040204020203" pitchFamily="34" charset="0"/>
              </a:rPr>
              <a:t>Si l’un des 2 échoue, seul celui en échec est remis à plat via ROLLBACK</a:t>
            </a:r>
          </a:p>
          <a:p>
            <a:pPr marL="628650" marR="0" lvl="1" indent="-17145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lang="fr-FR" sz="1200" dirty="0">
                <a:solidFill>
                  <a:srgbClr val="011F39"/>
                </a:solidFill>
                <a:cs typeface="Segoe UI" panose="020B0502040204020203" pitchFamily="34" charset="0"/>
              </a:rPr>
              <a:t>L’autre est enregistré par un COMMIT</a:t>
            </a:r>
          </a:p>
          <a:p>
            <a:pPr marL="628650" marR="0" lvl="1" indent="-17145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lang="fr-FR" sz="1200" dirty="0">
                <a:solidFill>
                  <a:srgbClr val="011F39"/>
                </a:solidFill>
                <a:cs typeface="Segoe UI" panose="020B0502040204020203" pitchFamily="34" charset="0"/>
              </a:rPr>
              <a:t>Votre base n’est pas stable, il n’y a pas un TOUT ou RIEN</a:t>
            </a:r>
          </a:p>
          <a:p>
            <a:pPr marL="0" indent="0">
              <a:lnSpc>
                <a:spcPct val="120000"/>
              </a:lnSpc>
              <a:buFont typeface="Arial" panose="020B0604020202020204" pitchFamily="34" charset="0"/>
              <a:buNone/>
            </a:pPr>
            <a:endParaRPr lang="fr-FR" sz="1200" dirty="0">
              <a:solidFill>
                <a:srgbClr val="011F39"/>
              </a:solidFill>
              <a:cs typeface="Segoe UI" panose="020B0502040204020203" pitchFamily="34" charset="0"/>
            </a:endParaRPr>
          </a:p>
          <a:p>
            <a:pPr marL="0" indent="0">
              <a:lnSpc>
                <a:spcPct val="120000"/>
              </a:lnSpc>
              <a:buFont typeface="Arial" panose="020B0604020202020204" pitchFamily="34" charset="0"/>
              <a:buNone/>
            </a:pPr>
            <a:endParaRPr lang="fr-FR" sz="1200" dirty="0">
              <a:solidFill>
                <a:srgbClr val="011F39"/>
              </a:solidFill>
              <a:cs typeface="Segoe UI" panose="020B0502040204020203" pitchFamily="34" charset="0"/>
            </a:endParaRPr>
          </a:p>
        </p:txBody>
      </p:sp>
    </p:spTree>
    <p:extLst>
      <p:ext uri="{BB962C8B-B14F-4D97-AF65-F5344CB8AC3E}">
        <p14:creationId xmlns:p14="http://schemas.microsoft.com/office/powerpoint/2010/main" val="10406806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gn="l"/>
            <a:endParaRPr lang="fr-FR" b="0" dirty="0">
              <a:latin typeface="Segoe UI" panose="020B0502040204020203" pitchFamily="34" charset="0"/>
              <a:cs typeface="Segoe UI" panose="020B0502040204020203" pitchFamily="34" charset="0"/>
              <a:sym typeface="Wingdings" panose="05000000000000000000" pitchFamily="2" charset="2"/>
            </a:endParaRPr>
          </a:p>
        </p:txBody>
      </p:sp>
    </p:spTree>
    <p:extLst>
      <p:ext uri="{BB962C8B-B14F-4D97-AF65-F5344CB8AC3E}">
        <p14:creationId xmlns:p14="http://schemas.microsoft.com/office/powerpoint/2010/main" val="15649219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Mettons en place les annotations de JPA sur la classe BO </a:t>
            </a:r>
            <a:r>
              <a:rPr lang="fr-FR" dirty="0" err="1"/>
              <a:t>Employe</a:t>
            </a:r>
            <a:r>
              <a:rPr lang="fr-FR" dirty="0"/>
              <a:t> pour la mapper avec la table EMPLOYEE</a:t>
            </a:r>
          </a:p>
        </p:txBody>
      </p:sp>
    </p:spTree>
    <p:extLst>
      <p:ext uri="{BB962C8B-B14F-4D97-AF65-F5344CB8AC3E}">
        <p14:creationId xmlns:p14="http://schemas.microsoft.com/office/powerpoint/2010/main" val="32465863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Voyons comment gérer </a:t>
            </a:r>
            <a:r>
              <a:rPr lang="fr-FR"/>
              <a:t>les transactions sur la couche BLL</a:t>
            </a:r>
            <a:endParaRPr lang="fr-FR" dirty="0"/>
          </a:p>
        </p:txBody>
      </p:sp>
    </p:spTree>
    <p:extLst>
      <p:ext uri="{BB962C8B-B14F-4D97-AF65-F5344CB8AC3E}">
        <p14:creationId xmlns:p14="http://schemas.microsoft.com/office/powerpoint/2010/main" val="26453952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Dans ce module nous allons nous concentrer sur la couche d’accès aux données </a:t>
            </a:r>
          </a:p>
          <a:p>
            <a:r>
              <a:rPr lang="fr-FR" dirty="0"/>
              <a:t>Nous allons détailler Spring Data</a:t>
            </a:r>
          </a:p>
          <a:p>
            <a:r>
              <a:rPr lang="fr-FR" dirty="0"/>
              <a:t>Présenter la solution pour les bases de données relationnelles Spring Data JPA</a:t>
            </a:r>
          </a:p>
          <a:p>
            <a:r>
              <a:rPr lang="fr-FR" dirty="0"/>
              <a:t>Nous verrons aussi les transactions sur la couche Métier</a:t>
            </a:r>
          </a:p>
          <a:p>
            <a:r>
              <a:rPr lang="fr-FR" dirty="0"/>
              <a:t>Dans le module suivant, nous verrons en détail Spring Data MongoDB</a:t>
            </a:r>
          </a:p>
          <a:p>
            <a:endParaRPr lang="fr-FR" dirty="0"/>
          </a:p>
          <a:p>
            <a:r>
              <a:rPr lang="fr-FR" dirty="0"/>
              <a:t>Spring Data</a:t>
            </a:r>
          </a:p>
        </p:txBody>
      </p:sp>
    </p:spTree>
    <p:extLst>
      <p:ext uri="{BB962C8B-B14F-4D97-AF65-F5344CB8AC3E}">
        <p14:creationId xmlns:p14="http://schemas.microsoft.com/office/powerpoint/2010/main" val="38563944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69080278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37944520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387345166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Cette deuxième solution est souvent présente. Car c’est la première implémentée.</a:t>
            </a:r>
          </a:p>
          <a:p>
            <a:r>
              <a:rPr lang="fr-FR" dirty="0"/>
              <a:t>Mais, il vaut mieux l’éviter car la structure déportée des attributs n’est pas souhaitable</a:t>
            </a:r>
          </a:p>
        </p:txBody>
      </p:sp>
    </p:spTree>
    <p:extLst>
      <p:ext uri="{BB962C8B-B14F-4D97-AF65-F5344CB8AC3E}">
        <p14:creationId xmlns:p14="http://schemas.microsoft.com/office/powerpoint/2010/main" val="216037811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39067684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210316288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17248865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L’association est unidirectionnelle d’</a:t>
            </a:r>
            <a:r>
              <a:rPr lang="fr-FR" dirty="0" err="1"/>
              <a:t>Employe</a:t>
            </a:r>
            <a:r>
              <a:rPr lang="fr-FR" dirty="0"/>
              <a:t> vers Adresse</a:t>
            </a:r>
          </a:p>
          <a:p>
            <a:pPr marL="628650" lvl="1" indent="-171450">
              <a:buFont typeface="Arial" panose="020B0604020202020204" pitchFamily="34" charset="0"/>
              <a:buChar char="•"/>
            </a:pPr>
            <a:r>
              <a:rPr lang="fr-FR" dirty="0"/>
              <a:t>Dans ce cas on parle de composition d’où le losange plein</a:t>
            </a:r>
          </a:p>
          <a:p>
            <a:pPr marL="628650" lvl="1" indent="-171450">
              <a:buFont typeface="Arial" panose="020B0604020202020204" pitchFamily="34" charset="0"/>
              <a:buChar char="•"/>
            </a:pPr>
            <a:r>
              <a:rPr lang="fr-FR" dirty="0"/>
              <a:t>Le cycle de vie des 2 entités est lié</a:t>
            </a:r>
          </a:p>
          <a:p>
            <a:pPr marL="1085850" lvl="2" indent="-171450">
              <a:buFont typeface="Arial" panose="020B0604020202020204" pitchFamily="34" charset="0"/>
              <a:buChar char="•"/>
            </a:pPr>
            <a:r>
              <a:rPr lang="fr-FR" dirty="0"/>
              <a:t>Si on supprime l’une on doit supprimer l’autre </a:t>
            </a:r>
            <a:r>
              <a:rPr lang="fr-FR" dirty="0">
                <a:sym typeface="Wingdings" panose="05000000000000000000" pitchFamily="2" charset="2"/>
              </a:rPr>
              <a:t> pour cela utilisation de Cascade à </a:t>
            </a:r>
            <a:r>
              <a:rPr lang="fr-FR" dirty="0" err="1">
                <a:sym typeface="Wingdings" panose="05000000000000000000" pitchFamily="2" charset="2"/>
              </a:rPr>
              <a:t>CascadeType.ALL</a:t>
            </a:r>
            <a:endParaRPr lang="fr-FR" dirty="0">
              <a:sym typeface="Wingdings" panose="05000000000000000000" pitchFamily="2" charset="2"/>
            </a:endParaRPr>
          </a:p>
          <a:p>
            <a:pPr marL="914400" lvl="2" indent="0">
              <a:buFont typeface="Arial" panose="020B0604020202020204" pitchFamily="34" charset="0"/>
              <a:buNone/>
            </a:pPr>
            <a:endParaRPr lang="fr-FR" dirty="0">
              <a:sym typeface="Wingdings" panose="05000000000000000000" pitchFamily="2" charset="2"/>
            </a:endParaRPr>
          </a:p>
          <a:p>
            <a:pPr marL="0" lvl="0" indent="0">
              <a:buFont typeface="Arial" panose="020B0604020202020204" pitchFamily="34" charset="0"/>
              <a:buNone/>
            </a:pPr>
            <a:r>
              <a:rPr lang="fr-FR" dirty="0" err="1">
                <a:sym typeface="Wingdings" panose="05000000000000000000" pitchFamily="2" charset="2"/>
              </a:rPr>
              <a:t>CascadeType</a:t>
            </a:r>
            <a:r>
              <a:rPr lang="fr-FR" dirty="0">
                <a:sym typeface="Wingdings" panose="05000000000000000000" pitchFamily="2" charset="2"/>
              </a:rPr>
              <a:t> { ALL, PERSIST, MERGE, REMOVE, REFRESH, DETACH}</a:t>
            </a:r>
          </a:p>
          <a:p>
            <a:pPr marL="628650" lvl="1" indent="-171450">
              <a:buFont typeface="Arial" panose="020B0604020202020204" pitchFamily="34" charset="0"/>
              <a:buChar char="•"/>
            </a:pPr>
            <a:r>
              <a:rPr lang="fr-FR" dirty="0">
                <a:sym typeface="Wingdings" panose="05000000000000000000" pitchFamily="2" charset="2"/>
              </a:rPr>
              <a:t>Si ce paramètre n’est pas précisé, les actions ne sont pas groupées par défaut entre les entités</a:t>
            </a:r>
          </a:p>
          <a:p>
            <a:pPr marL="628650" lvl="1" indent="-171450">
              <a:buFont typeface="Arial" panose="020B0604020202020204" pitchFamily="34" charset="0"/>
              <a:buChar char="•"/>
            </a:pPr>
            <a:r>
              <a:rPr lang="fr-FR" dirty="0">
                <a:sym typeface="Wingdings" panose="05000000000000000000" pitchFamily="2" charset="2"/>
              </a:rPr>
              <a:t>L’idée est de déléguée à JPA la charge des mises à jour en base</a:t>
            </a:r>
          </a:p>
          <a:p>
            <a:pPr marL="628650" lvl="1" indent="-171450">
              <a:buFont typeface="Arial" panose="020B0604020202020204" pitchFamily="34" charset="0"/>
              <a:buChar char="•"/>
            </a:pPr>
            <a:endParaRPr lang="fr-FR" dirty="0">
              <a:sym typeface="Wingdings" panose="05000000000000000000" pitchFamily="2" charset="2"/>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fr-FR" dirty="0" err="1">
                <a:solidFill>
                  <a:srgbClr val="011F39"/>
                </a:solidFill>
                <a:cs typeface="Segoe UI" panose="020B0502040204020203" pitchFamily="34" charset="0"/>
              </a:rPr>
              <a:t>orphanRemoval</a:t>
            </a:r>
            <a:r>
              <a:rPr lang="fr-FR" dirty="0">
                <a:solidFill>
                  <a:srgbClr val="011F39"/>
                </a:solidFill>
                <a:cs typeface="Segoe UI" panose="020B0502040204020203" pitchFamily="34" charset="0"/>
              </a:rPr>
              <a:t> </a:t>
            </a:r>
            <a:r>
              <a:rPr lang="fr-FR" dirty="0">
                <a:solidFill>
                  <a:srgbClr val="011F39"/>
                </a:solidFill>
                <a:cs typeface="Segoe UI" panose="020B0502040204020203" pitchFamily="34" charset="0"/>
                <a:sym typeface="Wingdings" panose="05000000000000000000" pitchFamily="2" charset="2"/>
              </a:rPr>
              <a:t> suppression des entités orphelines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dirty="0">
                <a:solidFill>
                  <a:srgbClr val="011F39"/>
                </a:solidFill>
                <a:cs typeface="Segoe UI" panose="020B0502040204020203" pitchFamily="34" charset="0"/>
                <a:sym typeface="Wingdings" panose="05000000000000000000" pitchFamily="2" charset="2"/>
              </a:rPr>
              <a:t>Dans notre exemple si nous positionnons un </a:t>
            </a:r>
            <a:r>
              <a:rPr lang="fr-FR" dirty="0" err="1">
                <a:solidFill>
                  <a:srgbClr val="011F39"/>
                </a:solidFill>
                <a:cs typeface="Segoe UI" panose="020B0502040204020203" pitchFamily="34" charset="0"/>
                <a:sym typeface="Wingdings" panose="05000000000000000000" pitchFamily="2" charset="2"/>
              </a:rPr>
              <a:t>CascadeType.ALL</a:t>
            </a:r>
            <a:endParaRPr lang="fr-FR" dirty="0">
              <a:solidFill>
                <a:srgbClr val="011F39"/>
              </a:solidFill>
              <a:cs typeface="Segoe UI" panose="020B0502040204020203" pitchFamily="34" charset="0"/>
              <a:sym typeface="Wingdings" panose="05000000000000000000" pitchFamily="2" charset="2"/>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dirty="0">
                <a:solidFill>
                  <a:srgbClr val="011F39"/>
                </a:solidFill>
                <a:cs typeface="Segoe UI" panose="020B0502040204020203" pitchFamily="34" charset="0"/>
                <a:sym typeface="Wingdings" panose="05000000000000000000" pitchFamily="2" charset="2"/>
              </a:rPr>
              <a:t>Si notre employé est supprimé, automatiquement notre adresse le sera aussi</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dirty="0">
                <a:solidFill>
                  <a:srgbClr val="011F39"/>
                </a:solidFill>
                <a:cs typeface="Segoe UI" panose="020B0502040204020203" pitchFamily="34" charset="0"/>
                <a:sym typeface="Wingdings" panose="05000000000000000000" pitchFamily="2" charset="2"/>
              </a:rPr>
              <a:t>Par contre, si nous utilisons </a:t>
            </a:r>
            <a:r>
              <a:rPr lang="fr-FR" dirty="0" err="1">
                <a:solidFill>
                  <a:srgbClr val="011F39"/>
                </a:solidFill>
                <a:cs typeface="Segoe UI" panose="020B0502040204020203" pitchFamily="34" charset="0"/>
                <a:sym typeface="Wingdings" panose="05000000000000000000" pitchFamily="2" charset="2"/>
              </a:rPr>
              <a:t>setAdresse</a:t>
            </a:r>
            <a:r>
              <a:rPr lang="fr-FR" dirty="0">
                <a:solidFill>
                  <a:srgbClr val="011F39"/>
                </a:solidFill>
                <a:cs typeface="Segoe UI" panose="020B0502040204020203" pitchFamily="34" charset="0"/>
                <a:sym typeface="Wingdings" panose="05000000000000000000" pitchFamily="2" charset="2"/>
              </a:rPr>
              <a:t>(</a:t>
            </a:r>
            <a:r>
              <a:rPr lang="fr-FR" dirty="0" err="1">
                <a:solidFill>
                  <a:srgbClr val="011F39"/>
                </a:solidFill>
                <a:cs typeface="Segoe UI" panose="020B0502040204020203" pitchFamily="34" charset="0"/>
                <a:sym typeface="Wingdings" panose="05000000000000000000" pitchFamily="2" charset="2"/>
              </a:rPr>
              <a:t>null</a:t>
            </a:r>
            <a:r>
              <a:rPr lang="fr-FR" dirty="0">
                <a:solidFill>
                  <a:srgbClr val="011F39"/>
                </a:solidFill>
                <a:cs typeface="Segoe UI" panose="020B0502040204020203" pitchFamily="34" charset="0"/>
                <a:sym typeface="Wingdings" panose="05000000000000000000" pitchFamily="2" charset="2"/>
              </a:rPr>
              <a:t>), alors cela ne supprimera pas l’adresse qui était associée</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dirty="0">
                <a:solidFill>
                  <a:srgbClr val="011F39"/>
                </a:solidFill>
                <a:cs typeface="Segoe UI" panose="020B0502040204020203" pitchFamily="34" charset="0"/>
                <a:sym typeface="Wingdings" panose="05000000000000000000" pitchFamily="2" charset="2"/>
              </a:rPr>
              <a:t>Pour régler ce phénomène, il faut ajouter le paramètre </a:t>
            </a:r>
            <a:r>
              <a:rPr lang="fr-FR" dirty="0" err="1">
                <a:solidFill>
                  <a:srgbClr val="011F39"/>
                </a:solidFill>
                <a:cs typeface="Segoe UI" panose="020B0502040204020203" pitchFamily="34" charset="0"/>
                <a:sym typeface="Wingdings" panose="05000000000000000000" pitchFamily="2" charset="2"/>
              </a:rPr>
              <a:t>orphanRemoval</a:t>
            </a:r>
            <a:r>
              <a:rPr lang="fr-FR" dirty="0">
                <a:solidFill>
                  <a:srgbClr val="011F39"/>
                </a:solidFill>
                <a:cs typeface="Segoe UI" panose="020B0502040204020203" pitchFamily="34" charset="0"/>
                <a:sym typeface="Wingdings" panose="05000000000000000000" pitchFamily="2" charset="2"/>
              </a:rPr>
              <a:t> à </a:t>
            </a:r>
            <a:r>
              <a:rPr lang="fr-FR" dirty="0" err="1">
                <a:solidFill>
                  <a:srgbClr val="011F39"/>
                </a:solidFill>
                <a:cs typeface="Segoe UI" panose="020B0502040204020203" pitchFamily="34" charset="0"/>
                <a:sym typeface="Wingdings" panose="05000000000000000000" pitchFamily="2" charset="2"/>
              </a:rPr>
              <a:t>True</a:t>
            </a:r>
            <a:endParaRPr lang="fr-FR" dirty="0">
              <a:sym typeface="Wingdings" panose="05000000000000000000" pitchFamily="2" charset="2"/>
            </a:endParaRPr>
          </a:p>
          <a:p>
            <a:pPr marL="914400" lvl="2" indent="0">
              <a:buFont typeface="Arial" panose="020B0604020202020204" pitchFamily="34" charset="0"/>
              <a:buNone/>
            </a:pPr>
            <a:endParaRPr lang="fr-FR" dirty="0">
              <a:sym typeface="Wingdings" panose="05000000000000000000" pitchFamily="2" charset="2"/>
            </a:endParaRPr>
          </a:p>
          <a:p>
            <a:pPr marL="0" lvl="0" indent="0">
              <a:buFont typeface="Arial" panose="020B0604020202020204" pitchFamily="34" charset="0"/>
              <a:buNone/>
            </a:pPr>
            <a:r>
              <a:rPr lang="fr-FR" dirty="0" err="1">
                <a:solidFill>
                  <a:srgbClr val="011F39"/>
                </a:solidFill>
                <a:cs typeface="Segoe UI" panose="020B0502040204020203" pitchFamily="34" charset="0"/>
              </a:rPr>
              <a:t>FetchType</a:t>
            </a:r>
            <a:r>
              <a:rPr lang="fr-FR" dirty="0">
                <a:solidFill>
                  <a:srgbClr val="011F39"/>
                </a:solidFill>
                <a:cs typeface="Segoe UI" panose="020B0502040204020203" pitchFamily="34" charset="0"/>
              </a:rPr>
              <a:t> { LAZY , EAGER }</a:t>
            </a:r>
          </a:p>
          <a:p>
            <a:pPr marL="628650" lvl="1" indent="-171450">
              <a:buFont typeface="Arial" panose="020B0604020202020204" pitchFamily="34" charset="0"/>
              <a:buChar char="•"/>
            </a:pPr>
            <a:r>
              <a:rPr lang="fr-FR" dirty="0">
                <a:solidFill>
                  <a:srgbClr val="011F39"/>
                </a:solidFill>
                <a:cs typeface="Segoe UI" panose="020B0502040204020203" pitchFamily="34" charset="0"/>
                <a:sym typeface="Wingdings" panose="05000000000000000000" pitchFamily="2" charset="2"/>
              </a:rPr>
              <a:t>Si votre stratégie de chargement est en EAGER, alors l’employé et son adresse sont chargés en 1 fois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dirty="0">
                <a:solidFill>
                  <a:srgbClr val="011F39"/>
                </a:solidFill>
                <a:cs typeface="Segoe UI" panose="020B0502040204020203" pitchFamily="34" charset="0"/>
                <a:sym typeface="Wingdings" panose="05000000000000000000" pitchFamily="2" charset="2"/>
              </a:rPr>
              <a:t>Si votre stratégie de chargement est en LAZY, alors l’employé est chargé et l’identifiant de son adresse uniquement</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dirty="0">
                <a:solidFill>
                  <a:srgbClr val="011F39"/>
                </a:solidFill>
                <a:cs typeface="Segoe UI" panose="020B0502040204020203" pitchFamily="34" charset="0"/>
                <a:sym typeface="Wingdings" panose="05000000000000000000" pitchFamily="2" charset="2"/>
              </a:rPr>
              <a:t>Lors du premier accès à un attribut de cette référence, il y aura appel à la base pour récupérer toutes les informations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fr-FR" dirty="0">
              <a:solidFill>
                <a:srgbClr val="011F39"/>
              </a:solidFill>
              <a:cs typeface="Segoe UI" panose="020B0502040204020203" pitchFamily="34" charset="0"/>
              <a:sym typeface="Wingdings" panose="05000000000000000000" pitchFamily="2" charset="2"/>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fr-FR" dirty="0">
              <a:solidFill>
                <a:srgbClr val="011F39"/>
              </a:solidFill>
              <a:cs typeface="Segoe UI" panose="020B0502040204020203" pitchFamily="34" charset="0"/>
              <a:sym typeface="Wingdings" panose="05000000000000000000" pitchFamily="2" charset="2"/>
            </a:endParaRPr>
          </a:p>
          <a:p>
            <a:pPr marL="628650" lvl="1" indent="-171450">
              <a:buFont typeface="Arial" panose="020B0604020202020204" pitchFamily="34" charset="0"/>
              <a:buChar char="•"/>
            </a:pPr>
            <a:endParaRPr lang="fr-FR" dirty="0">
              <a:sym typeface="Wingdings" panose="05000000000000000000" pitchFamily="2" charset="2"/>
            </a:endParaRPr>
          </a:p>
        </p:txBody>
      </p:sp>
    </p:spTree>
    <p:extLst>
      <p:ext uri="{BB962C8B-B14F-4D97-AF65-F5344CB8AC3E}">
        <p14:creationId xmlns:p14="http://schemas.microsoft.com/office/powerpoint/2010/main" val="189162386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Voyons tous ces nouveaux éléments dans une démonstration.</a:t>
            </a:r>
          </a:p>
        </p:txBody>
      </p:sp>
    </p:spTree>
    <p:extLst>
      <p:ext uri="{BB962C8B-B14F-4D97-AF65-F5344CB8AC3E}">
        <p14:creationId xmlns:p14="http://schemas.microsoft.com/office/powerpoint/2010/main" val="310175898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L’association est bidirectionnelle, il y a un attribut dans chaque classe du type de la classe associée</a:t>
            </a:r>
          </a:p>
          <a:p>
            <a:pPr marL="628650" lvl="1" indent="-171450">
              <a:buFont typeface="Arial" panose="020B0604020202020204" pitchFamily="34" charset="0"/>
              <a:buChar char="•"/>
            </a:pPr>
            <a:r>
              <a:rPr lang="fr-FR" dirty="0"/>
              <a:t>Le cycle de vie des 2 entités est lié, tout comme dans le cas d’unidirectionnel</a:t>
            </a:r>
          </a:p>
          <a:p>
            <a:pPr marL="1085850" lvl="2" indent="-171450">
              <a:buFont typeface="Arial" panose="020B0604020202020204" pitchFamily="34" charset="0"/>
              <a:buChar char="•"/>
            </a:pPr>
            <a:r>
              <a:rPr lang="fr-FR" dirty="0"/>
              <a:t>Si on supprime l’une on doit supprimer l’autre </a:t>
            </a:r>
            <a:r>
              <a:rPr lang="fr-FR" dirty="0">
                <a:sym typeface="Wingdings" panose="05000000000000000000" pitchFamily="2" charset="2"/>
              </a:rPr>
              <a:t> pour cela utilisation de Cascade à </a:t>
            </a:r>
            <a:r>
              <a:rPr lang="fr-FR" dirty="0" err="1">
                <a:sym typeface="Wingdings" panose="05000000000000000000" pitchFamily="2" charset="2"/>
              </a:rPr>
              <a:t>CascadeType.ALL</a:t>
            </a:r>
            <a:endParaRPr lang="fr-FR" dirty="0">
              <a:sym typeface="Wingdings" panose="05000000000000000000" pitchFamily="2" charset="2"/>
            </a:endParaRPr>
          </a:p>
          <a:p>
            <a:pPr marL="1085850" lvl="2" indent="-171450">
              <a:buFont typeface="Arial" panose="020B0604020202020204" pitchFamily="34" charset="0"/>
              <a:buChar char="•"/>
            </a:pPr>
            <a:endParaRPr lang="fr-FR" dirty="0">
              <a:sym typeface="Wingdings" panose="05000000000000000000" pitchFamily="2" charset="2"/>
            </a:endParaRPr>
          </a:p>
          <a:p>
            <a:pPr marL="0" lvl="0" indent="0">
              <a:buFont typeface="Arial" panose="020B0604020202020204" pitchFamily="34" charset="0"/>
              <a:buNone/>
            </a:pPr>
            <a:r>
              <a:rPr lang="fr-FR" dirty="0">
                <a:sym typeface="Wingdings" panose="05000000000000000000" pitchFamily="2" charset="2"/>
              </a:rPr>
              <a:t>Le paramètre </a:t>
            </a:r>
            <a:r>
              <a:rPr lang="fr-FR" dirty="0" err="1">
                <a:sym typeface="Wingdings" panose="05000000000000000000" pitchFamily="2" charset="2"/>
              </a:rPr>
              <a:t>mappedBy</a:t>
            </a:r>
            <a:r>
              <a:rPr lang="fr-FR" dirty="0">
                <a:sym typeface="Wingdings" panose="05000000000000000000" pitchFamily="2" charset="2"/>
              </a:rPr>
              <a:t>  gère la bidirectionnalité</a:t>
            </a:r>
          </a:p>
          <a:p>
            <a:pPr marL="628650" lvl="1" indent="-171450">
              <a:buFont typeface="Arial" panose="020B0604020202020204" pitchFamily="34" charset="0"/>
              <a:buChar char="•"/>
            </a:pPr>
            <a:r>
              <a:rPr lang="fr-FR" dirty="0">
                <a:sym typeface="Wingdings" panose="05000000000000000000" pitchFamily="2" charset="2"/>
              </a:rPr>
              <a:t>Pour éviter que l’ORM passe son temps à passer d’une entité à une autre</a:t>
            </a:r>
          </a:p>
          <a:p>
            <a:pPr marL="628650" lvl="1" indent="-171450">
              <a:buFont typeface="Arial" panose="020B0604020202020204" pitchFamily="34" charset="0"/>
              <a:buChar char="•"/>
            </a:pPr>
            <a:r>
              <a:rPr lang="fr-FR" dirty="0">
                <a:sym typeface="Wingdings" panose="05000000000000000000" pitchFamily="2" charset="2"/>
              </a:rPr>
              <a:t>On lui impose un sens de parcours</a:t>
            </a:r>
          </a:p>
          <a:p>
            <a:pPr marL="628650" lvl="1" indent="-171450">
              <a:buFont typeface="Arial" panose="020B0604020202020204" pitchFamily="34" charset="0"/>
              <a:buChar char="•"/>
            </a:pPr>
            <a:r>
              <a:rPr lang="fr-FR" dirty="0">
                <a:sym typeface="Wingdings" panose="05000000000000000000" pitchFamily="2" charset="2"/>
              </a:rPr>
              <a:t>L’entité principale est celle sans le paramètre </a:t>
            </a:r>
            <a:r>
              <a:rPr lang="fr-FR" dirty="0" err="1">
                <a:sym typeface="Wingdings" panose="05000000000000000000" pitchFamily="2" charset="2"/>
              </a:rPr>
              <a:t>mappedBy</a:t>
            </a:r>
            <a:endParaRPr lang="fr-FR" dirty="0">
              <a:sym typeface="Wingdings" panose="05000000000000000000" pitchFamily="2" charset="2"/>
            </a:endParaRPr>
          </a:p>
          <a:p>
            <a:pPr marL="628650" lvl="1" indent="-171450">
              <a:buFont typeface="Arial" panose="020B0604020202020204" pitchFamily="34" charset="0"/>
              <a:buChar char="•"/>
            </a:pPr>
            <a:r>
              <a:rPr lang="fr-FR" dirty="0">
                <a:sym typeface="Wingdings" panose="05000000000000000000" pitchFamily="2" charset="2"/>
              </a:rPr>
              <a:t>Comme ça s’il y a un </a:t>
            </a:r>
            <a:r>
              <a:rPr lang="fr-FR" dirty="0" err="1">
                <a:sym typeface="Wingdings" panose="05000000000000000000" pitchFamily="2" charset="2"/>
              </a:rPr>
              <a:t>persist</a:t>
            </a:r>
            <a:r>
              <a:rPr lang="fr-FR" dirty="0">
                <a:sym typeface="Wingdings" panose="05000000000000000000" pitchFamily="2" charset="2"/>
              </a:rPr>
              <a:t>, merge, </a:t>
            </a:r>
            <a:r>
              <a:rPr lang="fr-FR" dirty="0" err="1">
                <a:sym typeface="Wingdings" panose="05000000000000000000" pitchFamily="2" charset="2"/>
              </a:rPr>
              <a:t>refresh</a:t>
            </a:r>
            <a:r>
              <a:rPr lang="fr-FR" dirty="0">
                <a:sym typeface="Wingdings" panose="05000000000000000000" pitchFamily="2" charset="2"/>
              </a:rPr>
              <a:t>, </a:t>
            </a:r>
            <a:r>
              <a:rPr lang="fr-FR" dirty="0" err="1">
                <a:sym typeface="Wingdings" panose="05000000000000000000" pitchFamily="2" charset="2"/>
              </a:rPr>
              <a:t>delete</a:t>
            </a:r>
            <a:r>
              <a:rPr lang="fr-FR" dirty="0">
                <a:sym typeface="Wingdings" panose="05000000000000000000" pitchFamily="2" charset="2"/>
              </a:rPr>
              <a:t>, … à réaliser l’ORM impactera l’association en passant par l’entité principale</a:t>
            </a:r>
          </a:p>
          <a:p>
            <a:pPr marL="628650" lvl="1" indent="-171450">
              <a:buFont typeface="Arial" panose="020B0604020202020204" pitchFamily="34" charset="0"/>
              <a:buChar char="•"/>
            </a:pPr>
            <a:r>
              <a:rPr lang="fr-FR" dirty="0">
                <a:sym typeface="Wingdings" panose="05000000000000000000" pitchFamily="2" charset="2"/>
              </a:rPr>
              <a:t>Sans ce paramètre vous auriez une boucle infinie pour l’ORM en parcourant l’association</a:t>
            </a:r>
          </a:p>
          <a:p>
            <a:pPr marL="628650" lvl="1" indent="-171450">
              <a:buFont typeface="Arial" panose="020B0604020202020204" pitchFamily="34" charset="0"/>
              <a:buChar char="•"/>
            </a:pPr>
            <a:endParaRPr lang="fr-FR" dirty="0">
              <a:sym typeface="Wingdings" panose="05000000000000000000" pitchFamily="2" charset="2"/>
            </a:endParaRPr>
          </a:p>
          <a:p>
            <a:pPr marL="0" lvl="0" indent="0">
              <a:buFont typeface="Arial" panose="020B0604020202020204" pitchFamily="34" charset="0"/>
              <a:buNone/>
            </a:pPr>
            <a:r>
              <a:rPr lang="fr-FR" dirty="0">
                <a:sym typeface="Wingdings" panose="05000000000000000000" pitchFamily="2" charset="2"/>
              </a:rPr>
              <a:t>Les autres paramètres cascade et </a:t>
            </a:r>
            <a:r>
              <a:rPr lang="fr-FR" dirty="0" err="1">
                <a:sym typeface="Wingdings" panose="05000000000000000000" pitchFamily="2" charset="2"/>
              </a:rPr>
              <a:t>orphanRemoval</a:t>
            </a:r>
            <a:r>
              <a:rPr lang="fr-FR" dirty="0">
                <a:sym typeface="Wingdings" panose="05000000000000000000" pitchFamily="2" charset="2"/>
              </a:rPr>
              <a:t> sont à placer sur les 2 côtés, car on peut dissocier le comportement si besoin</a:t>
            </a:r>
          </a:p>
          <a:p>
            <a:pPr marL="0" lvl="0" indent="0">
              <a:buFont typeface="Arial" panose="020B0604020202020204" pitchFamily="34" charset="0"/>
              <a:buNone/>
            </a:pPr>
            <a:endParaRPr lang="fr-FR" dirty="0">
              <a:sym typeface="Wingdings" panose="05000000000000000000" pitchFamily="2" charset="2"/>
            </a:endParaRPr>
          </a:p>
          <a:p>
            <a:pPr marL="0" lvl="0" indent="0">
              <a:buFont typeface="Arial" panose="020B0604020202020204" pitchFamily="34" charset="0"/>
              <a:buNone/>
            </a:pPr>
            <a:r>
              <a:rPr lang="fr-FR" dirty="0">
                <a:sym typeface="Wingdings" panose="05000000000000000000" pitchFamily="2" charset="2"/>
              </a:rPr>
              <a:t>Le paramètre </a:t>
            </a:r>
            <a:r>
              <a:rPr lang="fr-FR" dirty="0" err="1">
                <a:sym typeface="Wingdings" panose="05000000000000000000" pitchFamily="2" charset="2"/>
              </a:rPr>
              <a:t>fetch</a:t>
            </a:r>
            <a:r>
              <a:rPr lang="fr-FR" dirty="0">
                <a:sym typeface="Wingdings" panose="05000000000000000000" pitchFamily="2" charset="2"/>
              </a:rPr>
              <a:t> n’a de sens qu’en EAGER sur une association bidirectionnelle </a:t>
            </a:r>
            <a:r>
              <a:rPr lang="fr-FR" dirty="0" err="1">
                <a:sym typeface="Wingdings" panose="05000000000000000000" pitchFamily="2" charset="2"/>
              </a:rPr>
              <a:t>OneToOne</a:t>
            </a:r>
            <a:endParaRPr lang="fr-FR" dirty="0">
              <a:sym typeface="Wingdings" panose="05000000000000000000" pitchFamily="2" charset="2"/>
            </a:endParaRPr>
          </a:p>
          <a:p>
            <a:pPr marL="914400" lvl="2" indent="0">
              <a:buFont typeface="Arial" panose="020B0604020202020204" pitchFamily="34" charset="0"/>
              <a:buNone/>
            </a:pPr>
            <a:endParaRPr lang="fr-FR" dirty="0">
              <a:sym typeface="Wingdings" panose="05000000000000000000" pitchFamily="2" charset="2"/>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fr-FR" dirty="0" err="1">
                <a:solidFill>
                  <a:srgbClr val="011F39"/>
                </a:solidFill>
                <a:cs typeface="Segoe UI" panose="020B0502040204020203" pitchFamily="34" charset="0"/>
              </a:rPr>
              <a:t>orphanRemoval</a:t>
            </a:r>
            <a:r>
              <a:rPr lang="fr-FR" dirty="0">
                <a:solidFill>
                  <a:srgbClr val="011F39"/>
                </a:solidFill>
                <a:cs typeface="Segoe UI" panose="020B0502040204020203" pitchFamily="34" charset="0"/>
              </a:rPr>
              <a:t> </a:t>
            </a:r>
            <a:r>
              <a:rPr lang="fr-FR" dirty="0">
                <a:solidFill>
                  <a:srgbClr val="011F39"/>
                </a:solidFill>
                <a:cs typeface="Segoe UI" panose="020B0502040204020203" pitchFamily="34" charset="0"/>
                <a:sym typeface="Wingdings" panose="05000000000000000000" pitchFamily="2" charset="2"/>
              </a:rPr>
              <a:t> suppression des entités orphelines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dirty="0">
                <a:solidFill>
                  <a:srgbClr val="011F39"/>
                </a:solidFill>
                <a:cs typeface="Segoe UI" panose="020B0502040204020203" pitchFamily="34" charset="0"/>
                <a:sym typeface="Wingdings" panose="05000000000000000000" pitchFamily="2" charset="2"/>
              </a:rPr>
              <a:t>Dans notre exemple si nous positionnons un </a:t>
            </a:r>
            <a:r>
              <a:rPr lang="fr-FR" dirty="0" err="1">
                <a:solidFill>
                  <a:srgbClr val="011F39"/>
                </a:solidFill>
                <a:cs typeface="Segoe UI" panose="020B0502040204020203" pitchFamily="34" charset="0"/>
                <a:sym typeface="Wingdings" panose="05000000000000000000" pitchFamily="2" charset="2"/>
              </a:rPr>
              <a:t>CascadeType.ALL</a:t>
            </a:r>
            <a:endParaRPr lang="fr-FR" dirty="0">
              <a:solidFill>
                <a:srgbClr val="011F39"/>
              </a:solidFill>
              <a:cs typeface="Segoe UI" panose="020B0502040204020203" pitchFamily="34" charset="0"/>
              <a:sym typeface="Wingdings" panose="05000000000000000000" pitchFamily="2" charset="2"/>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dirty="0">
                <a:solidFill>
                  <a:srgbClr val="011F39"/>
                </a:solidFill>
                <a:cs typeface="Segoe UI" panose="020B0502040204020203" pitchFamily="34" charset="0"/>
                <a:sym typeface="Wingdings" panose="05000000000000000000" pitchFamily="2" charset="2"/>
              </a:rPr>
              <a:t>Si notre étudiant est supprimé, automatiquement ses données personnelles le seront aussi</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dirty="0">
                <a:solidFill>
                  <a:srgbClr val="011F39"/>
                </a:solidFill>
                <a:cs typeface="Segoe UI" panose="020B0502040204020203" pitchFamily="34" charset="0"/>
                <a:sym typeface="Wingdings" panose="05000000000000000000" pitchFamily="2" charset="2"/>
              </a:rPr>
              <a:t>Par contre, si nous utilisons </a:t>
            </a:r>
            <a:r>
              <a:rPr lang="fr-FR" dirty="0" err="1">
                <a:solidFill>
                  <a:srgbClr val="011F39"/>
                </a:solidFill>
                <a:cs typeface="Segoe UI" panose="020B0502040204020203" pitchFamily="34" charset="0"/>
                <a:sym typeface="Wingdings" panose="05000000000000000000" pitchFamily="2" charset="2"/>
              </a:rPr>
              <a:t>setDonneesPerso</a:t>
            </a:r>
            <a:r>
              <a:rPr lang="fr-FR" dirty="0">
                <a:solidFill>
                  <a:srgbClr val="011F39"/>
                </a:solidFill>
                <a:cs typeface="Segoe UI" panose="020B0502040204020203" pitchFamily="34" charset="0"/>
                <a:sym typeface="Wingdings" panose="05000000000000000000" pitchFamily="2" charset="2"/>
              </a:rPr>
              <a:t>(</a:t>
            </a:r>
            <a:r>
              <a:rPr lang="fr-FR" dirty="0" err="1">
                <a:solidFill>
                  <a:srgbClr val="011F39"/>
                </a:solidFill>
                <a:cs typeface="Segoe UI" panose="020B0502040204020203" pitchFamily="34" charset="0"/>
                <a:sym typeface="Wingdings" panose="05000000000000000000" pitchFamily="2" charset="2"/>
              </a:rPr>
              <a:t>null</a:t>
            </a:r>
            <a:r>
              <a:rPr lang="fr-FR" dirty="0">
                <a:solidFill>
                  <a:srgbClr val="011F39"/>
                </a:solidFill>
                <a:cs typeface="Segoe UI" panose="020B0502040204020203" pitchFamily="34" charset="0"/>
                <a:sym typeface="Wingdings" panose="05000000000000000000" pitchFamily="2" charset="2"/>
              </a:rPr>
              <a:t>), alors cela ne supprimera pas les données personnelles associées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dirty="0">
                <a:solidFill>
                  <a:srgbClr val="011F39"/>
                </a:solidFill>
                <a:cs typeface="Segoe UI" panose="020B0502040204020203" pitchFamily="34" charset="0"/>
                <a:sym typeface="Wingdings" panose="05000000000000000000" pitchFamily="2" charset="2"/>
              </a:rPr>
              <a:t>Pour régler ce phénomène, il faut ajouter le paramètre </a:t>
            </a:r>
            <a:r>
              <a:rPr lang="fr-FR" dirty="0" err="1">
                <a:solidFill>
                  <a:srgbClr val="011F39"/>
                </a:solidFill>
                <a:cs typeface="Segoe UI" panose="020B0502040204020203" pitchFamily="34" charset="0"/>
                <a:sym typeface="Wingdings" panose="05000000000000000000" pitchFamily="2" charset="2"/>
              </a:rPr>
              <a:t>orphanRemoval</a:t>
            </a:r>
            <a:r>
              <a:rPr lang="fr-FR" dirty="0">
                <a:solidFill>
                  <a:srgbClr val="011F39"/>
                </a:solidFill>
                <a:cs typeface="Segoe UI" panose="020B0502040204020203" pitchFamily="34" charset="0"/>
                <a:sym typeface="Wingdings" panose="05000000000000000000" pitchFamily="2" charset="2"/>
              </a:rPr>
              <a:t> à </a:t>
            </a:r>
            <a:r>
              <a:rPr lang="fr-FR" dirty="0" err="1">
                <a:solidFill>
                  <a:srgbClr val="011F39"/>
                </a:solidFill>
                <a:cs typeface="Segoe UI" panose="020B0502040204020203" pitchFamily="34" charset="0"/>
                <a:sym typeface="Wingdings" panose="05000000000000000000" pitchFamily="2" charset="2"/>
              </a:rPr>
              <a:t>True</a:t>
            </a:r>
            <a:endParaRPr lang="fr-FR" dirty="0">
              <a:sym typeface="Wingdings" panose="05000000000000000000" pitchFamily="2" charset="2"/>
            </a:endParaRPr>
          </a:p>
          <a:p>
            <a:pPr marL="914400" lvl="2" indent="0">
              <a:buFont typeface="Arial" panose="020B0604020202020204" pitchFamily="34" charset="0"/>
              <a:buNone/>
            </a:pPr>
            <a:endParaRPr lang="fr-FR" dirty="0">
              <a:sym typeface="Wingdings" panose="05000000000000000000" pitchFamily="2" charset="2"/>
            </a:endParaRPr>
          </a:p>
          <a:p>
            <a:pPr marL="0" lvl="0" indent="0">
              <a:buFont typeface="Arial" panose="020B0604020202020204" pitchFamily="34" charset="0"/>
              <a:buNone/>
            </a:pPr>
            <a:r>
              <a:rPr lang="fr-FR" dirty="0" err="1">
                <a:solidFill>
                  <a:srgbClr val="011F39"/>
                </a:solidFill>
                <a:cs typeface="Segoe UI" panose="020B0502040204020203" pitchFamily="34" charset="0"/>
              </a:rPr>
              <a:t>FetchType</a:t>
            </a:r>
            <a:r>
              <a:rPr lang="fr-FR" dirty="0">
                <a:solidFill>
                  <a:srgbClr val="011F39"/>
                </a:solidFill>
                <a:cs typeface="Segoe UI" panose="020B0502040204020203" pitchFamily="34" charset="0"/>
              </a:rPr>
              <a:t> { LAZY , EAGER }</a:t>
            </a:r>
          </a:p>
          <a:p>
            <a:pPr marL="628650" lvl="1" indent="-171450">
              <a:buFont typeface="Arial" panose="020B0604020202020204" pitchFamily="34" charset="0"/>
              <a:buChar char="•"/>
            </a:pPr>
            <a:r>
              <a:rPr lang="fr-FR" dirty="0">
                <a:solidFill>
                  <a:srgbClr val="011F39"/>
                </a:solidFill>
                <a:cs typeface="Segoe UI" panose="020B0502040204020203" pitchFamily="34" charset="0"/>
                <a:sym typeface="Wingdings" panose="05000000000000000000" pitchFamily="2" charset="2"/>
              </a:rPr>
              <a:t>Si votre stratégie de chargement est en EAGER, alors l’étudiant et ses données personnelles sont chargés en 1 fois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dirty="0">
                <a:solidFill>
                  <a:srgbClr val="011F39"/>
                </a:solidFill>
                <a:cs typeface="Segoe UI" panose="020B0502040204020203" pitchFamily="34" charset="0"/>
                <a:sym typeface="Wingdings" panose="05000000000000000000" pitchFamily="2" charset="2"/>
              </a:rPr>
              <a:t>Si votre stratégie de chargement est en LAZY, alors l’étudiant est chargé et l’identifiant de ses données personnelles uniquement</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dirty="0">
                <a:solidFill>
                  <a:srgbClr val="011F39"/>
                </a:solidFill>
                <a:cs typeface="Segoe UI" panose="020B0502040204020203" pitchFamily="34" charset="0"/>
                <a:sym typeface="Wingdings" panose="05000000000000000000" pitchFamily="2" charset="2"/>
              </a:rPr>
              <a:t>Lors du premier accès à un attribut de cette référence, il y aura appel à la base pour récupérer toutes les informations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fr-FR" dirty="0">
              <a:solidFill>
                <a:srgbClr val="011F39"/>
              </a:solidFill>
              <a:cs typeface="Segoe UI" panose="020B0502040204020203" pitchFamily="34" charset="0"/>
              <a:sym typeface="Wingdings" panose="05000000000000000000" pitchFamily="2" charset="2"/>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fr-FR" dirty="0">
              <a:solidFill>
                <a:srgbClr val="011F39"/>
              </a:solidFill>
              <a:cs typeface="Segoe UI" panose="020B0502040204020203" pitchFamily="34" charset="0"/>
              <a:sym typeface="Wingdings" panose="05000000000000000000" pitchFamily="2" charset="2"/>
            </a:endParaRPr>
          </a:p>
          <a:p>
            <a:pPr marL="0" lvl="0" indent="0">
              <a:buFont typeface="Arial" panose="020B0604020202020204" pitchFamily="34" charset="0"/>
              <a:buNone/>
            </a:pPr>
            <a:r>
              <a:rPr lang="fr-FR" dirty="0">
                <a:sym typeface="Wingdings" panose="05000000000000000000" pitchFamily="2" charset="2"/>
              </a:rPr>
              <a:t>L’association bidirectionnelle, permet au niveau métier de gérer les entités depuis n’importe quelle entrée</a:t>
            </a:r>
          </a:p>
          <a:p>
            <a:pPr marL="628650" lvl="1" indent="-171450">
              <a:buFont typeface="Arial" panose="020B0604020202020204" pitchFamily="34" charset="0"/>
              <a:buChar char="•"/>
            </a:pPr>
            <a:r>
              <a:rPr lang="fr-FR" dirty="0">
                <a:sym typeface="Wingdings" panose="05000000000000000000" pitchFamily="2" charset="2"/>
              </a:rPr>
              <a:t>Attention néanmoins, elle complique le codage</a:t>
            </a:r>
          </a:p>
          <a:p>
            <a:pPr marL="628650" lvl="1" indent="-171450">
              <a:buFont typeface="Arial" panose="020B0604020202020204" pitchFamily="34" charset="0"/>
              <a:buChar char="•"/>
            </a:pPr>
            <a:r>
              <a:rPr lang="fr-FR" dirty="0">
                <a:sym typeface="Wingdings" panose="05000000000000000000" pitchFamily="2" charset="2"/>
              </a:rPr>
              <a:t>Il faut penser à mettre à jour l’association au niveau du code dans les 2 sens</a:t>
            </a:r>
          </a:p>
          <a:p>
            <a:pPr marL="628650" lvl="1" indent="-171450">
              <a:buFont typeface="Arial" panose="020B0604020202020204" pitchFamily="34" charset="0"/>
              <a:buChar char="•"/>
            </a:pPr>
            <a:r>
              <a:rPr lang="fr-FR" dirty="0">
                <a:sym typeface="Wingdings" panose="05000000000000000000" pitchFamily="2" charset="2"/>
              </a:rPr>
              <a:t>Il faut éviter de mettre les méthodes </a:t>
            </a:r>
            <a:r>
              <a:rPr lang="fr-FR" dirty="0" err="1">
                <a:sym typeface="Wingdings" panose="05000000000000000000" pitchFamily="2" charset="2"/>
              </a:rPr>
              <a:t>Equals</a:t>
            </a:r>
            <a:r>
              <a:rPr lang="fr-FR" dirty="0">
                <a:sym typeface="Wingdings" panose="05000000000000000000" pitchFamily="2" charset="2"/>
              </a:rPr>
              <a:t> et </a:t>
            </a:r>
            <a:r>
              <a:rPr lang="fr-FR" dirty="0" err="1">
                <a:sym typeface="Wingdings" panose="05000000000000000000" pitchFamily="2" charset="2"/>
              </a:rPr>
              <a:t>ToString</a:t>
            </a:r>
            <a:r>
              <a:rPr lang="fr-FR" dirty="0">
                <a:sym typeface="Wingdings" panose="05000000000000000000" pitchFamily="2" charset="2"/>
              </a:rPr>
              <a:t> en automatique car il risque d’avoir une récursivité infinie</a:t>
            </a:r>
          </a:p>
          <a:p>
            <a:pPr marL="0" lvl="0" indent="0">
              <a:buFont typeface="Arial" panose="020B0604020202020204" pitchFamily="34" charset="0"/>
              <a:buNone/>
            </a:pPr>
            <a:r>
              <a:rPr lang="fr-FR" dirty="0">
                <a:sym typeface="Wingdings" panose="05000000000000000000" pitchFamily="2" charset="2"/>
              </a:rPr>
              <a:t>Exemple :</a:t>
            </a:r>
          </a:p>
          <a:p>
            <a:pPr marL="0" lvl="0" indent="0">
              <a:buFont typeface="Arial" panose="020B0604020202020204" pitchFamily="34" charset="0"/>
              <a:buNone/>
            </a:pPr>
            <a:r>
              <a:rPr lang="fr-FR" dirty="0" err="1">
                <a:sym typeface="Wingdings" panose="05000000000000000000" pitchFamily="2" charset="2"/>
              </a:rPr>
              <a:t>etudiantEni.toString</a:t>
            </a:r>
            <a:r>
              <a:rPr lang="fr-FR" dirty="0">
                <a:sym typeface="Wingdings" panose="05000000000000000000" pitchFamily="2" charset="2"/>
              </a:rPr>
              <a:t>  qui appelle  </a:t>
            </a:r>
            <a:r>
              <a:rPr lang="fr-FR" dirty="0" err="1">
                <a:sym typeface="Wingdings" panose="05000000000000000000" pitchFamily="2" charset="2"/>
              </a:rPr>
              <a:t>donneesPerso.toString</a:t>
            </a:r>
            <a:r>
              <a:rPr lang="fr-FR" dirty="0">
                <a:sym typeface="Wingdings" panose="05000000000000000000" pitchFamily="2" charset="2"/>
              </a:rPr>
              <a:t>  qui appelle  </a:t>
            </a:r>
            <a:r>
              <a:rPr lang="fr-FR" dirty="0" err="1">
                <a:sym typeface="Wingdings" panose="05000000000000000000" pitchFamily="2" charset="2"/>
              </a:rPr>
              <a:t>etudiantEni.toString</a:t>
            </a:r>
            <a:r>
              <a:rPr lang="fr-FR" dirty="0">
                <a:sym typeface="Wingdings" panose="05000000000000000000" pitchFamily="2" charset="2"/>
              </a:rPr>
              <a:t>   … </a:t>
            </a:r>
          </a:p>
        </p:txBody>
      </p:sp>
    </p:spTree>
    <p:extLst>
      <p:ext uri="{BB962C8B-B14F-4D97-AF65-F5344CB8AC3E}">
        <p14:creationId xmlns:p14="http://schemas.microsoft.com/office/powerpoint/2010/main" val="9162635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solidFill>
                  <a:srgbClr val="95B258"/>
                </a:solidFill>
              </a:rPr>
              <a:t>Spring Data </a:t>
            </a:r>
            <a:r>
              <a:rPr lang="fr-FR" sz="1200" dirty="0">
                <a:solidFill>
                  <a:srgbClr val="011F39"/>
                </a:solidFill>
              </a:rPr>
              <a:t>est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sz="1200" dirty="0">
                <a:solidFill>
                  <a:srgbClr val="011F39"/>
                </a:solidFill>
              </a:rPr>
              <a:t>Projet Spring pour simplifier l’interaction avec les différents stockages de données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fr-FR" sz="1200" dirty="0">
              <a:solidFill>
                <a:srgbClr val="95B258"/>
              </a:solidFill>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sz="1200" dirty="0">
                <a:solidFill>
                  <a:srgbClr val="95B258"/>
                </a:solidFill>
              </a:rPr>
              <a:t>On parle </a:t>
            </a:r>
            <a:r>
              <a:rPr lang="fr-FR" sz="1200" dirty="0">
                <a:solidFill>
                  <a:srgbClr val="011F39"/>
                </a:solidFill>
              </a:rPr>
              <a:t>d’abstraction commune à de multiples sources de données</a:t>
            </a:r>
            <a:endParaRPr lang="fr-FR" sz="1050" dirty="0">
              <a:solidFill>
                <a:srgbClr val="011F39"/>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dirty="0">
              <a:solidFill>
                <a:srgbClr val="95B258"/>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dirty="0">
              <a:solidFill>
                <a:srgbClr val="95B258"/>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solidFill>
                  <a:srgbClr val="95B258"/>
                </a:solidFill>
              </a:rPr>
              <a:t>Spring Data </a:t>
            </a:r>
            <a:r>
              <a:rPr lang="fr-FR" sz="1200" dirty="0">
                <a:solidFill>
                  <a:srgbClr val="011F39"/>
                </a:solidFill>
              </a:rPr>
              <a:t>implémente les opérations de bases des designs patterns DDD (Domain-Driven Design)</a:t>
            </a:r>
          </a:p>
          <a:p>
            <a:endParaRPr lang="fr-FR" dirty="0"/>
          </a:p>
          <a:p>
            <a:r>
              <a:rPr lang="fr-FR" dirty="0"/>
              <a:t>DDD ou Domain-Driven Design est une technique de conception logicielle orientée métier. On parle de conception pilotée par le domaine.</a:t>
            </a:r>
          </a:p>
          <a:p>
            <a:endParaRPr lang="fr-FR" dirty="0"/>
          </a:p>
          <a:p>
            <a:endParaRPr lang="fr-FR" dirty="0"/>
          </a:p>
          <a:p>
            <a:r>
              <a:rPr lang="fr-FR" i="1" dirty="0"/>
              <a:t>Spring Data</a:t>
            </a:r>
            <a:r>
              <a:rPr lang="fr-FR" dirty="0"/>
              <a:t> simplifie le travail des développeurs en prenant en charge l’implémentation des méthodes d’accès à ces systèmes. </a:t>
            </a:r>
          </a:p>
          <a:p>
            <a:r>
              <a:rPr lang="fr-FR" dirty="0"/>
              <a:t>Pour cela, </a:t>
            </a:r>
            <a:r>
              <a:rPr lang="fr-FR" i="1" dirty="0"/>
              <a:t>Spring Data</a:t>
            </a:r>
            <a:r>
              <a:rPr lang="fr-FR" dirty="0"/>
              <a:t> fournit des interfaces par défaut mais définit aussi une convention de nommage des méthodes d’accès pour nous permettre d’exprimer la requête à réaliser.</a:t>
            </a:r>
          </a:p>
          <a:p>
            <a:endParaRPr lang="fr-FR" dirty="0"/>
          </a:p>
        </p:txBody>
      </p:sp>
    </p:spTree>
    <p:extLst>
      <p:ext uri="{BB962C8B-B14F-4D97-AF65-F5344CB8AC3E}">
        <p14:creationId xmlns:p14="http://schemas.microsoft.com/office/powerpoint/2010/main" val="189516234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Voyons tous ces nouveaux éléments dans une démonstration.</a:t>
            </a:r>
          </a:p>
        </p:txBody>
      </p:sp>
    </p:spTree>
    <p:extLst>
      <p:ext uri="{BB962C8B-B14F-4D97-AF65-F5344CB8AC3E}">
        <p14:creationId xmlns:p14="http://schemas.microsoft.com/office/powerpoint/2010/main" val="160247165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148807666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L’association est unidirectionnelle Promo vers </a:t>
            </a:r>
            <a:r>
              <a:rPr lang="fr-FR" dirty="0" err="1"/>
              <a:t>EtudiantEni</a:t>
            </a:r>
            <a:endParaRPr lang="fr-FR" dirty="0"/>
          </a:p>
          <a:p>
            <a:pPr marL="628650" lvl="1" indent="-171450">
              <a:buFont typeface="Arial" panose="020B0604020202020204" pitchFamily="34" charset="0"/>
              <a:buChar char="•"/>
            </a:pPr>
            <a:r>
              <a:rPr lang="fr-FR" dirty="0"/>
              <a:t>Dans ce cas on parle de composition d’où le losange plein</a:t>
            </a:r>
          </a:p>
          <a:p>
            <a:pPr marL="628650" lvl="1" indent="-171450">
              <a:buFont typeface="Arial" panose="020B0604020202020204" pitchFamily="34" charset="0"/>
              <a:buChar char="•"/>
            </a:pPr>
            <a:r>
              <a:rPr lang="fr-FR" dirty="0"/>
              <a:t>Le cycle de vie des 2 entités est lié</a:t>
            </a:r>
          </a:p>
          <a:p>
            <a:pPr marL="1085850" lvl="2" indent="-171450">
              <a:buFont typeface="Arial" panose="020B0604020202020204" pitchFamily="34" charset="0"/>
              <a:buChar char="•"/>
            </a:pPr>
            <a:r>
              <a:rPr lang="fr-FR" dirty="0"/>
              <a:t>Si on supprime l’une on doit supprimer l’autre </a:t>
            </a:r>
            <a:r>
              <a:rPr lang="fr-FR" dirty="0">
                <a:sym typeface="Wingdings" panose="05000000000000000000" pitchFamily="2" charset="2"/>
              </a:rPr>
              <a:t> pour cela utilisation de Cascade à </a:t>
            </a:r>
            <a:r>
              <a:rPr lang="fr-FR" dirty="0" err="1">
                <a:sym typeface="Wingdings" panose="05000000000000000000" pitchFamily="2" charset="2"/>
              </a:rPr>
              <a:t>CascadeType.ALL</a:t>
            </a:r>
            <a:endParaRPr lang="fr-FR" dirty="0">
              <a:sym typeface="Wingdings" panose="05000000000000000000" pitchFamily="2" charset="2"/>
            </a:endParaRPr>
          </a:p>
          <a:p>
            <a:pPr marL="1085850" lvl="2" indent="-171450">
              <a:buFont typeface="Arial" panose="020B0604020202020204" pitchFamily="34" charset="0"/>
              <a:buChar char="•"/>
            </a:pPr>
            <a:endParaRPr lang="fr-FR" dirty="0">
              <a:sym typeface="Wingdings" panose="05000000000000000000" pitchFamily="2" charset="2"/>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dirty="0" err="1">
                <a:solidFill>
                  <a:srgbClr val="011F39"/>
                </a:solidFill>
                <a:cs typeface="Segoe UI" panose="020B0502040204020203" pitchFamily="34" charset="0"/>
              </a:rPr>
              <a:t>orphanRemoval</a:t>
            </a:r>
            <a:r>
              <a:rPr lang="fr-FR" dirty="0">
                <a:solidFill>
                  <a:srgbClr val="011F39"/>
                </a:solidFill>
                <a:cs typeface="Segoe UI" panose="020B0502040204020203" pitchFamily="34" charset="0"/>
              </a:rPr>
              <a:t> </a:t>
            </a:r>
            <a:r>
              <a:rPr lang="fr-FR" dirty="0">
                <a:solidFill>
                  <a:srgbClr val="011F39"/>
                </a:solidFill>
                <a:cs typeface="Segoe UI" panose="020B0502040204020203" pitchFamily="34" charset="0"/>
                <a:sym typeface="Wingdings" panose="05000000000000000000" pitchFamily="2" charset="2"/>
              </a:rPr>
              <a:t>Dans notre exemple si nous positionnons un </a:t>
            </a:r>
            <a:r>
              <a:rPr lang="fr-FR" dirty="0" err="1">
                <a:solidFill>
                  <a:srgbClr val="011F39"/>
                </a:solidFill>
                <a:cs typeface="Segoe UI" panose="020B0502040204020203" pitchFamily="34" charset="0"/>
                <a:sym typeface="Wingdings" panose="05000000000000000000" pitchFamily="2" charset="2"/>
              </a:rPr>
              <a:t>CascadeType.ALL</a:t>
            </a:r>
            <a:endParaRPr lang="fr-FR" dirty="0">
              <a:solidFill>
                <a:srgbClr val="011F39"/>
              </a:solidFill>
              <a:cs typeface="Segoe UI" panose="020B0502040204020203" pitchFamily="34" charset="0"/>
              <a:sym typeface="Wingdings" panose="05000000000000000000" pitchFamily="2" charset="2"/>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dirty="0">
                <a:solidFill>
                  <a:srgbClr val="011F39"/>
                </a:solidFill>
                <a:cs typeface="Segoe UI" panose="020B0502040204020203" pitchFamily="34" charset="0"/>
                <a:sym typeface="Wingdings" panose="05000000000000000000" pitchFamily="2" charset="2"/>
              </a:rPr>
              <a:t>Si notre Promo est supprimée, automatiquement les </a:t>
            </a:r>
            <a:r>
              <a:rPr lang="fr-FR" dirty="0" err="1">
                <a:solidFill>
                  <a:srgbClr val="011F39"/>
                </a:solidFill>
                <a:cs typeface="Segoe UI" panose="020B0502040204020203" pitchFamily="34" charset="0"/>
                <a:sym typeface="Wingdings" panose="05000000000000000000" pitchFamily="2" charset="2"/>
              </a:rPr>
              <a:t>EtudiantEni</a:t>
            </a:r>
            <a:r>
              <a:rPr lang="fr-FR" dirty="0">
                <a:solidFill>
                  <a:srgbClr val="011F39"/>
                </a:solidFill>
                <a:cs typeface="Segoe UI" panose="020B0502040204020203" pitchFamily="34" charset="0"/>
                <a:sym typeface="Wingdings" panose="05000000000000000000" pitchFamily="2" charset="2"/>
              </a:rPr>
              <a:t> seront supprimés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dirty="0">
                <a:solidFill>
                  <a:srgbClr val="011F39"/>
                </a:solidFill>
                <a:cs typeface="Segoe UI" panose="020B0502040204020203" pitchFamily="34" charset="0"/>
                <a:sym typeface="Wingdings" panose="05000000000000000000" pitchFamily="2" charset="2"/>
              </a:rPr>
              <a:t>Par contre, pour détacher nos </a:t>
            </a:r>
            <a:r>
              <a:rPr lang="fr-FR" dirty="0" err="1">
                <a:solidFill>
                  <a:srgbClr val="011F39"/>
                </a:solidFill>
                <a:cs typeface="Segoe UI" panose="020B0502040204020203" pitchFamily="34" charset="0"/>
                <a:sym typeface="Wingdings" panose="05000000000000000000" pitchFamily="2" charset="2"/>
              </a:rPr>
              <a:t>EtudiantEni</a:t>
            </a:r>
            <a:r>
              <a:rPr lang="fr-FR" dirty="0">
                <a:solidFill>
                  <a:srgbClr val="011F39"/>
                </a:solidFill>
                <a:cs typeface="Segoe UI" panose="020B0502040204020203" pitchFamily="34" charset="0"/>
                <a:sym typeface="Wingdings" panose="05000000000000000000" pitchFamily="2" charset="2"/>
              </a:rPr>
              <a:t> de Promo, il faut faire un </a:t>
            </a:r>
            <a:r>
              <a:rPr lang="fr-FR" dirty="0" err="1">
                <a:solidFill>
                  <a:srgbClr val="011F39"/>
                </a:solidFill>
                <a:cs typeface="Segoe UI" panose="020B0502040204020203" pitchFamily="34" charset="0"/>
                <a:sym typeface="Wingdings" panose="05000000000000000000" pitchFamily="2" charset="2"/>
              </a:rPr>
              <a:t>clear</a:t>
            </a:r>
            <a:r>
              <a:rPr lang="fr-FR" dirty="0">
                <a:solidFill>
                  <a:srgbClr val="011F39"/>
                </a:solidFill>
                <a:cs typeface="Segoe UI" panose="020B0502040204020203" pitchFamily="34" charset="0"/>
                <a:sym typeface="Wingdings" panose="05000000000000000000" pitchFamily="2" charset="2"/>
              </a:rPr>
              <a:t>() de la liste des </a:t>
            </a:r>
            <a:r>
              <a:rPr lang="fr-FR" dirty="0" err="1">
                <a:solidFill>
                  <a:srgbClr val="011F39"/>
                </a:solidFill>
                <a:cs typeface="Segoe UI" panose="020B0502040204020203" pitchFamily="34" charset="0"/>
                <a:sym typeface="Wingdings" panose="05000000000000000000" pitchFamily="2" charset="2"/>
              </a:rPr>
              <a:t>EtudiantEni</a:t>
            </a:r>
            <a:r>
              <a:rPr lang="fr-FR" dirty="0">
                <a:solidFill>
                  <a:srgbClr val="011F39"/>
                </a:solidFill>
                <a:cs typeface="Segoe UI" panose="020B0502040204020203" pitchFamily="34" charset="0"/>
                <a:sym typeface="Wingdings" panose="05000000000000000000" pitchFamily="2" charset="2"/>
              </a:rPr>
              <a:t> et associé le </a:t>
            </a:r>
            <a:r>
              <a:rPr lang="fr-FR" dirty="0" err="1">
                <a:solidFill>
                  <a:srgbClr val="011F39"/>
                </a:solidFill>
                <a:cs typeface="Segoe UI" panose="020B0502040204020203" pitchFamily="34" charset="0"/>
                <a:sym typeface="Wingdings" panose="05000000000000000000" pitchFamily="2" charset="2"/>
              </a:rPr>
              <a:t>paramère</a:t>
            </a:r>
            <a:r>
              <a:rPr lang="fr-FR" dirty="0">
                <a:solidFill>
                  <a:srgbClr val="011F39"/>
                </a:solidFill>
                <a:cs typeface="Segoe UI" panose="020B0502040204020203" pitchFamily="34" charset="0"/>
                <a:sym typeface="Wingdings" panose="05000000000000000000" pitchFamily="2" charset="2"/>
              </a:rPr>
              <a:t> </a:t>
            </a:r>
            <a:r>
              <a:rPr lang="fr-FR" dirty="0" err="1">
                <a:solidFill>
                  <a:srgbClr val="011F39"/>
                </a:solidFill>
                <a:cs typeface="Segoe UI" panose="020B0502040204020203" pitchFamily="34" charset="0"/>
                <a:sym typeface="Wingdings" panose="05000000000000000000" pitchFamily="2" charset="2"/>
              </a:rPr>
              <a:t>orphanRemoval</a:t>
            </a:r>
            <a:r>
              <a:rPr lang="fr-FR" dirty="0">
                <a:solidFill>
                  <a:srgbClr val="011F39"/>
                </a:solidFill>
                <a:cs typeface="Segoe UI" panose="020B0502040204020203" pitchFamily="34" charset="0"/>
                <a:sym typeface="Wingdings" panose="05000000000000000000" pitchFamily="2" charset="2"/>
              </a:rPr>
              <a:t> à </a:t>
            </a:r>
            <a:r>
              <a:rPr lang="fr-FR" dirty="0" err="1">
                <a:solidFill>
                  <a:srgbClr val="011F39"/>
                </a:solidFill>
                <a:cs typeface="Segoe UI" panose="020B0502040204020203" pitchFamily="34" charset="0"/>
                <a:sym typeface="Wingdings" panose="05000000000000000000" pitchFamily="2" charset="2"/>
              </a:rPr>
              <a:t>true</a:t>
            </a:r>
            <a:endParaRPr lang="fr-FR" dirty="0">
              <a:sym typeface="Wingdings" panose="05000000000000000000" pitchFamily="2" charset="2"/>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fr-FR" dirty="0">
                <a:solidFill>
                  <a:srgbClr val="011F39"/>
                </a:solidFill>
                <a:cs typeface="Segoe UI" panose="020B0502040204020203" pitchFamily="34" charset="0"/>
                <a:sym typeface="Wingdings" panose="05000000000000000000" pitchFamily="2" charset="2"/>
              </a:rPr>
              <a:t> suppression des entités orphelines</a:t>
            </a:r>
          </a:p>
          <a:p>
            <a:pPr marL="914400" lvl="2" indent="0">
              <a:buFont typeface="Arial" panose="020B0604020202020204" pitchFamily="34" charset="0"/>
              <a:buNone/>
            </a:pPr>
            <a:endParaRPr lang="fr-FR" dirty="0">
              <a:sym typeface="Wingdings" panose="05000000000000000000" pitchFamily="2" charset="2"/>
            </a:endParaRPr>
          </a:p>
          <a:p>
            <a:pPr marL="0" lvl="0" indent="0">
              <a:buFont typeface="Arial" panose="020B0604020202020204" pitchFamily="34" charset="0"/>
              <a:buNone/>
            </a:pPr>
            <a:r>
              <a:rPr lang="fr-FR" dirty="0" err="1">
                <a:solidFill>
                  <a:srgbClr val="011F39"/>
                </a:solidFill>
                <a:cs typeface="Segoe UI" panose="020B0502040204020203" pitchFamily="34" charset="0"/>
              </a:rPr>
              <a:t>FetchType</a:t>
            </a:r>
            <a:r>
              <a:rPr lang="fr-FR" dirty="0">
                <a:solidFill>
                  <a:srgbClr val="011F39"/>
                </a:solidFill>
                <a:cs typeface="Segoe UI" panose="020B0502040204020203" pitchFamily="34" charset="0"/>
              </a:rPr>
              <a:t> { LAZY , EAGER }</a:t>
            </a:r>
          </a:p>
          <a:p>
            <a:pPr marL="628650" lvl="1" indent="-171450">
              <a:buFont typeface="Arial" panose="020B0604020202020204" pitchFamily="34" charset="0"/>
              <a:buChar char="•"/>
            </a:pPr>
            <a:r>
              <a:rPr lang="fr-FR" dirty="0">
                <a:solidFill>
                  <a:srgbClr val="011F39"/>
                </a:solidFill>
                <a:cs typeface="Segoe UI" panose="020B0502040204020203" pitchFamily="34" charset="0"/>
                <a:sym typeface="Wingdings" panose="05000000000000000000" pitchFamily="2" charset="2"/>
              </a:rPr>
              <a:t>Sur un 1:N il est classique de se mettre en LAZY pour éviter de charger toutes les données des associations dans le cache</a:t>
            </a:r>
          </a:p>
          <a:p>
            <a:pPr marL="628650" lvl="1" indent="-171450">
              <a:buFont typeface="Arial" panose="020B0604020202020204" pitchFamily="34" charset="0"/>
              <a:buChar char="•"/>
            </a:pPr>
            <a:r>
              <a:rPr lang="fr-FR" dirty="0">
                <a:solidFill>
                  <a:srgbClr val="011F39"/>
                </a:solidFill>
                <a:cs typeface="Segoe UI" panose="020B0502040204020203" pitchFamily="34" charset="0"/>
                <a:sym typeface="Wingdings" panose="05000000000000000000" pitchFamily="2" charset="2"/>
              </a:rPr>
              <a:t>A la force on risque d’avoir toute la base qui vient avec</a:t>
            </a:r>
          </a:p>
          <a:p>
            <a:pPr marL="628650" lvl="1" indent="-171450">
              <a:buFont typeface="Arial" panose="020B0604020202020204" pitchFamily="34" charset="0"/>
              <a:buChar char="•"/>
            </a:pPr>
            <a:r>
              <a:rPr lang="fr-FR" dirty="0">
                <a:solidFill>
                  <a:srgbClr val="011F39"/>
                </a:solidFill>
                <a:cs typeface="Segoe UI" panose="020B0502040204020203" pitchFamily="34" charset="0"/>
                <a:sym typeface="Wingdings" panose="05000000000000000000" pitchFamily="2" charset="2"/>
              </a:rPr>
              <a:t>Dans notre exemple :</a:t>
            </a:r>
          </a:p>
          <a:p>
            <a:pPr marL="628650" lvl="1" indent="-171450">
              <a:buFont typeface="Arial" panose="020B0604020202020204" pitchFamily="34" charset="0"/>
              <a:buChar char="•"/>
            </a:pPr>
            <a:r>
              <a:rPr lang="fr-FR" dirty="0">
                <a:solidFill>
                  <a:srgbClr val="011F39"/>
                </a:solidFill>
                <a:cs typeface="Segoe UI" panose="020B0502040204020203" pitchFamily="34" charset="0"/>
                <a:sym typeface="Wingdings" panose="05000000000000000000" pitchFamily="2" charset="2"/>
              </a:rPr>
              <a:t>1 Promo, ses n </a:t>
            </a:r>
            <a:r>
              <a:rPr lang="fr-FR" dirty="0" err="1">
                <a:solidFill>
                  <a:srgbClr val="011F39"/>
                </a:solidFill>
                <a:cs typeface="Segoe UI" panose="020B0502040204020203" pitchFamily="34" charset="0"/>
                <a:sym typeface="Wingdings" panose="05000000000000000000" pitchFamily="2" charset="2"/>
              </a:rPr>
              <a:t>EtudiantEni</a:t>
            </a:r>
            <a:r>
              <a:rPr lang="fr-FR" dirty="0">
                <a:solidFill>
                  <a:srgbClr val="011F39"/>
                </a:solidFill>
                <a:cs typeface="Segoe UI" panose="020B0502040204020203" pitchFamily="34" charset="0"/>
                <a:sym typeface="Wingdings" panose="05000000000000000000" pitchFamily="2" charset="2"/>
              </a:rPr>
              <a:t> et chaque </a:t>
            </a:r>
            <a:r>
              <a:rPr lang="fr-FR" dirty="0" err="1">
                <a:solidFill>
                  <a:srgbClr val="011F39"/>
                </a:solidFill>
                <a:cs typeface="Segoe UI" panose="020B0502040204020203" pitchFamily="34" charset="0"/>
                <a:sym typeface="Wingdings" panose="05000000000000000000" pitchFamily="2" charset="2"/>
              </a:rPr>
              <a:t>EtudiantEni</a:t>
            </a:r>
            <a:r>
              <a:rPr lang="fr-FR" dirty="0">
                <a:solidFill>
                  <a:srgbClr val="011F39"/>
                </a:solidFill>
                <a:cs typeface="Segoe UI" panose="020B0502040204020203" pitchFamily="34" charset="0"/>
                <a:sym typeface="Wingdings" panose="05000000000000000000" pitchFamily="2" charset="2"/>
              </a:rPr>
              <a:t> a </a:t>
            </a:r>
            <a:r>
              <a:rPr lang="fr-FR" dirty="0" err="1">
                <a:solidFill>
                  <a:srgbClr val="011F39"/>
                </a:solidFill>
                <a:cs typeface="Segoe UI" panose="020B0502040204020203" pitchFamily="34" charset="0"/>
                <a:sym typeface="Wingdings" panose="05000000000000000000" pitchFamily="2" charset="2"/>
              </a:rPr>
              <a:t>DonneesPerso</a:t>
            </a:r>
            <a:r>
              <a:rPr lang="fr-FR" dirty="0">
                <a:solidFill>
                  <a:srgbClr val="011F39"/>
                </a:solidFill>
                <a:cs typeface="Segoe UI" panose="020B0502040204020203" pitchFamily="34" charset="0"/>
                <a:sym typeface="Wingdings" panose="05000000000000000000" pitchFamily="2" charset="2"/>
              </a:rPr>
              <a:t> associées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fr-FR" dirty="0">
              <a:solidFill>
                <a:srgbClr val="011F39"/>
              </a:solidFill>
              <a:cs typeface="Segoe UI" panose="020B0502040204020203" pitchFamily="34" charset="0"/>
              <a:sym typeface="Wingdings" panose="05000000000000000000" pitchFamily="2" charset="2"/>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fr-FR" dirty="0">
              <a:solidFill>
                <a:srgbClr val="011F39"/>
              </a:solidFill>
              <a:cs typeface="Segoe UI" panose="020B0502040204020203" pitchFamily="34" charset="0"/>
              <a:sym typeface="Wingdings" panose="05000000000000000000" pitchFamily="2" charset="2"/>
            </a:endParaRPr>
          </a:p>
          <a:p>
            <a:pPr marL="628650" lvl="1" indent="-171450">
              <a:buFont typeface="Arial" panose="020B0604020202020204" pitchFamily="34" charset="0"/>
              <a:buChar char="•"/>
            </a:pPr>
            <a:endParaRPr lang="fr-FR" dirty="0">
              <a:sym typeface="Wingdings" panose="05000000000000000000" pitchFamily="2" charset="2"/>
            </a:endParaRPr>
          </a:p>
        </p:txBody>
      </p:sp>
    </p:spTree>
    <p:extLst>
      <p:ext uri="{BB962C8B-B14F-4D97-AF65-F5344CB8AC3E}">
        <p14:creationId xmlns:p14="http://schemas.microsoft.com/office/powerpoint/2010/main" val="136486198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Voyons tous ces nouveaux éléments dans une démonstration.</a:t>
            </a:r>
          </a:p>
        </p:txBody>
      </p:sp>
    </p:spTree>
    <p:extLst>
      <p:ext uri="{BB962C8B-B14F-4D97-AF65-F5344CB8AC3E}">
        <p14:creationId xmlns:p14="http://schemas.microsoft.com/office/powerpoint/2010/main" val="163013502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L’association est bidirectionnelle, il y a un attribut dans chaque classe du type de la classe associée</a:t>
            </a:r>
          </a:p>
          <a:p>
            <a:pPr marL="628650" lvl="1" indent="-171450">
              <a:buFont typeface="Arial" panose="020B0604020202020204" pitchFamily="34" charset="0"/>
              <a:buChar char="•"/>
            </a:pPr>
            <a:r>
              <a:rPr lang="fr-FR" dirty="0"/>
              <a:t>La logique est similaire à une association 1-1 bidirectionnelle</a:t>
            </a:r>
          </a:p>
          <a:p>
            <a:pPr marL="628650" lvl="1" indent="-171450">
              <a:buFont typeface="Arial" panose="020B0604020202020204" pitchFamily="34" charset="0"/>
              <a:buChar char="•"/>
            </a:pPr>
            <a:r>
              <a:rPr lang="fr-FR" dirty="0">
                <a:sym typeface="Wingdings" panose="05000000000000000000" pitchFamily="2" charset="2"/>
              </a:rPr>
              <a:t>Il y a néanmoins, un peu plus de code à gérer</a:t>
            </a:r>
          </a:p>
          <a:p>
            <a:pPr marL="628650" lvl="1" indent="-171450">
              <a:buFont typeface="Arial" panose="020B0604020202020204" pitchFamily="34" charset="0"/>
              <a:buChar char="•"/>
            </a:pPr>
            <a:r>
              <a:rPr lang="fr-FR" dirty="0">
                <a:sym typeface="Wingdings" panose="05000000000000000000" pitchFamily="2" charset="2"/>
              </a:rPr>
              <a:t>Remarquez que l’annotation est différente selon le côté de l’association :</a:t>
            </a:r>
          </a:p>
          <a:p>
            <a:pPr marL="1085850" lvl="2" indent="-171450">
              <a:buFont typeface="Arial" panose="020B0604020202020204" pitchFamily="34" charset="0"/>
              <a:buChar char="•"/>
            </a:pPr>
            <a:r>
              <a:rPr lang="fr-FR" dirty="0">
                <a:sym typeface="Wingdings" panose="05000000000000000000" pitchFamily="2" charset="2"/>
              </a:rPr>
              <a:t>Du côté Promo avec la liste des </a:t>
            </a:r>
            <a:r>
              <a:rPr lang="fr-FR" dirty="0" err="1">
                <a:sym typeface="Wingdings" panose="05000000000000000000" pitchFamily="2" charset="2"/>
              </a:rPr>
              <a:t>EtudiantEni</a:t>
            </a:r>
            <a:r>
              <a:rPr lang="fr-FR" dirty="0">
                <a:sym typeface="Wingdings" panose="05000000000000000000" pitchFamily="2" charset="2"/>
              </a:rPr>
              <a:t> </a:t>
            </a:r>
            <a:r>
              <a:rPr lang="fr-FR" dirty="0" err="1">
                <a:sym typeface="Wingdings" panose="05000000000000000000" pitchFamily="2" charset="2"/>
              </a:rPr>
              <a:t>OneToMany</a:t>
            </a:r>
            <a:endParaRPr lang="fr-FR" dirty="0">
              <a:sym typeface="Wingdings" panose="05000000000000000000" pitchFamily="2" charset="2"/>
            </a:endParaRPr>
          </a:p>
          <a:p>
            <a:pPr marL="1085850" lvl="2" indent="-171450">
              <a:buFont typeface="Arial" panose="020B0604020202020204" pitchFamily="34" charset="0"/>
              <a:buChar char="•"/>
            </a:pPr>
            <a:r>
              <a:rPr lang="fr-FR" dirty="0">
                <a:sym typeface="Wingdings" panose="05000000000000000000" pitchFamily="2" charset="2"/>
              </a:rPr>
              <a:t>Du côté </a:t>
            </a:r>
            <a:r>
              <a:rPr lang="fr-FR" dirty="0" err="1">
                <a:sym typeface="Wingdings" panose="05000000000000000000" pitchFamily="2" charset="2"/>
              </a:rPr>
              <a:t>EtudiantEni</a:t>
            </a:r>
            <a:r>
              <a:rPr lang="fr-FR" dirty="0">
                <a:sym typeface="Wingdings" panose="05000000000000000000" pitchFamily="2" charset="2"/>
              </a:rPr>
              <a:t> avec sa Promo </a:t>
            </a:r>
            <a:r>
              <a:rPr lang="fr-FR" dirty="0" err="1">
                <a:sym typeface="Wingdings" panose="05000000000000000000" pitchFamily="2" charset="2"/>
              </a:rPr>
              <a:t>ManyToOne</a:t>
            </a:r>
            <a:endParaRPr lang="fr-FR" dirty="0">
              <a:sym typeface="Wingdings" panose="05000000000000000000" pitchFamily="2" charset="2"/>
            </a:endParaRPr>
          </a:p>
          <a:p>
            <a:pPr marL="1085850" lvl="2" indent="-171450">
              <a:buFont typeface="Arial" panose="020B0604020202020204" pitchFamily="34" charset="0"/>
              <a:buChar char="•"/>
            </a:pPr>
            <a:endParaRPr lang="fr-FR" dirty="0">
              <a:sym typeface="Wingdings" panose="05000000000000000000" pitchFamily="2" charset="2"/>
            </a:endParaRPr>
          </a:p>
          <a:p>
            <a:pPr marL="0" lvl="0" indent="0">
              <a:buFont typeface="Arial" panose="020B0604020202020204" pitchFamily="34" charset="0"/>
              <a:buNone/>
            </a:pPr>
            <a:r>
              <a:rPr lang="fr-FR" dirty="0">
                <a:sym typeface="Wingdings" panose="05000000000000000000" pitchFamily="2" charset="2"/>
              </a:rPr>
              <a:t>Le paramètre </a:t>
            </a:r>
            <a:r>
              <a:rPr lang="fr-FR" dirty="0" err="1">
                <a:sym typeface="Wingdings" panose="05000000000000000000" pitchFamily="2" charset="2"/>
              </a:rPr>
              <a:t>mappedBy</a:t>
            </a:r>
            <a:r>
              <a:rPr lang="fr-FR" dirty="0">
                <a:sym typeface="Wingdings" panose="05000000000000000000" pitchFamily="2" charset="2"/>
              </a:rPr>
              <a:t>  gère la bidirectionnalité, il se place sur le </a:t>
            </a:r>
            <a:r>
              <a:rPr lang="fr-FR" dirty="0" err="1">
                <a:sym typeface="Wingdings" panose="05000000000000000000" pitchFamily="2" charset="2"/>
              </a:rPr>
              <a:t>OneToMany</a:t>
            </a:r>
            <a:r>
              <a:rPr lang="fr-FR" dirty="0">
                <a:sym typeface="Wingdings" panose="05000000000000000000" pitchFamily="2" charset="2"/>
              </a:rPr>
              <a:t>  dans notre cas dans Promo sur la liste des </a:t>
            </a:r>
            <a:r>
              <a:rPr lang="fr-FR" dirty="0" err="1">
                <a:sym typeface="Wingdings" panose="05000000000000000000" pitchFamily="2" charset="2"/>
              </a:rPr>
              <a:t>EtudiantEni</a:t>
            </a:r>
            <a:r>
              <a:rPr lang="fr-FR" dirty="0">
                <a:sym typeface="Wingdings" panose="05000000000000000000" pitchFamily="2" charset="2"/>
              </a:rPr>
              <a:t> (étudiants)  il référence l’attribut de l’autre </a:t>
            </a:r>
            <a:r>
              <a:rPr lang="fr-FR" dirty="0" err="1">
                <a:sym typeface="Wingdings" panose="05000000000000000000" pitchFamily="2" charset="2"/>
              </a:rPr>
              <a:t>classse</a:t>
            </a:r>
            <a:r>
              <a:rPr lang="fr-FR" dirty="0">
                <a:sym typeface="Wingdings" panose="05000000000000000000" pitchFamily="2" charset="2"/>
              </a:rPr>
              <a:t> (promo)</a:t>
            </a:r>
          </a:p>
          <a:p>
            <a:pPr marL="628650" lvl="1" indent="-171450">
              <a:buFont typeface="Arial" panose="020B0604020202020204" pitchFamily="34" charset="0"/>
              <a:buChar char="•"/>
            </a:pPr>
            <a:r>
              <a:rPr lang="fr-FR" dirty="0">
                <a:sym typeface="Wingdings" panose="05000000000000000000" pitchFamily="2" charset="2"/>
              </a:rPr>
              <a:t>Pour éviter que l’ORM passe son temps à passer d’une entité à une autre</a:t>
            </a:r>
          </a:p>
          <a:p>
            <a:pPr marL="628650" lvl="1" indent="-171450">
              <a:buFont typeface="Arial" panose="020B0604020202020204" pitchFamily="34" charset="0"/>
              <a:buChar char="•"/>
            </a:pPr>
            <a:r>
              <a:rPr lang="fr-FR" dirty="0">
                <a:sym typeface="Wingdings" panose="05000000000000000000" pitchFamily="2" charset="2"/>
              </a:rPr>
              <a:t>On lui impose un sens de parcours  dans le cas 1-N, on privilégie le 1  Dans notre cas l’attribut promo dans </a:t>
            </a:r>
            <a:r>
              <a:rPr lang="fr-FR" dirty="0" err="1">
                <a:sym typeface="Wingdings" panose="05000000000000000000" pitchFamily="2" charset="2"/>
              </a:rPr>
              <a:t>EtudiantEni</a:t>
            </a:r>
            <a:endParaRPr lang="fr-FR" dirty="0">
              <a:sym typeface="Wingdings" panose="05000000000000000000" pitchFamily="2" charset="2"/>
            </a:endParaRPr>
          </a:p>
          <a:p>
            <a:pPr marL="628650" lvl="1" indent="-171450">
              <a:buFont typeface="Arial" panose="020B0604020202020204" pitchFamily="34" charset="0"/>
              <a:buChar char="•"/>
            </a:pPr>
            <a:r>
              <a:rPr lang="fr-FR" dirty="0">
                <a:sym typeface="Wingdings" panose="05000000000000000000" pitchFamily="2" charset="2"/>
              </a:rPr>
              <a:t>Comme ça s’il y a un </a:t>
            </a:r>
            <a:r>
              <a:rPr lang="fr-FR" dirty="0" err="1">
                <a:sym typeface="Wingdings" panose="05000000000000000000" pitchFamily="2" charset="2"/>
              </a:rPr>
              <a:t>persist</a:t>
            </a:r>
            <a:r>
              <a:rPr lang="fr-FR" dirty="0">
                <a:sym typeface="Wingdings" panose="05000000000000000000" pitchFamily="2" charset="2"/>
              </a:rPr>
              <a:t>, merge, </a:t>
            </a:r>
            <a:r>
              <a:rPr lang="fr-FR" dirty="0" err="1">
                <a:sym typeface="Wingdings" panose="05000000000000000000" pitchFamily="2" charset="2"/>
              </a:rPr>
              <a:t>refresh</a:t>
            </a:r>
            <a:r>
              <a:rPr lang="fr-FR" dirty="0">
                <a:sym typeface="Wingdings" panose="05000000000000000000" pitchFamily="2" charset="2"/>
              </a:rPr>
              <a:t>, </a:t>
            </a:r>
            <a:r>
              <a:rPr lang="fr-FR" dirty="0" err="1">
                <a:sym typeface="Wingdings" panose="05000000000000000000" pitchFamily="2" charset="2"/>
              </a:rPr>
              <a:t>delete</a:t>
            </a:r>
            <a:r>
              <a:rPr lang="fr-FR" dirty="0">
                <a:sym typeface="Wingdings" panose="05000000000000000000" pitchFamily="2" charset="2"/>
              </a:rPr>
              <a:t>, … à réaliser l’ORM impactera l’association en passant par cette entité</a:t>
            </a:r>
          </a:p>
          <a:p>
            <a:pPr marL="628650" lvl="1" indent="-171450">
              <a:buFont typeface="Arial" panose="020B0604020202020204" pitchFamily="34" charset="0"/>
              <a:buChar char="•"/>
            </a:pPr>
            <a:r>
              <a:rPr lang="fr-FR" dirty="0">
                <a:sym typeface="Wingdings" panose="05000000000000000000" pitchFamily="2" charset="2"/>
              </a:rPr>
              <a:t>Sans ce paramètre vous auriez une boucle infinie pour l’ORM en parcourant l’association</a:t>
            </a:r>
          </a:p>
          <a:p>
            <a:pPr marL="628650" lvl="1" indent="-171450">
              <a:buFont typeface="Arial" panose="020B0604020202020204" pitchFamily="34" charset="0"/>
              <a:buChar char="•"/>
            </a:pPr>
            <a:endParaRPr lang="fr-FR" dirty="0">
              <a:sym typeface="Wingdings" panose="05000000000000000000" pitchFamily="2" charset="2"/>
            </a:endParaRPr>
          </a:p>
          <a:p>
            <a:pPr marL="171450" lvl="0" indent="-171450">
              <a:buFont typeface="Arial" panose="020B0604020202020204" pitchFamily="34" charset="0"/>
              <a:buChar char="•"/>
            </a:pPr>
            <a:r>
              <a:rPr lang="fr-FR" dirty="0">
                <a:sym typeface="Wingdings" panose="05000000000000000000" pitchFamily="2" charset="2"/>
              </a:rPr>
              <a:t>Le paramètre cascade peut être géré différemment des 2 côtés.</a:t>
            </a:r>
          </a:p>
          <a:p>
            <a:pPr marL="171450" lvl="0" indent="-171450">
              <a:buFont typeface="Arial" panose="020B0604020202020204" pitchFamily="34" charset="0"/>
              <a:buChar char="•"/>
            </a:pPr>
            <a:r>
              <a:rPr lang="fr-FR" dirty="0">
                <a:sym typeface="Wingdings" panose="05000000000000000000" pitchFamily="2" charset="2"/>
              </a:rPr>
              <a:t>Le </a:t>
            </a:r>
            <a:r>
              <a:rPr lang="fr-FR" dirty="0" err="1">
                <a:sym typeface="Wingdings" panose="05000000000000000000" pitchFamily="2" charset="2"/>
              </a:rPr>
              <a:t>paramèter</a:t>
            </a:r>
            <a:r>
              <a:rPr lang="fr-FR" dirty="0">
                <a:sym typeface="Wingdings" panose="05000000000000000000" pitchFamily="2" charset="2"/>
              </a:rPr>
              <a:t> </a:t>
            </a:r>
            <a:r>
              <a:rPr lang="fr-FR" dirty="0" err="1">
                <a:sym typeface="Wingdings" panose="05000000000000000000" pitchFamily="2" charset="2"/>
              </a:rPr>
              <a:t>orphanRemoval</a:t>
            </a:r>
            <a:r>
              <a:rPr lang="fr-FR" dirty="0">
                <a:sym typeface="Wingdings" panose="05000000000000000000" pitchFamily="2" charset="2"/>
              </a:rPr>
              <a:t> n’existe que sur le </a:t>
            </a:r>
            <a:r>
              <a:rPr lang="fr-FR" dirty="0" err="1">
                <a:sym typeface="Wingdings" panose="05000000000000000000" pitchFamily="2" charset="2"/>
              </a:rPr>
              <a:t>OneToMany</a:t>
            </a:r>
            <a:endParaRPr lang="fr-FR" dirty="0">
              <a:sym typeface="Wingdings" panose="05000000000000000000" pitchFamily="2" charset="2"/>
            </a:endParaRPr>
          </a:p>
          <a:p>
            <a:pPr marL="171450" lvl="0" indent="-171450">
              <a:buFont typeface="Arial" panose="020B0604020202020204" pitchFamily="34" charset="0"/>
              <a:buChar char="•"/>
            </a:pPr>
            <a:r>
              <a:rPr lang="fr-FR" dirty="0">
                <a:sym typeface="Wingdings" panose="05000000000000000000" pitchFamily="2" charset="2"/>
              </a:rPr>
              <a:t>Le paramètre </a:t>
            </a:r>
            <a:r>
              <a:rPr lang="fr-FR" dirty="0" err="1">
                <a:sym typeface="Wingdings" panose="05000000000000000000" pitchFamily="2" charset="2"/>
              </a:rPr>
              <a:t>fetch</a:t>
            </a:r>
            <a:r>
              <a:rPr lang="fr-FR" dirty="0">
                <a:sym typeface="Wingdings" panose="05000000000000000000" pitchFamily="2" charset="2"/>
              </a:rPr>
              <a:t> doit être en LAZY pour éviter la surcharge du cache</a:t>
            </a:r>
          </a:p>
        </p:txBody>
      </p:sp>
    </p:spTree>
    <p:extLst>
      <p:ext uri="{BB962C8B-B14F-4D97-AF65-F5344CB8AC3E}">
        <p14:creationId xmlns:p14="http://schemas.microsoft.com/office/powerpoint/2010/main" val="132814391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Voyons tous ces nouveaux éléments dans une démonstration.</a:t>
            </a:r>
          </a:p>
        </p:txBody>
      </p:sp>
    </p:spTree>
    <p:extLst>
      <p:ext uri="{BB962C8B-B14F-4D97-AF65-F5344CB8AC3E}">
        <p14:creationId xmlns:p14="http://schemas.microsoft.com/office/powerpoint/2010/main" val="217929546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275453631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L’association N-1 est toujours unidirectionnelle.</a:t>
            </a:r>
          </a:p>
          <a:p>
            <a:r>
              <a:rPr lang="fr-FR" dirty="0"/>
              <a:t>Elle représente des données partagées par des ressources</a:t>
            </a:r>
          </a:p>
          <a:p>
            <a:r>
              <a:rPr lang="fr-FR" dirty="0"/>
              <a:t>Exemple : </a:t>
            </a:r>
          </a:p>
          <a:p>
            <a:pPr marL="628650" lvl="1" indent="-171450">
              <a:buFont typeface="Arial" panose="020B0604020202020204" pitchFamily="34" charset="0"/>
              <a:buChar char="•"/>
            </a:pPr>
            <a:r>
              <a:rPr lang="fr-FR" dirty="0"/>
              <a:t>Les régions de France</a:t>
            </a:r>
          </a:p>
          <a:p>
            <a:pPr marL="628650" lvl="1" indent="-171450">
              <a:buFont typeface="Arial" panose="020B0604020202020204" pitchFamily="34" charset="0"/>
              <a:buChar char="•"/>
            </a:pPr>
            <a:r>
              <a:rPr lang="fr-FR" dirty="0"/>
              <a:t>Les villes</a:t>
            </a:r>
          </a:p>
          <a:p>
            <a:pPr marL="628650" lvl="1" indent="-171450">
              <a:buFont typeface="Arial" panose="020B0604020202020204" pitchFamily="34" charset="0"/>
              <a:buChar char="•"/>
            </a:pPr>
            <a:r>
              <a:rPr lang="fr-FR" dirty="0"/>
              <a:t>Les civilités</a:t>
            </a:r>
          </a:p>
          <a:p>
            <a:pPr marL="1085850" lvl="2" indent="-171450">
              <a:buFont typeface="Arial" panose="020B0604020202020204" pitchFamily="34" charset="0"/>
              <a:buChar char="•"/>
            </a:pPr>
            <a:endParaRPr lang="fr-FR" dirty="0">
              <a:sym typeface="Wingdings" panose="05000000000000000000" pitchFamily="2" charset="2"/>
            </a:endParaRPr>
          </a:p>
          <a:p>
            <a:pPr marL="0" lvl="0" indent="0">
              <a:buFont typeface="Arial" panose="020B0604020202020204" pitchFamily="34" charset="0"/>
              <a:buNone/>
            </a:pPr>
            <a:r>
              <a:rPr lang="fr-FR" dirty="0">
                <a:sym typeface="Wingdings" panose="05000000000000000000" pitchFamily="2" charset="2"/>
              </a:rPr>
              <a:t>Les données N sont souvent conservées indépendamment de l’association N-1 créée</a:t>
            </a:r>
          </a:p>
          <a:p>
            <a:pPr marL="628650" lvl="1" indent="-171450">
              <a:buFont typeface="Arial" panose="020B0604020202020204" pitchFamily="34" charset="0"/>
              <a:buChar char="•"/>
            </a:pPr>
            <a:r>
              <a:rPr lang="fr-FR" dirty="0">
                <a:sym typeface="Wingdings" panose="05000000000000000000" pitchFamily="2" charset="2"/>
              </a:rPr>
              <a:t>Parfois, elles peuvent être supprimées quand elles deviennent orphelines</a:t>
            </a:r>
          </a:p>
          <a:p>
            <a:pPr marL="628650" lvl="1" indent="-171450">
              <a:buFont typeface="Arial" panose="020B0604020202020204" pitchFamily="34" charset="0"/>
              <a:buChar char="•"/>
            </a:pPr>
            <a:r>
              <a:rPr lang="fr-FR" dirty="0">
                <a:sym typeface="Wingdings" panose="05000000000000000000" pitchFamily="2" charset="2"/>
              </a:rPr>
              <a:t>Mais c’est assez rare</a:t>
            </a:r>
          </a:p>
          <a:p>
            <a:pPr marL="0" lvl="0" indent="0">
              <a:buFont typeface="Arial" panose="020B0604020202020204" pitchFamily="34" charset="0"/>
              <a:buNone/>
            </a:pPr>
            <a:endParaRPr lang="fr-FR" dirty="0">
              <a:solidFill>
                <a:srgbClr val="011F39"/>
              </a:solidFill>
              <a:cs typeface="Segoe UI" panose="020B0502040204020203" pitchFamily="34" charset="0"/>
              <a:sym typeface="Wingdings" panose="05000000000000000000" pitchFamily="2" charset="2"/>
            </a:endParaRP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fr-FR" dirty="0">
              <a:solidFill>
                <a:srgbClr val="011F39"/>
              </a:solidFill>
              <a:cs typeface="Segoe UI" panose="020B0502040204020203" pitchFamily="34" charset="0"/>
              <a:sym typeface="Wingdings" panose="05000000000000000000" pitchFamily="2" charset="2"/>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fr-FR" dirty="0">
              <a:solidFill>
                <a:srgbClr val="011F39"/>
              </a:solidFill>
              <a:cs typeface="Segoe UI" panose="020B0502040204020203" pitchFamily="34" charset="0"/>
              <a:sym typeface="Wingdings" panose="05000000000000000000" pitchFamily="2" charset="2"/>
            </a:endParaRPr>
          </a:p>
          <a:p>
            <a:pPr marL="628650" lvl="1" indent="-171450">
              <a:buFont typeface="Arial" panose="020B0604020202020204" pitchFamily="34" charset="0"/>
              <a:buChar char="•"/>
            </a:pPr>
            <a:endParaRPr lang="fr-FR" dirty="0">
              <a:sym typeface="Wingdings" panose="05000000000000000000" pitchFamily="2" charset="2"/>
            </a:endParaRPr>
          </a:p>
        </p:txBody>
      </p:sp>
    </p:spTree>
    <p:extLst>
      <p:ext uri="{BB962C8B-B14F-4D97-AF65-F5344CB8AC3E}">
        <p14:creationId xmlns:p14="http://schemas.microsoft.com/office/powerpoint/2010/main" val="167422645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Voyons tous ces nouveaux éléments dans une démonstration.</a:t>
            </a:r>
          </a:p>
        </p:txBody>
      </p:sp>
    </p:spTree>
    <p:extLst>
      <p:ext uri="{BB962C8B-B14F-4D97-AF65-F5344CB8AC3E}">
        <p14:creationId xmlns:p14="http://schemas.microsoft.com/office/powerpoint/2010/main" val="224327858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7948182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La notion de </a:t>
            </a:r>
            <a:r>
              <a:rPr lang="fr-FR" i="1" dirty="0"/>
              <a:t>repository</a:t>
            </a:r>
            <a:r>
              <a:rPr lang="fr-FR" dirty="0"/>
              <a:t> est empruntée à l’ouvrage de Eric Evans : </a:t>
            </a:r>
            <a:r>
              <a:rPr lang="fr-FR" i="1" dirty="0"/>
              <a:t>Domain-Driven Design</a:t>
            </a:r>
            <a:r>
              <a:rPr lang="fr-FR" dirty="0"/>
              <a:t> (</a:t>
            </a:r>
            <a:r>
              <a:rPr lang="fr-FR" i="1" dirty="0"/>
              <a:t>Addison-Wesley</a:t>
            </a:r>
            <a:r>
              <a:rPr lang="fr-FR" dirty="0"/>
              <a:t> 2003).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solidFill>
                  <a:srgbClr val="011F39"/>
                </a:solidFill>
              </a:rPr>
              <a:t>Un repository est une abstraction nous permettant de manipuler les objets du domaine métier.</a:t>
            </a:r>
          </a:p>
          <a:p>
            <a:r>
              <a:rPr lang="fr-FR" dirty="0"/>
              <a:t>Le terme </a:t>
            </a:r>
            <a:r>
              <a:rPr lang="fr-FR" i="1" dirty="0"/>
              <a:t>Repository</a:t>
            </a:r>
            <a:r>
              <a:rPr lang="fr-FR" dirty="0"/>
              <a:t> se veut neutre par rapport à l’implémentation sous-jacente.</a:t>
            </a:r>
          </a:p>
        </p:txBody>
      </p:sp>
    </p:spTree>
    <p:extLst>
      <p:ext uri="{BB962C8B-B14F-4D97-AF65-F5344CB8AC3E}">
        <p14:creationId xmlns:p14="http://schemas.microsoft.com/office/powerpoint/2010/main" val="79949090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L’association M-N est la plus complexe</a:t>
            </a:r>
          </a:p>
          <a:p>
            <a:pPr marL="628650" lvl="1" indent="-171450">
              <a:buFont typeface="Arial" panose="020B0604020202020204" pitchFamily="34" charset="0"/>
              <a:buChar char="•"/>
            </a:pPr>
            <a:r>
              <a:rPr lang="fr-FR" dirty="0"/>
              <a:t>Elle oblige à créer en base une table de jointure pour conserver tous les cas d’associations.</a:t>
            </a:r>
          </a:p>
          <a:p>
            <a:pPr marL="628650" lvl="1" indent="-171450">
              <a:buFont typeface="Arial" panose="020B0604020202020204" pitchFamily="34" charset="0"/>
              <a:buChar char="•"/>
            </a:pPr>
            <a:r>
              <a:rPr lang="fr-FR" dirty="0"/>
              <a:t>Cette table représente les clefs primaires des tables associées</a:t>
            </a:r>
          </a:p>
          <a:p>
            <a:pPr marL="1085850" lvl="2" indent="-171450">
              <a:buFont typeface="Arial" panose="020B0604020202020204" pitchFamily="34" charset="0"/>
              <a:buChar char="•"/>
            </a:pPr>
            <a:endParaRPr lang="fr-FR" dirty="0">
              <a:sym typeface="Wingdings" panose="05000000000000000000" pitchFamily="2" charset="2"/>
            </a:endParaRPr>
          </a:p>
          <a:p>
            <a:pPr marL="0" lvl="0" indent="0">
              <a:buFont typeface="Arial" panose="020B0604020202020204" pitchFamily="34" charset="0"/>
              <a:buNone/>
            </a:pPr>
            <a:r>
              <a:rPr lang="fr-FR" dirty="0">
                <a:sym typeface="Wingdings" panose="05000000000000000000" pitchFamily="2" charset="2"/>
              </a:rPr>
              <a:t>L’association M-N peut être unidirectionnelle ou bidirectionnelle</a:t>
            </a:r>
          </a:p>
          <a:p>
            <a:pPr marL="628650" lvl="1" indent="-171450">
              <a:buFont typeface="Arial" panose="020B0604020202020204" pitchFamily="34" charset="0"/>
              <a:buChar char="•"/>
            </a:pPr>
            <a:r>
              <a:rPr lang="fr-FR" dirty="0">
                <a:sym typeface="Wingdings" panose="05000000000000000000" pitchFamily="2" charset="2"/>
              </a:rPr>
              <a:t>Attention : dans le cas bidirectionnel, il faut :</a:t>
            </a:r>
          </a:p>
          <a:p>
            <a:pPr marL="1085850" lvl="2" indent="-171450">
              <a:buFont typeface="Arial" panose="020B0604020202020204" pitchFamily="34" charset="0"/>
              <a:buChar char="•"/>
            </a:pPr>
            <a:r>
              <a:rPr lang="fr-FR" dirty="0">
                <a:sym typeface="Wingdings" panose="05000000000000000000" pitchFamily="2" charset="2"/>
              </a:rPr>
              <a:t>Penser à mettre un </a:t>
            </a:r>
            <a:r>
              <a:rPr lang="fr-FR" dirty="0" err="1">
                <a:sym typeface="Wingdings" panose="05000000000000000000" pitchFamily="2" charset="2"/>
              </a:rPr>
              <a:t>mappedBy</a:t>
            </a:r>
            <a:r>
              <a:rPr lang="fr-FR" dirty="0">
                <a:sym typeface="Wingdings" panose="05000000000000000000" pitchFamily="2" charset="2"/>
              </a:rPr>
              <a:t> sur l’attribut de l’entité secondaire</a:t>
            </a:r>
          </a:p>
          <a:p>
            <a:pPr marL="1085850" lvl="2" indent="-171450">
              <a:buFont typeface="Arial" panose="020B0604020202020204" pitchFamily="34" charset="0"/>
              <a:buChar char="•"/>
            </a:pPr>
            <a:r>
              <a:rPr lang="fr-FR" dirty="0">
                <a:sym typeface="Wingdings" panose="05000000000000000000" pitchFamily="2" charset="2"/>
              </a:rPr>
              <a:t>Et il faut réaliser le lien sur les 2 ensembles en code</a:t>
            </a:r>
          </a:p>
          <a:p>
            <a:pPr marL="0" lvl="0" indent="0">
              <a:buFont typeface="Arial" panose="020B0604020202020204" pitchFamily="34" charset="0"/>
              <a:buNone/>
            </a:pPr>
            <a:endParaRPr lang="fr-FR" dirty="0">
              <a:solidFill>
                <a:srgbClr val="011F39"/>
              </a:solidFill>
              <a:cs typeface="Segoe UI" panose="020B0502040204020203" pitchFamily="34" charset="0"/>
              <a:sym typeface="Wingdings" panose="05000000000000000000" pitchFamily="2" charset="2"/>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fr-FR" dirty="0">
                <a:solidFill>
                  <a:srgbClr val="011F39"/>
                </a:solidFill>
                <a:cs typeface="Segoe UI" panose="020B0502040204020203" pitchFamily="34" charset="0"/>
                <a:sym typeface="Wingdings" panose="05000000000000000000" pitchFamily="2" charset="2"/>
              </a:rPr>
              <a:t>Le paramètre cascade est rarement utilisé en ALL</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dirty="0">
                <a:solidFill>
                  <a:srgbClr val="011F39"/>
                </a:solidFill>
                <a:cs typeface="Segoe UI" panose="020B0502040204020203" pitchFamily="34" charset="0"/>
                <a:sym typeface="Wingdings" panose="05000000000000000000" pitchFamily="2" charset="2"/>
              </a:rPr>
              <a:t>Car souvent il faut conserver certaines données même après la suppression de l’association dans la table de jointure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dirty="0">
                <a:solidFill>
                  <a:srgbClr val="011F39"/>
                </a:solidFill>
                <a:cs typeface="Segoe UI" panose="020B0502040204020203" pitchFamily="34" charset="0"/>
                <a:sym typeface="Wingdings" panose="05000000000000000000" pitchFamily="2" charset="2"/>
              </a:rPr>
              <a:t>C’est pour cela qu’il n’y a pas de paramètre </a:t>
            </a:r>
            <a:r>
              <a:rPr lang="fr-FR" dirty="0" err="1">
                <a:solidFill>
                  <a:srgbClr val="011F39"/>
                </a:solidFill>
                <a:cs typeface="Segoe UI" panose="020B0502040204020203" pitchFamily="34" charset="0"/>
                <a:sym typeface="Wingdings" panose="05000000000000000000" pitchFamily="2" charset="2"/>
              </a:rPr>
              <a:t>orphanRemoval</a:t>
            </a:r>
            <a:endParaRPr lang="fr-FR" dirty="0">
              <a:solidFill>
                <a:srgbClr val="011F39"/>
              </a:solidFill>
              <a:cs typeface="Segoe UI" panose="020B0502040204020203" pitchFamily="34" charset="0"/>
              <a:sym typeface="Wingdings" panose="05000000000000000000" pitchFamily="2" charset="2"/>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fr-FR" dirty="0">
              <a:solidFill>
                <a:srgbClr val="011F39"/>
              </a:solidFill>
              <a:cs typeface="Segoe UI" panose="020B0502040204020203" pitchFamily="34" charset="0"/>
              <a:sym typeface="Wingdings" panose="05000000000000000000" pitchFamily="2" charset="2"/>
            </a:endParaRPr>
          </a:p>
          <a:p>
            <a:pPr marL="628650" lvl="1" indent="-171450">
              <a:buFont typeface="Arial" panose="020B0604020202020204" pitchFamily="34" charset="0"/>
              <a:buChar char="•"/>
            </a:pPr>
            <a:endParaRPr lang="fr-FR" dirty="0">
              <a:sym typeface="Wingdings" panose="05000000000000000000" pitchFamily="2" charset="2"/>
            </a:endParaRPr>
          </a:p>
        </p:txBody>
      </p:sp>
    </p:spTree>
    <p:extLst>
      <p:ext uri="{BB962C8B-B14F-4D97-AF65-F5344CB8AC3E}">
        <p14:creationId xmlns:p14="http://schemas.microsoft.com/office/powerpoint/2010/main" val="142427763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Voyons tous ces nouveaux éléments dans une démonstration.</a:t>
            </a:r>
          </a:p>
        </p:txBody>
      </p:sp>
    </p:spTree>
    <p:extLst>
      <p:ext uri="{BB962C8B-B14F-4D97-AF65-F5344CB8AC3E}">
        <p14:creationId xmlns:p14="http://schemas.microsoft.com/office/powerpoint/2010/main" val="310509747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Bef>
                <a:spcPts val="1200"/>
              </a:spcBef>
              <a:spcAft>
                <a:spcPts val="300"/>
              </a:spcAft>
            </a:pPr>
            <a:r>
              <a:rPr lang="fr-FR" sz="1800" b="1" i="1" dirty="0">
                <a:effectLst/>
                <a:latin typeface="Calibri Light" panose="020F0302020204030204" pitchFamily="34" charset="0"/>
                <a:ea typeface="Times New Roman" panose="02020603050405020304" pitchFamily="18" charset="0"/>
                <a:cs typeface="Times New Roman" panose="02020603050405020304" pitchFamily="18" charset="0"/>
              </a:rPr>
              <a:t>SINGLE_TABLE : </a:t>
            </a:r>
          </a:p>
          <a:p>
            <a:pPr marL="742950" lvl="1" indent="-285750">
              <a:lnSpc>
                <a:spcPct val="107000"/>
              </a:lnSpc>
              <a:spcAft>
                <a:spcPts val="800"/>
              </a:spcAft>
              <a:buFont typeface="Arial" panose="020B0604020202020204" pitchFamily="34" charset="0"/>
              <a:buChar char="•"/>
            </a:pPr>
            <a:r>
              <a:rPr lang="fr-FR" sz="1800" dirty="0">
                <a:effectLst/>
                <a:latin typeface="Calibri" panose="020F0502020204030204" pitchFamily="34" charset="0"/>
                <a:ea typeface="Calibri" panose="020F0502020204030204" pitchFamily="34" charset="0"/>
                <a:cs typeface="Times New Roman" panose="02020603050405020304" pitchFamily="18" charset="0"/>
              </a:rPr>
              <a:t>Cette stratégie permet de représenter en base de données un héritage avec une seule table. </a:t>
            </a:r>
          </a:p>
          <a:p>
            <a:pPr marL="742950" lvl="1" indent="-285750">
              <a:lnSpc>
                <a:spcPct val="107000"/>
              </a:lnSpc>
              <a:spcAft>
                <a:spcPts val="800"/>
              </a:spcAft>
              <a:buFont typeface="Arial" panose="020B0604020202020204" pitchFamily="34" charset="0"/>
              <a:buChar char="•"/>
            </a:pPr>
            <a:r>
              <a:rPr lang="fr-FR" sz="1800" dirty="0">
                <a:effectLst/>
                <a:latin typeface="Calibri" panose="020F0502020204030204" pitchFamily="34" charset="0"/>
                <a:ea typeface="Calibri" panose="020F0502020204030204" pitchFamily="34" charset="0"/>
                <a:cs typeface="Times New Roman" panose="02020603050405020304" pitchFamily="18" charset="0"/>
              </a:rPr>
              <a:t>Une colonne contiendra un identifiant pour déterminer le type réel de la classe : on parle de la colonne </a:t>
            </a:r>
            <a:r>
              <a:rPr lang="fr-FR" sz="1800" i="1" dirty="0">
                <a:solidFill>
                  <a:srgbClr val="00B0F0"/>
                </a:solidFill>
                <a:effectLst/>
                <a:latin typeface="Arial" panose="020B0604020202020204" pitchFamily="34" charset="0"/>
                <a:ea typeface="Calibri" panose="020F0502020204030204" pitchFamily="34" charset="0"/>
                <a:cs typeface="Times New Roman" panose="02020603050405020304" pitchFamily="18" charset="0"/>
              </a:rPr>
              <a:t>discriminante</a:t>
            </a:r>
            <a:r>
              <a:rPr lang="fr-FR" sz="1800" dirty="0">
                <a:effectLst/>
                <a:latin typeface="Calibri" panose="020F0502020204030204" pitchFamily="34" charset="0"/>
                <a:ea typeface="Calibri" panose="020F0502020204030204" pitchFamily="34" charset="0"/>
                <a:cs typeface="Times New Roman" panose="02020603050405020304" pitchFamily="18" charset="0"/>
              </a:rPr>
              <a:t>. </a:t>
            </a:r>
          </a:p>
          <a:p>
            <a:pPr marL="742950" lvl="1" indent="-285750">
              <a:lnSpc>
                <a:spcPct val="107000"/>
              </a:lnSpc>
              <a:spcAft>
                <a:spcPts val="800"/>
              </a:spcAft>
              <a:buFont typeface="Arial" panose="020B0604020202020204" pitchFamily="34" charset="0"/>
              <a:buChar char="•"/>
            </a:pPr>
            <a:r>
              <a:rPr lang="fr-FR" sz="1800" dirty="0">
                <a:effectLst/>
                <a:latin typeface="Calibri" panose="020F0502020204030204" pitchFamily="34" charset="0"/>
                <a:ea typeface="Calibri" panose="020F0502020204030204" pitchFamily="34" charset="0"/>
                <a:cs typeface="Times New Roman" panose="02020603050405020304" pitchFamily="18" charset="0"/>
              </a:rPr>
              <a:t>La table doit contenir toutes les colonnes nécessaires pour stocker les informations de la super classe et de l’ensemble des classes filles.</a:t>
            </a:r>
          </a:p>
          <a:p>
            <a:pPr marL="742950" lvl="1" indent="-285750">
              <a:lnSpc>
                <a:spcPct val="107000"/>
              </a:lnSpc>
              <a:spcAft>
                <a:spcPts val="800"/>
              </a:spcAft>
              <a:buFont typeface="Arial" panose="020B0604020202020204" pitchFamily="34" charset="0"/>
              <a:buChar char="•"/>
            </a:pPr>
            <a:r>
              <a:rPr lang="fr-FR" sz="1800" dirty="0">
                <a:effectLst/>
                <a:latin typeface="Calibri" panose="020F0502020204030204" pitchFamily="34" charset="0"/>
                <a:ea typeface="Calibri" panose="020F0502020204030204" pitchFamily="34" charset="0"/>
                <a:cs typeface="Times New Roman" panose="02020603050405020304" pitchFamily="18" charset="0"/>
              </a:rPr>
              <a:t>Son inconvénient est qu’il n’est pas possible d’ajouter des contraintes de type </a:t>
            </a:r>
            <a:r>
              <a:rPr lang="fr-FR" sz="1800" dirty="0">
                <a:solidFill>
                  <a:srgbClr val="00B0F0"/>
                </a:solidFill>
                <a:effectLst/>
                <a:latin typeface="Calibri" panose="020F0502020204030204" pitchFamily="34" charset="0"/>
                <a:ea typeface="Calibri" panose="020F0502020204030204" pitchFamily="34" charset="0"/>
                <a:cs typeface="Times New Roman" panose="02020603050405020304" pitchFamily="18" charset="0"/>
              </a:rPr>
              <a:t>NOT NULL</a:t>
            </a:r>
            <a:r>
              <a:rPr lang="fr-FR" sz="1800" dirty="0">
                <a:effectLst/>
                <a:latin typeface="Calibri" panose="020F0502020204030204" pitchFamily="34" charset="0"/>
                <a:ea typeface="Calibri" panose="020F0502020204030204" pitchFamily="34" charset="0"/>
                <a:cs typeface="Times New Roman" panose="02020603050405020304" pitchFamily="18" charset="0"/>
              </a:rPr>
              <a:t>  sur les colonnes représentant les propriétés des classes filles. (beaucoup de valeur nulle en base)</a:t>
            </a:r>
          </a:p>
          <a:p>
            <a:pPr>
              <a:lnSpc>
                <a:spcPct val="107000"/>
              </a:lnSpc>
              <a:spcAft>
                <a:spcPts val="800"/>
              </a:spcAft>
            </a:pPr>
            <a:r>
              <a:rPr lang="fr-FR" sz="1800" dirty="0">
                <a:effectLst/>
                <a:latin typeface="Calibri" panose="020F0502020204030204" pitchFamily="34" charset="0"/>
                <a:ea typeface="Calibri" panose="020F0502020204030204" pitchFamily="34" charset="0"/>
                <a:cs typeface="Times New Roman" panose="02020603050405020304" pitchFamily="18" charset="0"/>
              </a:rPr>
              <a:t> </a:t>
            </a:r>
          </a:p>
          <a:p>
            <a:pPr>
              <a:lnSpc>
                <a:spcPct val="107000"/>
              </a:lnSpc>
              <a:spcBef>
                <a:spcPts val="1200"/>
              </a:spcBef>
              <a:spcAft>
                <a:spcPts val="300"/>
              </a:spcAft>
            </a:pPr>
            <a:r>
              <a:rPr lang="fr-FR" sz="1800" b="1" i="1" dirty="0">
                <a:effectLst/>
                <a:latin typeface="Calibri Light" panose="020F0302020204030204" pitchFamily="34" charset="0"/>
                <a:ea typeface="Times New Roman" panose="02020603050405020304" pitchFamily="18" charset="0"/>
                <a:cs typeface="Times New Roman" panose="02020603050405020304" pitchFamily="18" charset="0"/>
              </a:rPr>
              <a:t>JOINED :</a:t>
            </a:r>
          </a:p>
          <a:p>
            <a:pPr marL="742950" lvl="1" indent="-285750">
              <a:lnSpc>
                <a:spcPct val="107000"/>
              </a:lnSpc>
              <a:spcAft>
                <a:spcPts val="800"/>
              </a:spcAft>
              <a:buFont typeface="Arial" panose="020B0604020202020204" pitchFamily="34" charset="0"/>
              <a:buChar char="•"/>
            </a:pPr>
            <a:r>
              <a:rPr lang="fr-FR" sz="1800" dirty="0">
                <a:effectLst/>
                <a:latin typeface="Calibri" panose="020F0502020204030204" pitchFamily="34" charset="0"/>
                <a:ea typeface="Calibri" panose="020F0502020204030204" pitchFamily="34" charset="0"/>
                <a:cs typeface="Times New Roman" panose="02020603050405020304" pitchFamily="18" charset="0"/>
              </a:rPr>
              <a:t>Cette stratégie permet de représenter en base de données un héritage avec une table par entité. </a:t>
            </a:r>
          </a:p>
          <a:p>
            <a:pPr marL="742950" lvl="1" indent="-285750">
              <a:lnSpc>
                <a:spcPct val="107000"/>
              </a:lnSpc>
              <a:spcAft>
                <a:spcPts val="800"/>
              </a:spcAft>
              <a:buFont typeface="Arial" panose="020B0604020202020204" pitchFamily="34" charset="0"/>
              <a:buChar char="•"/>
            </a:pPr>
            <a:r>
              <a:rPr lang="fr-FR" sz="1800" dirty="0">
                <a:effectLst/>
                <a:latin typeface="Calibri" panose="020F0502020204030204" pitchFamily="34" charset="0"/>
                <a:ea typeface="Calibri" panose="020F0502020204030204" pitchFamily="34" charset="0"/>
                <a:cs typeface="Times New Roman" panose="02020603050405020304" pitchFamily="18" charset="0"/>
              </a:rPr>
              <a:t>Pour les classes filles, JPA réalisera une jointure entre la table représentant l’entité et la table représentant l’entité de la super classe. </a:t>
            </a:r>
          </a:p>
          <a:p>
            <a:pPr marL="742950" lvl="1" indent="-285750">
              <a:lnSpc>
                <a:spcPct val="107000"/>
              </a:lnSpc>
              <a:spcAft>
                <a:spcPts val="800"/>
              </a:spcAft>
              <a:buFont typeface="Arial" panose="020B0604020202020204" pitchFamily="34" charset="0"/>
              <a:buChar char="•"/>
            </a:pPr>
            <a:r>
              <a:rPr lang="fr-FR" sz="1800" dirty="0">
                <a:effectLst/>
                <a:latin typeface="Calibri" panose="020F0502020204030204" pitchFamily="34" charset="0"/>
                <a:ea typeface="Calibri" panose="020F0502020204030204" pitchFamily="34" charset="0"/>
                <a:cs typeface="Times New Roman" panose="02020603050405020304" pitchFamily="18" charset="0"/>
              </a:rPr>
              <a:t>L’implémentation est très proche de celle d’un héritage avec une seule table (seule la stratégie change) mais le schéma de la base de données est très différent.</a:t>
            </a:r>
          </a:p>
          <a:p>
            <a:pPr marL="742950" lvl="1" indent="-285750">
              <a:lnSpc>
                <a:spcPct val="107000"/>
              </a:lnSpc>
              <a:spcAft>
                <a:spcPts val="800"/>
              </a:spcAft>
              <a:buFont typeface="Arial" panose="020B0604020202020204" pitchFamily="34" charset="0"/>
              <a:buChar char="•"/>
            </a:pPr>
            <a:r>
              <a:rPr lang="fr-FR" sz="1800" dirty="0">
                <a:effectLst/>
                <a:latin typeface="Calibri" panose="020F0502020204030204" pitchFamily="34" charset="0"/>
                <a:ea typeface="Calibri" panose="020F0502020204030204" pitchFamily="34" charset="0"/>
                <a:cs typeface="Times New Roman" panose="02020603050405020304" pitchFamily="18" charset="0"/>
              </a:rPr>
              <a:t>Cette stratégie impose des jointures pour chaque requête</a:t>
            </a:r>
          </a:p>
          <a:p>
            <a:pPr marL="457200" lvl="1" indent="0">
              <a:lnSpc>
                <a:spcPct val="107000"/>
              </a:lnSpc>
              <a:spcAft>
                <a:spcPts val="800"/>
              </a:spcAft>
              <a:buFont typeface="Arial" panose="020B0604020202020204" pitchFamily="34" charset="0"/>
              <a:buNone/>
            </a:pPr>
            <a:r>
              <a:rPr lang="fr-FR" sz="1800" dirty="0">
                <a:effectLst/>
                <a:latin typeface="Calibri" panose="020F0502020204030204" pitchFamily="34" charset="0"/>
                <a:ea typeface="Calibri" panose="020F0502020204030204" pitchFamily="34" charset="0"/>
                <a:cs typeface="Times New Roman" panose="02020603050405020304" pitchFamily="18" charset="0"/>
              </a:rPr>
              <a:t> </a:t>
            </a:r>
          </a:p>
          <a:p>
            <a:pPr>
              <a:lnSpc>
                <a:spcPct val="107000"/>
              </a:lnSpc>
              <a:spcBef>
                <a:spcPts val="1200"/>
              </a:spcBef>
              <a:spcAft>
                <a:spcPts val="300"/>
              </a:spcAft>
            </a:pPr>
            <a:r>
              <a:rPr lang="fr-FR" sz="1800" b="1" i="1" dirty="0">
                <a:effectLst/>
                <a:latin typeface="Calibri Light" panose="020F0302020204030204" pitchFamily="34" charset="0"/>
                <a:ea typeface="Times New Roman" panose="02020603050405020304" pitchFamily="18" charset="0"/>
                <a:cs typeface="Times New Roman" panose="02020603050405020304" pitchFamily="18" charset="0"/>
              </a:rPr>
              <a:t>TABLE_PER_CLASS :</a:t>
            </a:r>
          </a:p>
          <a:p>
            <a:pPr marL="742950" lvl="1" indent="-285750">
              <a:lnSpc>
                <a:spcPct val="107000"/>
              </a:lnSpc>
              <a:spcAft>
                <a:spcPts val="800"/>
              </a:spcAft>
              <a:buFont typeface="Arial" panose="020B0604020202020204" pitchFamily="34" charset="0"/>
              <a:buChar char="•"/>
            </a:pPr>
            <a:r>
              <a:rPr lang="fr-FR" sz="1800" dirty="0">
                <a:effectLst/>
                <a:latin typeface="Calibri" panose="020F0502020204030204" pitchFamily="34" charset="0"/>
                <a:ea typeface="Calibri" panose="020F0502020204030204" pitchFamily="34" charset="0"/>
                <a:cs typeface="Times New Roman" panose="02020603050405020304" pitchFamily="18" charset="0"/>
              </a:rPr>
              <a:t>Cette stratégie permet de représenter en base de données un héritage avec une table par entité. </a:t>
            </a:r>
          </a:p>
          <a:p>
            <a:pPr marL="742950" lvl="1" indent="-285750">
              <a:lnSpc>
                <a:spcPct val="107000"/>
              </a:lnSpc>
              <a:spcAft>
                <a:spcPts val="800"/>
              </a:spcAft>
              <a:buFont typeface="Arial" panose="020B0604020202020204" pitchFamily="34" charset="0"/>
              <a:buChar char="•"/>
            </a:pPr>
            <a:r>
              <a:rPr lang="fr-FR" sz="1800" dirty="0">
                <a:effectLst/>
                <a:latin typeface="Calibri" panose="020F0502020204030204" pitchFamily="34" charset="0"/>
                <a:ea typeface="Calibri" panose="020F0502020204030204" pitchFamily="34" charset="0"/>
                <a:cs typeface="Times New Roman" panose="02020603050405020304" pitchFamily="18" charset="0"/>
              </a:rPr>
              <a:t>Les attributs hérités sont répétés dans chaque table. </a:t>
            </a:r>
            <a:r>
              <a:rPr lang="fr-FR" sz="1800" dirty="0">
                <a:effectLst/>
                <a:latin typeface="Calibri" panose="020F0502020204030204" pitchFamily="34" charset="0"/>
                <a:ea typeface="Calibri" panose="020F0502020204030204" pitchFamily="34" charset="0"/>
                <a:cs typeface="Times New Roman" panose="02020603050405020304" pitchFamily="18" charset="0"/>
                <a:sym typeface="Wingdings" panose="05000000000000000000" pitchFamily="2" charset="2"/>
              </a:rPr>
              <a:t> </a:t>
            </a:r>
            <a:r>
              <a:rPr lang="fr-FR" sz="1800" dirty="0">
                <a:effectLst/>
                <a:latin typeface="Calibri" panose="020F0502020204030204" pitchFamily="34" charset="0"/>
                <a:ea typeface="Calibri" panose="020F0502020204030204" pitchFamily="34" charset="0"/>
                <a:cs typeface="Times New Roman" panose="02020603050405020304" pitchFamily="18" charset="0"/>
              </a:rPr>
              <a:t>Ainsi, la notion d’héritage n’est pas exprimée dans le modèle relationnel de données.</a:t>
            </a:r>
          </a:p>
          <a:p>
            <a:pPr marL="742950" lvl="1" indent="-285750">
              <a:lnSpc>
                <a:spcPct val="107000"/>
              </a:lnSpc>
              <a:spcAft>
                <a:spcPts val="800"/>
              </a:spcAft>
              <a:buFont typeface="Arial" panose="020B0604020202020204" pitchFamily="34" charset="0"/>
              <a:buChar char="•"/>
            </a:pPr>
            <a:r>
              <a:rPr lang="fr-FR" sz="1800" dirty="0">
                <a:effectLst/>
                <a:latin typeface="Calibri" panose="020F0502020204030204" pitchFamily="34" charset="0"/>
                <a:ea typeface="Calibri" panose="020F0502020204030204" pitchFamily="34" charset="0"/>
                <a:cs typeface="Times New Roman" panose="02020603050405020304" pitchFamily="18" charset="0"/>
              </a:rPr>
              <a:t>La stratégie TABLE_PER_CLASS est plus complexe à mettre en place pour la gestion des clés primaires </a:t>
            </a:r>
            <a:r>
              <a:rPr lang="fr-FR" sz="1800" dirty="0">
                <a:effectLst/>
                <a:latin typeface="Calibri" panose="020F0502020204030204" pitchFamily="34" charset="0"/>
                <a:ea typeface="Calibri" panose="020F0502020204030204" pitchFamily="34" charset="0"/>
                <a:cs typeface="Times New Roman" panose="02020603050405020304" pitchFamily="18" charset="0"/>
                <a:sym typeface="Wingdings" panose="05000000000000000000" pitchFamily="2" charset="2"/>
              </a:rPr>
              <a:t> il faut des valeurs de clefs partagées entre toutes les tables d’héritages</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marL="1200150" lvl="2" indent="-285750">
              <a:lnSpc>
                <a:spcPct val="107000"/>
              </a:lnSpc>
              <a:spcAft>
                <a:spcPts val="800"/>
              </a:spcAft>
              <a:buFont typeface="Arial" panose="020B0604020202020204" pitchFamily="34" charset="0"/>
              <a:buChar char="•"/>
            </a:pPr>
            <a:r>
              <a:rPr lang="fr-FR" sz="1800" dirty="0">
                <a:effectLst/>
                <a:latin typeface="Calibri" panose="020F0502020204030204" pitchFamily="34" charset="0"/>
                <a:ea typeface="Calibri" panose="020F0502020204030204" pitchFamily="34" charset="0"/>
                <a:cs typeface="Times New Roman" panose="02020603050405020304" pitchFamily="18" charset="0"/>
              </a:rPr>
              <a:t>Si on prend un héritage entre une classe abstraite </a:t>
            </a:r>
            <a:r>
              <a:rPr lang="fr-FR" sz="1800" dirty="0" err="1">
                <a:effectLst/>
                <a:latin typeface="Calibri" panose="020F0502020204030204" pitchFamily="34" charset="0"/>
                <a:ea typeface="Calibri" panose="020F0502020204030204" pitchFamily="34" charset="0"/>
                <a:cs typeface="Times New Roman" panose="02020603050405020304" pitchFamily="18" charset="0"/>
              </a:rPr>
              <a:t>Vehicule</a:t>
            </a:r>
            <a:r>
              <a:rPr lang="fr-FR" sz="1800" dirty="0">
                <a:effectLst/>
                <a:latin typeface="Calibri" panose="020F0502020204030204" pitchFamily="34" charset="0"/>
                <a:ea typeface="Calibri" panose="020F0502020204030204" pitchFamily="34" charset="0"/>
                <a:cs typeface="Times New Roman" panose="02020603050405020304" pitchFamily="18" charset="0"/>
              </a:rPr>
              <a:t> et les classes filles Voiture et Camion. </a:t>
            </a:r>
          </a:p>
          <a:p>
            <a:pPr marL="1200150" lvl="2" indent="-285750">
              <a:lnSpc>
                <a:spcPct val="107000"/>
              </a:lnSpc>
              <a:spcAft>
                <a:spcPts val="800"/>
              </a:spcAft>
              <a:buFont typeface="Arial" panose="020B0604020202020204" pitchFamily="34" charset="0"/>
              <a:buChar char="•"/>
            </a:pPr>
            <a:r>
              <a:rPr lang="fr-FR" sz="1800" dirty="0">
                <a:effectLst/>
                <a:latin typeface="Calibri" panose="020F0502020204030204" pitchFamily="34" charset="0"/>
                <a:ea typeface="Calibri" panose="020F0502020204030204" pitchFamily="34" charset="0"/>
                <a:cs typeface="Times New Roman" panose="02020603050405020304" pitchFamily="18" charset="0"/>
              </a:rPr>
              <a:t>Pour  JPA, les objets de type Voiture et Camion sont également des objets de type </a:t>
            </a:r>
            <a:r>
              <a:rPr lang="fr-FR" sz="1800" dirty="0" err="1">
                <a:effectLst/>
                <a:latin typeface="Calibri" panose="020F0502020204030204" pitchFamily="34" charset="0"/>
                <a:ea typeface="Calibri" panose="020F0502020204030204" pitchFamily="34" charset="0"/>
                <a:cs typeface="Times New Roman" panose="02020603050405020304" pitchFamily="18" charset="0"/>
              </a:rPr>
              <a:t>Vehicule</a:t>
            </a:r>
            <a:r>
              <a:rPr lang="fr-FR" sz="1800" dirty="0">
                <a:effectLst/>
                <a:latin typeface="Calibri" panose="020F0502020204030204" pitchFamily="34" charset="0"/>
                <a:ea typeface="Calibri" panose="020F0502020204030204" pitchFamily="34" charset="0"/>
                <a:cs typeface="Times New Roman" panose="02020603050405020304" pitchFamily="18" charset="0"/>
              </a:rPr>
              <a:t>.</a:t>
            </a:r>
          </a:p>
          <a:p>
            <a:pPr marL="1200150" lvl="2" indent="-285750">
              <a:lnSpc>
                <a:spcPct val="107000"/>
              </a:lnSpc>
              <a:spcAft>
                <a:spcPts val="800"/>
              </a:spcAft>
              <a:buFont typeface="Arial" panose="020B0604020202020204" pitchFamily="34" charset="0"/>
              <a:buChar char="•"/>
            </a:pPr>
            <a:r>
              <a:rPr lang="fr-FR" sz="1800" dirty="0">
                <a:effectLst/>
                <a:latin typeface="Calibri" panose="020F0502020204030204" pitchFamily="34" charset="0"/>
                <a:ea typeface="Calibri" panose="020F0502020204030204" pitchFamily="34" charset="0"/>
                <a:cs typeface="Times New Roman" panose="02020603050405020304" pitchFamily="18" charset="0"/>
              </a:rPr>
              <a:t>À ce titre, il ne peut pas exister deux objets avec la même clé primaire. </a:t>
            </a:r>
          </a:p>
          <a:p>
            <a:pPr marL="1200150" lvl="2" indent="-285750">
              <a:lnSpc>
                <a:spcPct val="107000"/>
              </a:lnSpc>
              <a:spcAft>
                <a:spcPts val="800"/>
              </a:spcAft>
              <a:buFont typeface="Arial" panose="020B0604020202020204" pitchFamily="34" charset="0"/>
              <a:buChar char="•"/>
            </a:pPr>
            <a:r>
              <a:rPr lang="fr-FR" sz="1800" dirty="0">
                <a:effectLst/>
                <a:latin typeface="Calibri" panose="020F0502020204030204" pitchFamily="34" charset="0"/>
                <a:ea typeface="Calibri" panose="020F0502020204030204" pitchFamily="34" charset="0"/>
                <a:cs typeface="Times New Roman" panose="02020603050405020304" pitchFamily="18" charset="0"/>
              </a:rPr>
              <a:t>Mais, comme ces objets sont représentés en base de données par deux tables différentes, une colonne de type </a:t>
            </a:r>
            <a:r>
              <a:rPr lang="fr-FR" sz="1800" dirty="0">
                <a:solidFill>
                  <a:srgbClr val="00B0F0"/>
                </a:solidFill>
                <a:effectLst/>
                <a:latin typeface="Calibri" panose="020F0502020204030204" pitchFamily="34" charset="0"/>
                <a:ea typeface="Calibri" panose="020F0502020204030204" pitchFamily="34" charset="0"/>
                <a:cs typeface="Times New Roman" panose="02020603050405020304" pitchFamily="18" charset="0"/>
              </a:rPr>
              <a:t>IDENTITY</a:t>
            </a:r>
            <a:r>
              <a:rPr lang="fr-FR" sz="1800" dirty="0">
                <a:effectLst/>
                <a:latin typeface="Calibri" panose="020F0502020204030204" pitchFamily="34" charset="0"/>
                <a:ea typeface="Calibri" panose="020F0502020204030204" pitchFamily="34" charset="0"/>
                <a:cs typeface="Times New Roman" panose="02020603050405020304" pitchFamily="18" charset="0"/>
              </a:rPr>
              <a:t> ne suffit pas à garantir qu’il n’existe pas une voiture ayant la même clé qu’un camion.</a:t>
            </a:r>
          </a:p>
          <a:p>
            <a:pPr marL="1200150" lvl="2" indent="-285750">
              <a:lnSpc>
                <a:spcPct val="107000"/>
              </a:lnSpc>
              <a:spcAft>
                <a:spcPts val="800"/>
              </a:spcAft>
              <a:buFont typeface="Arial" panose="020B0604020202020204" pitchFamily="34" charset="0"/>
              <a:buChar char="•"/>
            </a:pPr>
            <a:r>
              <a:rPr lang="fr-FR" sz="1800" dirty="0">
                <a:effectLst/>
                <a:latin typeface="Calibri" panose="020F0502020204030204" pitchFamily="34" charset="0"/>
                <a:ea typeface="Calibri" panose="020F0502020204030204" pitchFamily="34" charset="0"/>
                <a:cs typeface="Times New Roman" panose="02020603050405020304" pitchFamily="18" charset="0"/>
              </a:rPr>
              <a:t>Il faut utiliser une stratégie de clef correspondant à une table servant à générer une séquence de clés.</a:t>
            </a:r>
          </a:p>
          <a:p>
            <a:pPr marL="0" indent="0">
              <a:lnSpc>
                <a:spcPct val="120000"/>
              </a:lnSpc>
              <a:buFont typeface="Arial" panose="020B0604020202020204" pitchFamily="34" charset="0"/>
              <a:buNone/>
            </a:pPr>
            <a:endParaRPr lang="fr-FR" sz="1200" dirty="0">
              <a:solidFill>
                <a:srgbClr val="011F39"/>
              </a:solidFill>
              <a:cs typeface="Segoe UI" panose="020B0502040204020203" pitchFamily="34" charset="0"/>
            </a:endParaRPr>
          </a:p>
          <a:p>
            <a:pPr marL="0" indent="0">
              <a:lnSpc>
                <a:spcPct val="120000"/>
              </a:lnSpc>
              <a:buFont typeface="Arial" panose="020B0604020202020204" pitchFamily="34" charset="0"/>
              <a:buNone/>
            </a:pPr>
            <a:r>
              <a:rPr lang="fr-FR" sz="1200" dirty="0">
                <a:solidFill>
                  <a:srgbClr val="011F39"/>
                </a:solidFill>
                <a:cs typeface="Segoe UI" panose="020B0502040204020203" pitchFamily="34" charset="0"/>
              </a:rPr>
              <a:t>Pour notre exemple :</a:t>
            </a:r>
          </a:p>
          <a:p>
            <a:pPr marL="628650" lvl="1" indent="-171450">
              <a:lnSpc>
                <a:spcPct val="120000"/>
              </a:lnSpc>
              <a:buFont typeface="Arial" panose="020B0604020202020204" pitchFamily="34" charset="0"/>
              <a:buChar char="•"/>
            </a:pPr>
            <a:r>
              <a:rPr lang="fr-FR" sz="1200" dirty="0">
                <a:solidFill>
                  <a:srgbClr val="011F39"/>
                </a:solidFill>
                <a:cs typeface="Segoe UI" panose="020B0502040204020203" pitchFamily="34" charset="0"/>
              </a:rPr>
              <a:t>Nous allons gérer une hiérarchie d’héritage de l’entité </a:t>
            </a:r>
            <a:r>
              <a:rPr lang="fr-FR" sz="1200" dirty="0" err="1">
                <a:solidFill>
                  <a:srgbClr val="011F39"/>
                </a:solidFill>
                <a:cs typeface="Segoe UI" panose="020B0502040204020203" pitchFamily="34" charset="0"/>
              </a:rPr>
              <a:t>Employe</a:t>
            </a:r>
            <a:endParaRPr lang="fr-FR" sz="1200" dirty="0">
              <a:solidFill>
                <a:srgbClr val="011F39"/>
              </a:solidFill>
              <a:cs typeface="Segoe UI" panose="020B0502040204020203" pitchFamily="34" charset="0"/>
            </a:endParaRPr>
          </a:p>
          <a:p>
            <a:pPr marL="628650" lvl="1" indent="-171450">
              <a:lnSpc>
                <a:spcPct val="120000"/>
              </a:lnSpc>
              <a:buFont typeface="Arial" panose="020B0604020202020204" pitchFamily="34" charset="0"/>
              <a:buChar char="•"/>
            </a:pPr>
            <a:r>
              <a:rPr lang="fr-FR" sz="1200" dirty="0">
                <a:solidFill>
                  <a:srgbClr val="011F39"/>
                </a:solidFill>
                <a:cs typeface="Segoe UI" panose="020B0502040204020203" pitchFamily="34" charset="0"/>
              </a:rPr>
              <a:t>Formateur et les </a:t>
            </a:r>
            <a:r>
              <a:rPr lang="fr-FR" sz="1200" dirty="0" err="1">
                <a:solidFill>
                  <a:srgbClr val="011F39"/>
                </a:solidFill>
                <a:cs typeface="Segoe UI" panose="020B0502040204020203" pitchFamily="34" charset="0"/>
              </a:rPr>
              <a:t>ChargeRee</a:t>
            </a:r>
            <a:r>
              <a:rPr lang="fr-FR" sz="1200" dirty="0">
                <a:solidFill>
                  <a:srgbClr val="011F39"/>
                </a:solidFill>
                <a:cs typeface="Segoe UI" panose="020B0502040204020203" pitchFamily="34" charset="0"/>
              </a:rPr>
              <a:t> (Chargé de Relations Ecole-Entreprises) seront les classes d’héritage (filles)</a:t>
            </a:r>
          </a:p>
        </p:txBody>
      </p:sp>
    </p:spTree>
    <p:extLst>
      <p:ext uri="{BB962C8B-B14F-4D97-AF65-F5344CB8AC3E}">
        <p14:creationId xmlns:p14="http://schemas.microsoft.com/office/powerpoint/2010/main" val="51361029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342900" indent="-342900">
              <a:lnSpc>
                <a:spcPct val="120000"/>
              </a:lnSpc>
              <a:buFont typeface="Arial" panose="020B0604020202020204" pitchFamily="34" charset="0"/>
              <a:buChar char="•"/>
            </a:pPr>
            <a:r>
              <a:rPr lang="fr-FR" sz="1200" dirty="0">
                <a:solidFill>
                  <a:srgbClr val="011F39"/>
                </a:solidFill>
                <a:latin typeface="Segoe UI" panose="020B0502040204020203" pitchFamily="34" charset="0"/>
                <a:cs typeface="Segoe UI" panose="020B0502040204020203" pitchFamily="34" charset="0"/>
              </a:rPr>
              <a:t>En base de données, il y a 1 seule table créée </a:t>
            </a:r>
          </a:p>
          <a:p>
            <a:pPr marL="628650" lvl="1" indent="-171450">
              <a:lnSpc>
                <a:spcPct val="120000"/>
              </a:lnSpc>
              <a:buFont typeface="Arial" panose="020B0604020202020204" pitchFamily="34" charset="0"/>
              <a:buChar char="•"/>
            </a:pPr>
            <a:r>
              <a:rPr lang="fr-FR" sz="1200" dirty="0">
                <a:solidFill>
                  <a:srgbClr val="011F39"/>
                </a:solidFill>
                <a:latin typeface="Segoe UI" panose="020B0502040204020203" pitchFamily="34" charset="0"/>
                <a:cs typeface="Segoe UI" panose="020B0502040204020203" pitchFamily="34" charset="0"/>
              </a:rPr>
              <a:t>La table EMPLOYEE</a:t>
            </a:r>
          </a:p>
          <a:p>
            <a:pPr marL="628650" lvl="1" indent="-171450">
              <a:lnSpc>
                <a:spcPct val="120000"/>
              </a:lnSpc>
              <a:buFont typeface="Arial" panose="020B0604020202020204" pitchFamily="34" charset="0"/>
              <a:buChar char="•"/>
            </a:pPr>
            <a:r>
              <a:rPr lang="fr-FR" sz="1800" kern="150" dirty="0">
                <a:effectLst/>
                <a:latin typeface="Segoe UI" panose="020B0502040204020203" pitchFamily="34" charset="0"/>
                <a:ea typeface="Andale Sans UI"/>
                <a:cs typeface="Segoe UI" panose="020B0502040204020203" pitchFamily="34" charset="0"/>
              </a:rPr>
              <a:t>Avec une colonne discriminante </a:t>
            </a:r>
            <a:r>
              <a:rPr lang="fr-FR" sz="1800" kern="150" dirty="0">
                <a:effectLst/>
                <a:latin typeface="Segoe UI" panose="020B0502040204020203" pitchFamily="34" charset="0"/>
                <a:ea typeface="Andale Sans UI"/>
                <a:cs typeface="Segoe UI" panose="020B0502040204020203" pitchFamily="34" charset="0"/>
                <a:sym typeface="Wingdings" panose="05000000000000000000" pitchFamily="2" charset="2"/>
              </a:rPr>
              <a:t> </a:t>
            </a:r>
            <a:r>
              <a:rPr lang="fr-FR" sz="1800" kern="150" dirty="0">
                <a:effectLst/>
                <a:latin typeface="Segoe UI" panose="020B0502040204020203" pitchFamily="34" charset="0"/>
                <a:ea typeface="Andale Sans UI"/>
                <a:cs typeface="Segoe UI" panose="020B0502040204020203" pitchFamily="34" charset="0"/>
              </a:rPr>
              <a:t>DISCR</a:t>
            </a:r>
          </a:p>
          <a:p>
            <a:pPr marL="628650" lvl="1" indent="-171450">
              <a:lnSpc>
                <a:spcPct val="120000"/>
              </a:lnSpc>
              <a:buFont typeface="Arial" panose="020B0604020202020204" pitchFamily="34" charset="0"/>
              <a:buChar char="•"/>
            </a:pPr>
            <a:r>
              <a:rPr lang="fr-FR" sz="1800" kern="150" dirty="0">
                <a:effectLst/>
                <a:latin typeface="Segoe UI" panose="020B0502040204020203" pitchFamily="34" charset="0"/>
                <a:ea typeface="Andale Sans UI"/>
                <a:cs typeface="Segoe UI" panose="020B0502040204020203" pitchFamily="34" charset="0"/>
              </a:rPr>
              <a:t>Et 2 colonnes associées aux attributs supplémentaires de Formateur et </a:t>
            </a:r>
            <a:r>
              <a:rPr lang="fr-FR" sz="1800" kern="150" dirty="0" err="1">
                <a:effectLst/>
                <a:latin typeface="Segoe UI" panose="020B0502040204020203" pitchFamily="34" charset="0"/>
                <a:ea typeface="Andale Sans UI"/>
                <a:cs typeface="Segoe UI" panose="020B0502040204020203" pitchFamily="34" charset="0"/>
              </a:rPr>
              <a:t>ChargeRelationsEcoleEntreprises</a:t>
            </a:r>
            <a:endParaRPr lang="fr-FR" sz="1800" kern="150" dirty="0">
              <a:effectLst/>
              <a:latin typeface="Segoe UI" panose="020B0502040204020203" pitchFamily="34" charset="0"/>
              <a:ea typeface="Andale Sans UI"/>
              <a:cs typeface="Segoe UI" panose="020B0502040204020203" pitchFamily="34" charset="0"/>
            </a:endParaRPr>
          </a:p>
          <a:p>
            <a:pPr marL="1085850" lvl="2" indent="-171450">
              <a:lnSpc>
                <a:spcPct val="120000"/>
              </a:lnSpc>
              <a:buFont typeface="Arial" panose="020B0604020202020204" pitchFamily="34" charset="0"/>
              <a:buChar char="•"/>
            </a:pPr>
            <a:r>
              <a:rPr lang="fr-FR" sz="1800" kern="150" dirty="0">
                <a:effectLst/>
                <a:latin typeface="Segoe UI" panose="020B0502040204020203" pitchFamily="34" charset="0"/>
                <a:ea typeface="Andale Sans UI"/>
                <a:cs typeface="Segoe UI" panose="020B0502040204020203" pitchFamily="34" charset="0"/>
              </a:rPr>
              <a:t>La colonne du numéro de téléphone du bureau pour </a:t>
            </a:r>
            <a:r>
              <a:rPr lang="fr-FR" sz="1800" kern="150" dirty="0" err="1">
                <a:effectLst/>
                <a:latin typeface="Segoe UI" panose="020B0502040204020203" pitchFamily="34" charset="0"/>
                <a:ea typeface="Andale Sans UI"/>
                <a:cs typeface="Segoe UI" panose="020B0502040204020203" pitchFamily="34" charset="0"/>
              </a:rPr>
              <a:t>ChargeRelationsEcoleEntreprises</a:t>
            </a:r>
            <a:endParaRPr lang="fr-FR" sz="1800" kern="150" dirty="0">
              <a:effectLst/>
              <a:latin typeface="Segoe UI" panose="020B0502040204020203" pitchFamily="34" charset="0"/>
              <a:ea typeface="Andale Sans UI"/>
              <a:cs typeface="Segoe UI" panose="020B0502040204020203" pitchFamily="34" charset="0"/>
            </a:endParaRPr>
          </a:p>
          <a:p>
            <a:pPr marL="1085850" lvl="2" indent="-171450">
              <a:lnSpc>
                <a:spcPct val="120000"/>
              </a:lnSpc>
              <a:buFont typeface="Arial" panose="020B0604020202020204" pitchFamily="34" charset="0"/>
              <a:buChar char="•"/>
            </a:pPr>
            <a:r>
              <a:rPr lang="fr-FR" sz="1800" kern="150" dirty="0">
                <a:effectLst/>
                <a:latin typeface="Segoe UI" panose="020B0502040204020203" pitchFamily="34" charset="0"/>
                <a:ea typeface="Andale Sans UI"/>
                <a:cs typeface="Segoe UI" panose="020B0502040204020203" pitchFamily="34" charset="0"/>
              </a:rPr>
              <a:t>Et une colonne pour la </a:t>
            </a:r>
            <a:r>
              <a:rPr lang="fr-FR" sz="1800" kern="150" dirty="0" err="1">
                <a:effectLst/>
                <a:latin typeface="Segoe UI" panose="020B0502040204020203" pitchFamily="34" charset="0"/>
                <a:ea typeface="Andale Sans UI"/>
                <a:cs typeface="Segoe UI" panose="020B0502040204020203" pitchFamily="34" charset="0"/>
              </a:rPr>
              <a:t>filiere</a:t>
            </a:r>
            <a:r>
              <a:rPr lang="fr-FR" sz="1800" kern="150" dirty="0">
                <a:effectLst/>
                <a:latin typeface="Segoe UI" panose="020B0502040204020203" pitchFamily="34" charset="0"/>
                <a:ea typeface="Andale Sans UI"/>
                <a:cs typeface="Segoe UI" panose="020B0502040204020203" pitchFamily="34" charset="0"/>
              </a:rPr>
              <a:t> pour Formateur</a:t>
            </a:r>
          </a:p>
          <a:p>
            <a:pPr marL="342900" indent="-342900">
              <a:lnSpc>
                <a:spcPct val="120000"/>
              </a:lnSpc>
              <a:buFont typeface="Arial" panose="020B0604020202020204" pitchFamily="34" charset="0"/>
              <a:buChar char="•"/>
            </a:pPr>
            <a:endParaRPr lang="fr-FR" sz="1200" dirty="0">
              <a:solidFill>
                <a:srgbClr val="011F39"/>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03469762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Voyons un exemple d’héritage par SINGLE</a:t>
            </a:r>
            <a:r>
              <a:rPr lang="fr-FR"/>
              <a:t>_TABLE</a:t>
            </a:r>
            <a:endParaRPr lang="fr-FR" dirty="0"/>
          </a:p>
        </p:txBody>
      </p:sp>
    </p:spTree>
    <p:extLst>
      <p:ext uri="{BB962C8B-B14F-4D97-AF65-F5344CB8AC3E}">
        <p14:creationId xmlns:p14="http://schemas.microsoft.com/office/powerpoint/2010/main" val="84214070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342900" indent="-342900">
              <a:lnSpc>
                <a:spcPct val="120000"/>
              </a:lnSpc>
              <a:buFont typeface="Arial" panose="020B0604020202020204" pitchFamily="34" charset="0"/>
              <a:buChar char="•"/>
            </a:pPr>
            <a:r>
              <a:rPr lang="fr-FR" sz="1200" dirty="0">
                <a:solidFill>
                  <a:srgbClr val="011F39"/>
                </a:solidFill>
                <a:latin typeface="Segoe UI" panose="020B0502040204020203" pitchFamily="34" charset="0"/>
                <a:cs typeface="Segoe UI" panose="020B0502040204020203" pitchFamily="34" charset="0"/>
              </a:rPr>
              <a:t>Il n’y a plus de colonne discriminante dans ce cas</a:t>
            </a:r>
          </a:p>
          <a:p>
            <a:pPr marL="342900" indent="-342900">
              <a:lnSpc>
                <a:spcPct val="120000"/>
              </a:lnSpc>
              <a:buFont typeface="Arial" panose="020B0604020202020204" pitchFamily="34" charset="0"/>
              <a:buChar char="•"/>
            </a:pPr>
            <a:r>
              <a:rPr lang="fr-FR" sz="1800" kern="150" dirty="0">
                <a:effectLst/>
                <a:latin typeface="Segoe UI" panose="020B0502040204020203" pitchFamily="34" charset="0"/>
                <a:ea typeface="Andale Sans UI"/>
                <a:cs typeface="Segoe UI" panose="020B0502040204020203" pitchFamily="34" charset="0"/>
              </a:rPr>
              <a:t>La clef primaire a une stratégie sur l’ensemble des tables créées</a:t>
            </a:r>
          </a:p>
          <a:p>
            <a:pPr marL="800100" lvl="1" indent="-342900">
              <a:lnSpc>
                <a:spcPct val="120000"/>
              </a:lnSpc>
              <a:buFont typeface="Arial" panose="020B0604020202020204" pitchFamily="34" charset="0"/>
              <a:buChar char="•"/>
            </a:pPr>
            <a:r>
              <a:rPr lang="fr-FR" sz="1800" kern="150" dirty="0" err="1">
                <a:effectLst/>
                <a:latin typeface="Segoe UI" panose="020B0502040204020203" pitchFamily="34" charset="0"/>
                <a:ea typeface="Andale Sans UI"/>
                <a:cs typeface="Segoe UI" panose="020B0502040204020203" pitchFamily="34" charset="0"/>
              </a:rPr>
              <a:t>GenerationType.TABLE</a:t>
            </a:r>
            <a:endParaRPr lang="fr-FR" sz="1800" kern="150" dirty="0">
              <a:effectLst/>
              <a:latin typeface="Segoe UI" panose="020B0502040204020203" pitchFamily="34" charset="0"/>
              <a:ea typeface="Andale Sans UI"/>
              <a:cs typeface="Segoe UI" panose="020B0502040204020203" pitchFamily="34" charset="0"/>
            </a:endParaRPr>
          </a:p>
          <a:p>
            <a:pPr marL="800100" lvl="1" indent="-342900">
              <a:lnSpc>
                <a:spcPct val="120000"/>
              </a:lnSpc>
              <a:buFont typeface="Arial" panose="020B0604020202020204" pitchFamily="34" charset="0"/>
              <a:buChar char="•"/>
            </a:pPr>
            <a:r>
              <a:rPr lang="fr-FR" sz="1800" kern="150" dirty="0">
                <a:effectLst/>
                <a:latin typeface="Segoe UI" panose="020B0502040204020203" pitchFamily="34" charset="0"/>
                <a:ea typeface="Andale Sans UI"/>
                <a:cs typeface="Segoe UI" panose="020B0502040204020203" pitchFamily="34" charset="0"/>
              </a:rPr>
              <a:t>Dès qu’on insert un </a:t>
            </a:r>
            <a:r>
              <a:rPr lang="fr-FR" sz="1800" kern="150" dirty="0" err="1">
                <a:effectLst/>
                <a:latin typeface="Segoe UI" panose="020B0502040204020203" pitchFamily="34" charset="0"/>
                <a:ea typeface="Andale Sans UI"/>
                <a:cs typeface="Segoe UI" panose="020B0502040204020203" pitchFamily="34" charset="0"/>
              </a:rPr>
              <a:t>Employe</a:t>
            </a:r>
            <a:r>
              <a:rPr lang="fr-FR" sz="1800" kern="150" dirty="0">
                <a:effectLst/>
                <a:latin typeface="Segoe UI" panose="020B0502040204020203" pitchFamily="34" charset="0"/>
                <a:ea typeface="Andale Sans UI"/>
                <a:cs typeface="Segoe UI" panose="020B0502040204020203" pitchFamily="34" charset="0"/>
              </a:rPr>
              <a:t> ou un Formateur ou un </a:t>
            </a:r>
            <a:r>
              <a:rPr lang="fr-FR" sz="1800" kern="150" dirty="0" err="1">
                <a:effectLst/>
                <a:latin typeface="Segoe UI" panose="020B0502040204020203" pitchFamily="34" charset="0"/>
                <a:ea typeface="Andale Sans UI"/>
                <a:cs typeface="Segoe UI" panose="020B0502040204020203" pitchFamily="34" charset="0"/>
              </a:rPr>
              <a:t>ChargeRelationsEcoleEntreprises</a:t>
            </a:r>
            <a:r>
              <a:rPr lang="fr-FR" sz="1800" kern="150" dirty="0">
                <a:effectLst/>
                <a:latin typeface="Segoe UI" panose="020B0502040204020203" pitchFamily="34" charset="0"/>
                <a:ea typeface="Andale Sans UI"/>
                <a:cs typeface="Segoe UI" panose="020B0502040204020203" pitchFamily="34" charset="0"/>
              </a:rPr>
              <a:t> </a:t>
            </a:r>
            <a:r>
              <a:rPr lang="fr-FR" sz="1800" kern="150" dirty="0">
                <a:effectLst/>
                <a:latin typeface="Segoe UI" panose="020B0502040204020203" pitchFamily="34" charset="0"/>
                <a:ea typeface="Andale Sans UI"/>
                <a:cs typeface="Segoe UI" panose="020B0502040204020203" pitchFamily="34" charset="0"/>
                <a:sym typeface="Wingdings" panose="05000000000000000000" pitchFamily="2" charset="2"/>
              </a:rPr>
              <a:t></a:t>
            </a:r>
            <a:r>
              <a:rPr lang="fr-FR" sz="1800" kern="150" dirty="0">
                <a:effectLst/>
                <a:latin typeface="Segoe UI" panose="020B0502040204020203" pitchFamily="34" charset="0"/>
                <a:ea typeface="Andale Sans UI"/>
                <a:cs typeface="Segoe UI" panose="020B0502040204020203" pitchFamily="34" charset="0"/>
              </a:rPr>
              <a:t> il y a incrémentation de l’identifiant partagé</a:t>
            </a:r>
          </a:p>
          <a:p>
            <a:pPr marL="342900" indent="-342900">
              <a:lnSpc>
                <a:spcPct val="120000"/>
              </a:lnSpc>
              <a:buFont typeface="Arial" panose="020B0604020202020204" pitchFamily="34" charset="0"/>
              <a:buChar char="•"/>
            </a:pPr>
            <a:endParaRPr lang="fr-FR" sz="1200" dirty="0">
              <a:solidFill>
                <a:srgbClr val="011F39"/>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4733565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indent="0">
              <a:lnSpc>
                <a:spcPct val="120000"/>
              </a:lnSpc>
              <a:buFont typeface="Arial" panose="020B0604020202020204" pitchFamily="34" charset="0"/>
              <a:buNone/>
            </a:pPr>
            <a:endParaRPr lang="fr-FR" sz="1200" dirty="0">
              <a:solidFill>
                <a:srgbClr val="011F39"/>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22329225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Voyons un exemple d’héritage par SINGLE</a:t>
            </a:r>
            <a:r>
              <a:rPr lang="fr-FR"/>
              <a:t>_TABLE</a:t>
            </a:r>
            <a:endParaRPr lang="fr-FR" dirty="0"/>
          </a:p>
        </p:txBody>
      </p:sp>
    </p:spTree>
    <p:extLst>
      <p:ext uri="{BB962C8B-B14F-4D97-AF65-F5344CB8AC3E}">
        <p14:creationId xmlns:p14="http://schemas.microsoft.com/office/powerpoint/2010/main" val="223538483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342900" indent="-342900">
              <a:lnSpc>
                <a:spcPct val="120000"/>
              </a:lnSpc>
              <a:buFont typeface="Arial" panose="020B0604020202020204" pitchFamily="34" charset="0"/>
              <a:buChar char="•"/>
            </a:pPr>
            <a:r>
              <a:rPr lang="fr-FR" sz="1200" dirty="0">
                <a:solidFill>
                  <a:srgbClr val="011F39"/>
                </a:solidFill>
                <a:latin typeface="Segoe UI" panose="020B0502040204020203" pitchFamily="34" charset="0"/>
                <a:cs typeface="Segoe UI" panose="020B0502040204020203" pitchFamily="34" charset="0"/>
              </a:rPr>
              <a:t>Il est possible de définir une colonne discriminante</a:t>
            </a:r>
          </a:p>
          <a:p>
            <a:pPr marL="342900" indent="-342900">
              <a:lnSpc>
                <a:spcPct val="120000"/>
              </a:lnSpc>
              <a:buFont typeface="Arial" panose="020B0604020202020204" pitchFamily="34" charset="0"/>
              <a:buChar char="•"/>
            </a:pPr>
            <a:r>
              <a:rPr lang="fr-FR" sz="1200" dirty="0">
                <a:solidFill>
                  <a:srgbClr val="011F39"/>
                </a:solidFill>
                <a:latin typeface="Segoe UI" panose="020B0502040204020203" pitchFamily="34" charset="0"/>
                <a:cs typeface="Segoe UI" panose="020B0502040204020203" pitchFamily="34" charset="0"/>
              </a:rPr>
              <a:t>Ce n’est pas indispensable</a:t>
            </a:r>
          </a:p>
          <a:p>
            <a:pPr marL="342900" indent="-342900">
              <a:lnSpc>
                <a:spcPct val="120000"/>
              </a:lnSpc>
              <a:buFont typeface="Arial" panose="020B0604020202020204" pitchFamily="34" charset="0"/>
              <a:buChar char="•"/>
            </a:pPr>
            <a:r>
              <a:rPr lang="fr-FR" sz="1200" dirty="0">
                <a:solidFill>
                  <a:srgbClr val="011F39"/>
                </a:solidFill>
                <a:latin typeface="Segoe UI" panose="020B0502040204020203" pitchFamily="34" charset="0"/>
                <a:cs typeface="Segoe UI" panose="020B0502040204020203" pitchFamily="34" charset="0"/>
              </a:rPr>
              <a:t>Tout fonctionne par jointure</a:t>
            </a:r>
          </a:p>
        </p:txBody>
      </p:sp>
    </p:spTree>
    <p:extLst>
      <p:ext uri="{BB962C8B-B14F-4D97-AF65-F5344CB8AC3E}">
        <p14:creationId xmlns:p14="http://schemas.microsoft.com/office/powerpoint/2010/main" val="344980219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indent="0">
              <a:lnSpc>
                <a:spcPct val="120000"/>
              </a:lnSpc>
              <a:buFont typeface="Arial" panose="020B0604020202020204" pitchFamily="34" charset="0"/>
              <a:buNone/>
            </a:pPr>
            <a:endParaRPr lang="fr-FR" sz="1200" dirty="0">
              <a:solidFill>
                <a:srgbClr val="011F39"/>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9332654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Spring Data est découpé en une couche commune à toutes les sources de données sous-jacentes (Neo4j, MongoDB, JPA…), appelée Spring Data Commons</a:t>
            </a:r>
          </a:p>
          <a:p>
            <a:pPr marL="628650" lvl="1" indent="-171450">
              <a:buFont typeface="Arial" panose="020B0604020202020204" pitchFamily="34" charset="0"/>
              <a:buChar char="•"/>
            </a:pPr>
            <a:r>
              <a:rPr lang="fr-FR" dirty="0"/>
              <a:t>Et chaque source de données ajoute sa propre couche. </a:t>
            </a:r>
          </a:p>
          <a:p>
            <a:pPr marL="628650" lvl="1" indent="-171450">
              <a:buFont typeface="Arial" panose="020B0604020202020204" pitchFamily="34" charset="0"/>
              <a:buChar char="•"/>
            </a:pPr>
            <a:r>
              <a:rPr lang="fr-FR" dirty="0"/>
              <a:t>Exemples :</a:t>
            </a:r>
          </a:p>
          <a:p>
            <a:pPr marL="1085850" lvl="2" indent="-171450">
              <a:buFont typeface="Arial" panose="020B0604020202020204" pitchFamily="34" charset="0"/>
              <a:buChar char="•"/>
            </a:pPr>
            <a:r>
              <a:rPr lang="fr-FR" dirty="0"/>
              <a:t>Si vous utilisez Spring Data JPA, vous aurez Spring Data Commons et Spring Data JPA</a:t>
            </a:r>
          </a:p>
          <a:p>
            <a:pPr marL="1085850" lvl="2" indent="-171450">
              <a:buFont typeface="Arial" panose="020B0604020202020204" pitchFamily="34" charset="0"/>
              <a:buChar char="•"/>
            </a:pPr>
            <a:r>
              <a:rPr lang="fr-FR" dirty="0"/>
              <a:t>Si vous utilisez Spring Data MongoDB, vous aurez Spring Data Commons et Spring Data MongoDB</a:t>
            </a:r>
          </a:p>
          <a:p>
            <a:r>
              <a:rPr lang="fr-FR" dirty="0"/>
              <a:t>	</a:t>
            </a:r>
          </a:p>
          <a:p>
            <a:r>
              <a:rPr lang="fr-FR" dirty="0"/>
              <a:t>Spring Data Commons contient les classes pour fonctionner, mais surtout les interfaces que le développeur aura à étendre (directement ou pas) : Repository, </a:t>
            </a:r>
            <a:r>
              <a:rPr lang="fr-FR" dirty="0" err="1"/>
              <a:t>CrudRepository</a:t>
            </a:r>
            <a:r>
              <a:rPr lang="fr-FR" dirty="0"/>
              <a:t> et </a:t>
            </a:r>
            <a:r>
              <a:rPr lang="fr-FR" dirty="0" err="1"/>
              <a:t>PagingAndSortingRepository</a:t>
            </a:r>
            <a:r>
              <a:rPr lang="fr-FR" dirty="0"/>
              <a:t>. </a:t>
            </a:r>
          </a:p>
        </p:txBody>
      </p:sp>
    </p:spTree>
    <p:extLst>
      <p:ext uri="{BB962C8B-B14F-4D97-AF65-F5344CB8AC3E}">
        <p14:creationId xmlns:p14="http://schemas.microsoft.com/office/powerpoint/2010/main" val="211985432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Voyons un exemple d’héritage par SINGLE</a:t>
            </a:r>
            <a:r>
              <a:rPr lang="fr-FR"/>
              <a:t>_TABLE</a:t>
            </a:r>
            <a:endParaRPr lang="fr-FR" dirty="0"/>
          </a:p>
        </p:txBody>
      </p:sp>
    </p:spTree>
    <p:extLst>
      <p:ext uri="{BB962C8B-B14F-4D97-AF65-F5344CB8AC3E}">
        <p14:creationId xmlns:p14="http://schemas.microsoft.com/office/powerpoint/2010/main" val="208153494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38917228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indent="0">
              <a:lnSpc>
                <a:spcPct val="120000"/>
              </a:lnSpc>
              <a:buFont typeface="Arial" panose="020B0604020202020204" pitchFamily="34" charset="0"/>
              <a:buNone/>
            </a:pPr>
            <a:r>
              <a:rPr lang="en-US" dirty="0">
                <a:hlinkClick r:id="rId3"/>
              </a:rPr>
              <a:t>https://docs.oracle.com/cd/E11035_01/kodo41/full/html/ejb3_langref.html</a:t>
            </a:r>
          </a:p>
          <a:p>
            <a:pPr marL="0" indent="0">
              <a:lnSpc>
                <a:spcPct val="120000"/>
              </a:lnSpc>
              <a:buFont typeface="Arial" panose="020B0604020202020204" pitchFamily="34" charset="0"/>
              <a:buNone/>
            </a:pPr>
            <a:endParaRPr lang="en-US" dirty="0">
              <a:hlinkClick r:id="rId3"/>
            </a:endParaRPr>
          </a:p>
          <a:p>
            <a:pPr marL="0" indent="0">
              <a:lnSpc>
                <a:spcPct val="120000"/>
              </a:lnSpc>
              <a:buFont typeface="Arial" panose="020B0604020202020204" pitchFamily="34" charset="0"/>
              <a:buNone/>
            </a:pPr>
            <a:r>
              <a:rPr lang="en-US" dirty="0">
                <a:hlinkClick r:id="rId3"/>
              </a:rPr>
              <a:t>https://docs.spring.io/spring-data/jpa/docs/current/reference/html/#jpa.query-methods</a:t>
            </a:r>
            <a:endParaRPr lang="en-US" dirty="0"/>
          </a:p>
          <a:p>
            <a:pPr marL="0" indent="0">
              <a:lnSpc>
                <a:spcPct val="120000"/>
              </a:lnSpc>
              <a:buFont typeface="Arial" panose="020B0604020202020204" pitchFamily="34" charset="0"/>
              <a:buNone/>
            </a:pPr>
            <a:endParaRPr lang="en-US" sz="1200" dirty="0">
              <a:solidFill>
                <a:srgbClr val="011F39"/>
              </a:solidFill>
              <a:cs typeface="Segoe UI" panose="020B0502040204020203" pitchFamily="34" charset="0"/>
            </a:endParaRPr>
          </a:p>
          <a:p>
            <a:pPr marL="342900" indent="-342900">
              <a:lnSpc>
                <a:spcPct val="120000"/>
              </a:lnSpc>
              <a:buClr>
                <a:srgbClr val="011F39"/>
              </a:buClr>
              <a:buFont typeface="Arial" panose="020B0604020202020204" pitchFamily="34" charset="0"/>
              <a:buChar char="•"/>
            </a:pPr>
            <a:r>
              <a:rPr lang="fr-FR" sz="1200" dirty="0">
                <a:solidFill>
                  <a:srgbClr val="011F39"/>
                </a:solidFill>
                <a:cs typeface="Segoe UI" panose="020B0502040204020203" pitchFamily="34" charset="0"/>
              </a:rPr>
              <a:t>Deux types de requêtes</a:t>
            </a:r>
          </a:p>
          <a:p>
            <a:pPr marL="800100" lvl="1" indent="-342900">
              <a:lnSpc>
                <a:spcPct val="120000"/>
              </a:lnSpc>
              <a:buClr>
                <a:srgbClr val="011F39"/>
              </a:buClr>
              <a:buFont typeface="Arial" panose="020B0604020202020204" pitchFamily="34" charset="0"/>
              <a:buChar char="•"/>
            </a:pPr>
            <a:r>
              <a:rPr lang="fr-FR" sz="1200" dirty="0" err="1">
                <a:solidFill>
                  <a:srgbClr val="011F39"/>
                </a:solidFill>
                <a:cs typeface="Segoe UI" panose="020B0502040204020203" pitchFamily="34" charset="0"/>
              </a:rPr>
              <a:t>Named</a:t>
            </a:r>
            <a:r>
              <a:rPr lang="fr-FR" sz="1200" dirty="0">
                <a:solidFill>
                  <a:srgbClr val="011F39"/>
                </a:solidFill>
                <a:cs typeface="Segoe UI" panose="020B0502040204020203" pitchFamily="34" charset="0"/>
              </a:rPr>
              <a:t> </a:t>
            </a:r>
            <a:r>
              <a:rPr lang="fr-FR" sz="1200" dirty="0" err="1">
                <a:solidFill>
                  <a:srgbClr val="011F39"/>
                </a:solidFill>
                <a:cs typeface="Segoe UI" panose="020B0502040204020203" pitchFamily="34" charset="0"/>
              </a:rPr>
              <a:t>Queries</a:t>
            </a:r>
            <a:endParaRPr lang="fr-FR" sz="1200" dirty="0">
              <a:solidFill>
                <a:srgbClr val="011F39"/>
              </a:solidFill>
              <a:cs typeface="Segoe UI" panose="020B0502040204020203" pitchFamily="34" charset="0"/>
            </a:endParaRPr>
          </a:p>
          <a:p>
            <a:pPr marL="800100" lvl="1" indent="-342900">
              <a:lnSpc>
                <a:spcPct val="120000"/>
              </a:lnSpc>
              <a:buClr>
                <a:srgbClr val="011F39"/>
              </a:buClr>
              <a:buFont typeface="Arial" panose="020B0604020202020204" pitchFamily="34" charset="0"/>
              <a:buChar char="•"/>
            </a:pPr>
            <a:r>
              <a:rPr lang="fr-FR" sz="1200" dirty="0">
                <a:solidFill>
                  <a:srgbClr val="011F39"/>
                </a:solidFill>
                <a:cs typeface="Segoe UI" panose="020B0502040204020203" pitchFamily="34" charset="0"/>
              </a:rPr>
              <a:t>Dynamic </a:t>
            </a:r>
            <a:r>
              <a:rPr lang="fr-FR" sz="1200" dirty="0" err="1">
                <a:solidFill>
                  <a:srgbClr val="011F39"/>
                </a:solidFill>
                <a:cs typeface="Segoe UI" panose="020B0502040204020203" pitchFamily="34" charset="0"/>
              </a:rPr>
              <a:t>Queries</a:t>
            </a:r>
            <a:endParaRPr lang="fr-FR" sz="1200" dirty="0">
              <a:solidFill>
                <a:srgbClr val="011F39"/>
              </a:solidFill>
              <a:cs typeface="Segoe UI" panose="020B0502040204020203" pitchFamily="34" charset="0"/>
            </a:endParaRPr>
          </a:p>
          <a:p>
            <a:pPr marL="800100" lvl="1" indent="-342900">
              <a:lnSpc>
                <a:spcPct val="120000"/>
              </a:lnSpc>
              <a:buClr>
                <a:srgbClr val="011F39"/>
              </a:buClr>
              <a:buFont typeface="Arial" panose="020B0604020202020204" pitchFamily="34" charset="0"/>
              <a:buChar char="•"/>
            </a:pPr>
            <a:r>
              <a:rPr lang="fr-FR" sz="1200" dirty="0">
                <a:solidFill>
                  <a:srgbClr val="011F39"/>
                </a:solidFill>
                <a:cs typeface="Segoe UI" panose="020B0502040204020203" pitchFamily="34" charset="0"/>
              </a:rPr>
              <a:t>Avec Spring Data JPA il faut rester sur les Dynamic </a:t>
            </a:r>
            <a:r>
              <a:rPr lang="fr-FR" sz="1200" dirty="0" err="1">
                <a:solidFill>
                  <a:srgbClr val="011F39"/>
                </a:solidFill>
                <a:cs typeface="Segoe UI" panose="020B0502040204020203" pitchFamily="34" charset="0"/>
              </a:rPr>
              <a:t>Queries</a:t>
            </a:r>
            <a:endParaRPr lang="fr-FR" sz="1200" dirty="0">
              <a:solidFill>
                <a:srgbClr val="011F39"/>
              </a:solidFill>
              <a:cs typeface="Segoe UI" panose="020B0502040204020203" pitchFamily="34" charset="0"/>
            </a:endParaRPr>
          </a:p>
          <a:p>
            <a:pPr marL="800100" lvl="1" indent="-342900">
              <a:lnSpc>
                <a:spcPct val="120000"/>
              </a:lnSpc>
              <a:buClr>
                <a:srgbClr val="011F39"/>
              </a:buClr>
              <a:buFont typeface="Arial" panose="020B0604020202020204" pitchFamily="34" charset="0"/>
              <a:buChar char="•"/>
            </a:pPr>
            <a:endParaRPr lang="fr-FR" sz="1200" dirty="0">
              <a:solidFill>
                <a:srgbClr val="011F39"/>
              </a:solidFill>
              <a:cs typeface="Segoe UI" panose="020B0502040204020203" pitchFamily="34" charset="0"/>
            </a:endParaRPr>
          </a:p>
          <a:p>
            <a:pPr marL="800100" lvl="1" indent="-342900">
              <a:lnSpc>
                <a:spcPct val="120000"/>
              </a:lnSpc>
              <a:buClr>
                <a:srgbClr val="011F39"/>
              </a:buClr>
              <a:buFont typeface="Arial" panose="020B0604020202020204" pitchFamily="34" charset="0"/>
              <a:buChar char="•"/>
            </a:pPr>
            <a:endParaRPr lang="fr-FR" sz="1200" dirty="0">
              <a:solidFill>
                <a:srgbClr val="011F39"/>
              </a:solidFill>
              <a:cs typeface="Segoe UI" panose="020B0502040204020203" pitchFamily="34" charset="0"/>
            </a:endParaRPr>
          </a:p>
          <a:p>
            <a:pPr marL="800100" lvl="1" indent="-342900">
              <a:lnSpc>
                <a:spcPct val="120000"/>
              </a:lnSpc>
              <a:buClr>
                <a:srgbClr val="011F39"/>
              </a:buClr>
              <a:buFont typeface="Arial" panose="020B0604020202020204" pitchFamily="34" charset="0"/>
              <a:buChar char="•"/>
            </a:pPr>
            <a:endParaRPr lang="fr-FR" sz="1200" dirty="0">
              <a:solidFill>
                <a:srgbClr val="011F39"/>
              </a:solidFill>
              <a:cs typeface="Segoe UI" panose="020B0502040204020203" pitchFamily="34" charset="0"/>
            </a:endParaRPr>
          </a:p>
          <a:p>
            <a:pPr marL="171450" lvl="0" indent="-171450">
              <a:lnSpc>
                <a:spcPct val="120000"/>
              </a:lnSpc>
              <a:buClr>
                <a:srgbClr val="011F39"/>
              </a:buClr>
              <a:buFont typeface="Arial" panose="020B0604020202020204" pitchFamily="34" charset="0"/>
              <a:buChar char="•"/>
            </a:pPr>
            <a:r>
              <a:rPr lang="fr-FR" sz="1200" dirty="0">
                <a:solidFill>
                  <a:srgbClr val="011F39"/>
                </a:solidFill>
                <a:cs typeface="Segoe UI" panose="020B0502040204020203" pitchFamily="34" charset="0"/>
              </a:rPr>
              <a:t>La requête correspond en SQL à SELECT c.* FROM </a:t>
            </a:r>
            <a:r>
              <a:rPr lang="fr-FR" sz="1200" dirty="0">
                <a:solidFill>
                  <a:srgbClr val="2A00FF"/>
                </a:solidFill>
                <a:effectLst/>
                <a:latin typeface="Consolas" panose="020B0609020204030204" pitchFamily="49" charset="0"/>
              </a:rPr>
              <a:t>COMPUTER_SCIENCE_COURSE c WHERE </a:t>
            </a:r>
            <a:r>
              <a:rPr lang="fr-FR" sz="1200" dirty="0" err="1">
                <a:solidFill>
                  <a:srgbClr val="2A00FF"/>
                </a:solidFill>
                <a:effectLst/>
                <a:latin typeface="Consolas" panose="020B0609020204030204" pitchFamily="49" charset="0"/>
              </a:rPr>
              <a:t>c.COMPUTER_SCIENCE_COURSE</a:t>
            </a:r>
            <a:r>
              <a:rPr lang="fr-FR" sz="1200" dirty="0">
                <a:solidFill>
                  <a:srgbClr val="2A00FF"/>
                </a:solidFill>
                <a:effectLst/>
                <a:latin typeface="Consolas" panose="020B0609020204030204" pitchFamily="49" charset="0"/>
              </a:rPr>
              <a:t> = ‘Développement’</a:t>
            </a:r>
            <a:r>
              <a:rPr lang="fr-FR" sz="1200" dirty="0">
                <a:solidFill>
                  <a:srgbClr val="000000"/>
                </a:solidFill>
                <a:effectLst/>
                <a:latin typeface="Consolas" panose="020B0609020204030204" pitchFamily="49" charset="0"/>
              </a:rPr>
              <a:t> </a:t>
            </a:r>
          </a:p>
          <a:p>
            <a:pPr marL="171450" lvl="0" indent="-171450">
              <a:lnSpc>
                <a:spcPct val="120000"/>
              </a:lnSpc>
              <a:buClr>
                <a:srgbClr val="011F39"/>
              </a:buClr>
              <a:buFont typeface="Arial" panose="020B0604020202020204" pitchFamily="34" charset="0"/>
              <a:buChar char="•"/>
            </a:pPr>
            <a:r>
              <a:rPr lang="fr-FR" sz="1200" dirty="0">
                <a:solidFill>
                  <a:srgbClr val="000000"/>
                </a:solidFill>
                <a:effectLst/>
                <a:latin typeface="Consolas" panose="020B0609020204030204" pitchFamily="49" charset="0"/>
                <a:cs typeface="Segoe UI" panose="020B0502040204020203" pitchFamily="34" charset="0"/>
              </a:rPr>
              <a:t>Il faut faire attention, nous sommes sur les classes :</a:t>
            </a:r>
          </a:p>
          <a:p>
            <a:pPr marL="628650" lvl="1" indent="-171450">
              <a:lnSpc>
                <a:spcPct val="120000"/>
              </a:lnSpc>
              <a:buClr>
                <a:srgbClr val="011F39"/>
              </a:buClr>
              <a:buFont typeface="Arial" panose="020B0604020202020204" pitchFamily="34" charset="0"/>
              <a:buChar char="•"/>
            </a:pPr>
            <a:r>
              <a:rPr lang="fr-FR" sz="1200" dirty="0">
                <a:solidFill>
                  <a:srgbClr val="000000"/>
                </a:solidFill>
                <a:effectLst/>
                <a:latin typeface="Consolas" panose="020B0609020204030204" pitchFamily="49" charset="0"/>
                <a:cs typeface="Segoe UI" panose="020B0502040204020203" pitchFamily="34" charset="0"/>
              </a:rPr>
              <a:t>Respecter le nommage</a:t>
            </a:r>
          </a:p>
          <a:p>
            <a:pPr marL="628650" lvl="1" indent="-171450">
              <a:lnSpc>
                <a:spcPct val="120000"/>
              </a:lnSpc>
              <a:buClr>
                <a:srgbClr val="011F39"/>
              </a:buClr>
              <a:buFont typeface="Arial" panose="020B0604020202020204" pitchFamily="34" charset="0"/>
              <a:buChar char="•"/>
            </a:pPr>
            <a:r>
              <a:rPr lang="fr-FR" sz="1200" dirty="0">
                <a:solidFill>
                  <a:srgbClr val="000000"/>
                </a:solidFill>
                <a:effectLst/>
                <a:latin typeface="Consolas" panose="020B0609020204030204" pitchFamily="49" charset="0"/>
                <a:cs typeface="Segoe UI" panose="020B0502040204020203" pitchFamily="34" charset="0"/>
              </a:rPr>
              <a:t>Nous pouvons accéder aux attributs avec </a:t>
            </a:r>
            <a:r>
              <a:rPr lang="fr-FR" sz="1200" dirty="0" err="1">
                <a:solidFill>
                  <a:srgbClr val="000000"/>
                </a:solidFill>
                <a:effectLst/>
                <a:latin typeface="Consolas" panose="020B0609020204030204" pitchFamily="49" charset="0"/>
                <a:cs typeface="Segoe UI" panose="020B0502040204020203" pitchFamily="34" charset="0"/>
              </a:rPr>
              <a:t>ref.attribut</a:t>
            </a:r>
            <a:endParaRPr lang="fr-FR" sz="1200" dirty="0">
              <a:solidFill>
                <a:srgbClr val="000000"/>
              </a:solidFill>
              <a:effectLst/>
              <a:latin typeface="Consolas" panose="020B0609020204030204" pitchFamily="49" charset="0"/>
              <a:cs typeface="Segoe UI" panose="020B0502040204020203" pitchFamily="34" charset="0"/>
            </a:endParaRPr>
          </a:p>
        </p:txBody>
      </p:sp>
    </p:spTree>
    <p:extLst>
      <p:ext uri="{BB962C8B-B14F-4D97-AF65-F5344CB8AC3E}">
        <p14:creationId xmlns:p14="http://schemas.microsoft.com/office/powerpoint/2010/main" val="224932240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indent="0">
              <a:lnSpc>
                <a:spcPct val="120000"/>
              </a:lnSpc>
              <a:buFont typeface="Arial" panose="020B0604020202020204" pitchFamily="34" charset="0"/>
              <a:buNone/>
            </a:pPr>
            <a:r>
              <a:rPr lang="fr-FR" sz="1200" dirty="0">
                <a:solidFill>
                  <a:srgbClr val="011F39"/>
                </a:solidFill>
                <a:cs typeface="Segoe UI" panose="020B0502040204020203" pitchFamily="34" charset="0"/>
              </a:rPr>
              <a:t>Il est aussi possible de créer des requêtes avec des ? Suivi du numéro du  paramètre</a:t>
            </a:r>
          </a:p>
        </p:txBody>
      </p:sp>
    </p:spTree>
    <p:extLst>
      <p:ext uri="{BB962C8B-B14F-4D97-AF65-F5344CB8AC3E}">
        <p14:creationId xmlns:p14="http://schemas.microsoft.com/office/powerpoint/2010/main" val="42404601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indent="0">
              <a:lnSpc>
                <a:spcPct val="120000"/>
              </a:lnSpc>
              <a:buFont typeface="Arial" panose="020B0604020202020204" pitchFamily="34" charset="0"/>
              <a:buNone/>
            </a:pPr>
            <a:r>
              <a:rPr lang="en-US" dirty="0">
                <a:hlinkClick r:id="rId3"/>
              </a:rPr>
              <a:t>https://docs.spring.io/spring-data/jpa/docs/current/reference/html/#jpa.query-methods</a:t>
            </a:r>
            <a:endParaRPr lang="en-US" dirty="0"/>
          </a:p>
          <a:p>
            <a:pPr marL="0" indent="0">
              <a:lnSpc>
                <a:spcPct val="120000"/>
              </a:lnSpc>
              <a:buFont typeface="Arial" panose="020B0604020202020204" pitchFamily="34" charset="0"/>
              <a:buNone/>
            </a:pPr>
            <a:endParaRPr lang="en-US" sz="1200" dirty="0">
              <a:solidFill>
                <a:srgbClr val="011F39"/>
              </a:solidFill>
              <a:cs typeface="Segoe UI" panose="020B0502040204020203" pitchFamily="34" charset="0"/>
            </a:endParaRPr>
          </a:p>
          <a:p>
            <a:pPr marL="0" indent="0">
              <a:lnSpc>
                <a:spcPct val="120000"/>
              </a:lnSpc>
              <a:buFont typeface="Arial" panose="020B0604020202020204" pitchFamily="34" charset="0"/>
              <a:buNone/>
            </a:pPr>
            <a:r>
              <a:rPr lang="fr-FR" sz="1200" dirty="0">
                <a:solidFill>
                  <a:srgbClr val="011F39"/>
                </a:solidFill>
                <a:cs typeface="Segoe UI" panose="020B0502040204020203" pitchFamily="34" charset="0"/>
              </a:rPr>
              <a:t>Les mots clefs sont similaires à ceux de SQL</a:t>
            </a:r>
          </a:p>
          <a:p>
            <a:pPr marL="171450" indent="-171450">
              <a:lnSpc>
                <a:spcPct val="120000"/>
              </a:lnSpc>
              <a:buFont typeface="Arial" panose="020B0604020202020204" pitchFamily="34" charset="0"/>
              <a:buChar char="•"/>
            </a:pPr>
            <a:r>
              <a:rPr lang="fr-FR" sz="1200" dirty="0">
                <a:solidFill>
                  <a:srgbClr val="011F39"/>
                </a:solidFill>
                <a:cs typeface="Segoe UI" panose="020B0502040204020203" pitchFamily="34" charset="0"/>
              </a:rPr>
              <a:t>On utilise l’attribut de la classe pour créer la requête</a:t>
            </a:r>
          </a:p>
          <a:p>
            <a:pPr marL="171450" indent="-171450">
              <a:lnSpc>
                <a:spcPct val="120000"/>
              </a:lnSpc>
              <a:buFont typeface="Arial" panose="020B0604020202020204" pitchFamily="34" charset="0"/>
              <a:buChar char="•"/>
            </a:pPr>
            <a:endParaRPr lang="fr-FR" sz="1200" dirty="0">
              <a:solidFill>
                <a:srgbClr val="011F39"/>
              </a:solidFill>
              <a:cs typeface="Segoe UI" panose="020B0502040204020203" pitchFamily="34" charset="0"/>
            </a:endParaRPr>
          </a:p>
          <a:p>
            <a:pPr marL="171450" indent="-171450">
              <a:lnSpc>
                <a:spcPct val="120000"/>
              </a:lnSpc>
              <a:buFont typeface="Arial" panose="020B0604020202020204" pitchFamily="34" charset="0"/>
              <a:buChar char="•"/>
            </a:pPr>
            <a:r>
              <a:rPr lang="fr-FR" sz="1200" dirty="0">
                <a:solidFill>
                  <a:srgbClr val="011F39"/>
                </a:solidFill>
                <a:cs typeface="Segoe UI" panose="020B0502040204020203" pitchFamily="34" charset="0"/>
              </a:rPr>
              <a:t>Référez-vous à la documentation pour voir tous les mots clefs</a:t>
            </a:r>
          </a:p>
        </p:txBody>
      </p:sp>
    </p:spTree>
    <p:extLst>
      <p:ext uri="{BB962C8B-B14F-4D97-AF65-F5344CB8AC3E}">
        <p14:creationId xmlns:p14="http://schemas.microsoft.com/office/powerpoint/2010/main" val="94497217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342900" indent="-342900">
              <a:lnSpc>
                <a:spcPct val="120000"/>
              </a:lnSpc>
              <a:buClr>
                <a:srgbClr val="011F39"/>
              </a:buClr>
              <a:buFont typeface="Arial" panose="020B0604020202020204" pitchFamily="34" charset="0"/>
              <a:buChar char="•"/>
            </a:pPr>
            <a:r>
              <a:rPr lang="fr-FR" sz="2400" dirty="0">
                <a:solidFill>
                  <a:srgbClr val="011F39"/>
                </a:solidFill>
                <a:cs typeface="Segoe UI" panose="020B0502040204020203" pitchFamily="34" charset="0"/>
              </a:rPr>
              <a:t>2 limitations à ces requêtes :</a:t>
            </a:r>
          </a:p>
          <a:p>
            <a:pPr marL="800100" lvl="1" indent="-342900">
              <a:lnSpc>
                <a:spcPct val="120000"/>
              </a:lnSpc>
              <a:buClr>
                <a:srgbClr val="011F39"/>
              </a:buClr>
              <a:buFont typeface="Arial" panose="020B0604020202020204" pitchFamily="34" charset="0"/>
              <a:buChar char="•"/>
            </a:pPr>
            <a:r>
              <a:rPr lang="fr-FR" dirty="0">
                <a:solidFill>
                  <a:srgbClr val="011F39"/>
                </a:solidFill>
                <a:cs typeface="Segoe UI" panose="020B0502040204020203" pitchFamily="34" charset="0"/>
              </a:rPr>
              <a:t>Vous créez une requête qui peut être dépendante du SGBDR associé</a:t>
            </a:r>
          </a:p>
          <a:p>
            <a:pPr marL="1257300" lvl="2" indent="-342900">
              <a:lnSpc>
                <a:spcPct val="120000"/>
              </a:lnSpc>
              <a:buClr>
                <a:srgbClr val="011F39"/>
              </a:buClr>
              <a:buFont typeface="Arial" panose="020B0604020202020204" pitchFamily="34" charset="0"/>
              <a:buChar char="•"/>
            </a:pPr>
            <a:r>
              <a:rPr lang="fr-FR" dirty="0">
                <a:solidFill>
                  <a:srgbClr val="011F39"/>
                </a:solidFill>
                <a:cs typeface="Segoe UI" panose="020B0502040204020203" pitchFamily="34" charset="0"/>
              </a:rPr>
              <a:t>Il n’y a plus la séparation entre le dialecte de votre base et votre instruction</a:t>
            </a:r>
          </a:p>
          <a:p>
            <a:pPr marL="800100" lvl="1" indent="-342900">
              <a:lnSpc>
                <a:spcPct val="120000"/>
              </a:lnSpc>
              <a:buClr>
                <a:srgbClr val="011F39"/>
              </a:buClr>
              <a:buFont typeface="Arial" panose="020B0604020202020204" pitchFamily="34" charset="0"/>
              <a:buChar char="•"/>
            </a:pPr>
            <a:r>
              <a:rPr lang="fr-FR" dirty="0">
                <a:solidFill>
                  <a:srgbClr val="011F39"/>
                </a:solidFill>
                <a:cs typeface="Segoe UI" panose="020B0502040204020203" pitchFamily="34" charset="0"/>
              </a:rPr>
              <a:t>Vous perdez des avantages de Spring Data JPA comme la pagination et le tri</a:t>
            </a:r>
          </a:p>
          <a:p>
            <a:pPr marL="0" marR="0" lvl="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a:pPr>
            <a:endParaRPr lang="fr-FR" dirty="0">
              <a:solidFill>
                <a:srgbClr val="011F39"/>
              </a:solidFill>
              <a:cs typeface="Segoe UI" panose="020B0502040204020203" pitchFamily="34" charset="0"/>
            </a:endParaRPr>
          </a:p>
          <a:p>
            <a:pPr marL="0" indent="0">
              <a:lnSpc>
                <a:spcPct val="120000"/>
              </a:lnSpc>
              <a:buFont typeface="Arial" panose="020B0604020202020204" pitchFamily="34" charset="0"/>
              <a:buNone/>
            </a:pPr>
            <a:endParaRPr lang="fr-FR" sz="1200" dirty="0">
              <a:solidFill>
                <a:srgbClr val="011F39"/>
              </a:solidFill>
              <a:cs typeface="Segoe UI" panose="020B0502040204020203" pitchFamily="34" charset="0"/>
            </a:endParaRPr>
          </a:p>
        </p:txBody>
      </p:sp>
    </p:spTree>
    <p:extLst>
      <p:ext uri="{BB962C8B-B14F-4D97-AF65-F5344CB8AC3E}">
        <p14:creationId xmlns:p14="http://schemas.microsoft.com/office/powerpoint/2010/main" val="99474816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Voyons un exemple d’héritage par SINGLE</a:t>
            </a:r>
            <a:r>
              <a:rPr lang="fr-FR"/>
              <a:t>_TABLE</a:t>
            </a:r>
            <a:endParaRPr lang="fr-FR" dirty="0"/>
          </a:p>
        </p:txBody>
      </p:sp>
    </p:spTree>
    <p:extLst>
      <p:ext uri="{BB962C8B-B14F-4D97-AF65-F5344CB8AC3E}">
        <p14:creationId xmlns:p14="http://schemas.microsoft.com/office/powerpoint/2010/main" val="331166311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374661190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457560" lvl="1" indent="0">
              <a:spcBef>
                <a:spcPts val="1001"/>
              </a:spcBef>
              <a:buClr>
                <a:srgbClr val="004358"/>
              </a:buClr>
              <a:buFont typeface="Arial"/>
              <a:buNone/>
            </a:pPr>
            <a:endParaRPr lang="fr-FR" spc="-1" dirty="0">
              <a:solidFill>
                <a:srgbClr val="343642"/>
              </a:solidFill>
              <a:latin typeface="Segoe UI"/>
            </a:endParaRPr>
          </a:p>
        </p:txBody>
      </p:sp>
    </p:spTree>
    <p:extLst>
      <p:ext uri="{BB962C8B-B14F-4D97-AF65-F5344CB8AC3E}">
        <p14:creationId xmlns:p14="http://schemas.microsoft.com/office/powerpoint/2010/main" val="22304002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Il faut se focaliser sur la logique métier dans une application plutôt que sur la complexité technique.</a:t>
            </a:r>
          </a:p>
          <a:p>
            <a:pPr marL="628650" lvl="1" indent="-171450">
              <a:buFont typeface="Arial" panose="020B0604020202020204" pitchFamily="34" charset="0"/>
              <a:buChar char="•"/>
            </a:pPr>
            <a:r>
              <a:rPr lang="fr-FR" dirty="0"/>
              <a:t>Pour cela, Spring nous fournit l’abstraction Spring Data JPA.</a:t>
            </a:r>
          </a:p>
          <a:p>
            <a:pPr marL="1085850" lvl="2" indent="-171450">
              <a:buFont typeface="Arial" panose="020B0604020202020204" pitchFamily="34" charset="0"/>
              <a:buChar char="•"/>
            </a:pPr>
            <a:r>
              <a:rPr lang="fr-FR" dirty="0"/>
              <a:t>Elle s’occupe de l’implémentation des fonctionnalités les plus courantes des DAO (Data Access Object)</a:t>
            </a:r>
          </a:p>
          <a:p>
            <a:pPr marL="628650" lvl="1" indent="-171450">
              <a:buFont typeface="Arial" panose="020B0604020202020204" pitchFamily="34" charset="0"/>
              <a:buChar char="•"/>
            </a:pPr>
            <a:r>
              <a:rPr lang="fr-FR" dirty="0"/>
              <a:t>Ce module de Spring s’appuie sur la spécification JPA (Java ou Jakarta EE </a:t>
            </a:r>
            <a:r>
              <a:rPr lang="fr-FR" dirty="0" err="1"/>
              <a:t>Persistence</a:t>
            </a:r>
            <a:r>
              <a:rPr lang="fr-FR" dirty="0"/>
              <a:t> API)</a:t>
            </a:r>
          </a:p>
          <a:p>
            <a:pPr marL="628650" lvl="1" indent="-171450">
              <a:buFont typeface="Arial" panose="020B0604020202020204" pitchFamily="34" charset="0"/>
              <a:buChar char="•"/>
            </a:pPr>
            <a:r>
              <a:rPr lang="fr-FR" dirty="0"/>
              <a:t>JPA est une norme pour s'abstraire du choix de l’ORM sous-jacent </a:t>
            </a:r>
          </a:p>
          <a:p>
            <a:pPr marL="1085850" lvl="2" indent="-171450">
              <a:buFont typeface="Arial" panose="020B0604020202020204" pitchFamily="34" charset="0"/>
              <a:buChar char="•"/>
            </a:pPr>
            <a:r>
              <a:rPr lang="fr-FR" dirty="0"/>
              <a:t>Dans le cas de Spring Data JPA; l’ORM par défaut est Hibernate</a:t>
            </a:r>
          </a:p>
          <a:p>
            <a:pPr marL="628650" lvl="1" indent="-171450">
              <a:buFont typeface="Arial" panose="020B0604020202020204" pitchFamily="34" charset="0"/>
              <a:buChar char="•"/>
            </a:pPr>
            <a:r>
              <a:rPr lang="fr-FR" dirty="0"/>
              <a:t>JPA gère la majeure partie de la complexité de l'accès aux bases de données basées sur JDBC et des mappages objet-relationnel.</a:t>
            </a:r>
          </a:p>
          <a:p>
            <a:pPr marL="628650" lvl="1" indent="-171450">
              <a:buFont typeface="Arial" panose="020B0604020202020204" pitchFamily="34" charset="0"/>
              <a:buChar char="•"/>
            </a:pPr>
            <a:endParaRPr lang="fr-FR" dirty="0"/>
          </a:p>
          <a:p>
            <a:endParaRPr lang="fr-FR" dirty="0"/>
          </a:p>
          <a:p>
            <a:endParaRPr lang="fr-FR" dirty="0"/>
          </a:p>
          <a:p>
            <a:r>
              <a:rPr lang="fr-FR" dirty="0"/>
              <a:t>Spring Data JPA ajoute une couche au-dessus de JPA. </a:t>
            </a:r>
          </a:p>
          <a:p>
            <a:r>
              <a:rPr lang="fr-FR" dirty="0"/>
              <a:t>Il utilise toutes les fonctionnalités définies par la spécification JPA</a:t>
            </a:r>
          </a:p>
          <a:p>
            <a:pPr marL="628650" lvl="1" indent="-171450">
              <a:buFont typeface="Arial" panose="020B0604020202020204" pitchFamily="34" charset="0"/>
              <a:buChar char="•"/>
            </a:pPr>
            <a:r>
              <a:rPr lang="fr-FR" dirty="0"/>
              <a:t>Les mapping d'entités et d'associations, </a:t>
            </a:r>
          </a:p>
          <a:p>
            <a:pPr marL="628650" lvl="1" indent="-171450">
              <a:buFont typeface="Arial" panose="020B0604020202020204" pitchFamily="34" charset="0"/>
              <a:buChar char="•"/>
            </a:pPr>
            <a:r>
              <a:rPr lang="fr-FR" dirty="0"/>
              <a:t>La gestion du cycle de vie des entités </a:t>
            </a:r>
          </a:p>
          <a:p>
            <a:pPr marL="628650" lvl="1" indent="-171450">
              <a:buFont typeface="Arial" panose="020B0604020202020204" pitchFamily="34" charset="0"/>
              <a:buChar char="•"/>
            </a:pPr>
            <a:r>
              <a:rPr lang="fr-FR" dirty="0"/>
              <a:t>Et les capacités de requêtes de JPA. </a:t>
            </a:r>
          </a:p>
          <a:p>
            <a:pPr marL="628650" lvl="1" indent="-171450">
              <a:buFont typeface="Arial" panose="020B0604020202020204" pitchFamily="34" charset="0"/>
              <a:buChar char="•"/>
            </a:pPr>
            <a:endParaRPr lang="fr-FR" dirty="0"/>
          </a:p>
          <a:p>
            <a:pPr marL="0" lvl="0" indent="0">
              <a:buFont typeface="Arial" panose="020B0604020202020204" pitchFamily="34" charset="0"/>
              <a:buNone/>
            </a:pPr>
            <a:r>
              <a:rPr lang="fr-FR" dirty="0"/>
              <a:t>Spring Data JPA ajoute ses propres fonctionnalités comme </a:t>
            </a:r>
          </a:p>
          <a:p>
            <a:pPr marL="628650" lvl="1" indent="-171450">
              <a:buFont typeface="Arial" panose="020B0604020202020204" pitchFamily="34" charset="0"/>
              <a:buChar char="•"/>
            </a:pPr>
            <a:r>
              <a:rPr lang="fr-FR" dirty="0"/>
              <a:t>Une implémentation sans code du modèle de référentiel </a:t>
            </a:r>
          </a:p>
          <a:p>
            <a:pPr marL="628650" lvl="1" indent="-171450">
              <a:buFont typeface="Arial" panose="020B0604020202020204" pitchFamily="34" charset="0"/>
              <a:buChar char="•"/>
            </a:pPr>
            <a:r>
              <a:rPr lang="fr-FR" dirty="0"/>
              <a:t>Et la création de requêtes de base de données à partir de noms de méthodes.</a:t>
            </a:r>
          </a:p>
          <a:p>
            <a:endParaRPr lang="fr-FR" dirty="0"/>
          </a:p>
        </p:txBody>
      </p:sp>
    </p:spTree>
    <p:extLst>
      <p:ext uri="{BB962C8B-B14F-4D97-AF65-F5344CB8AC3E}">
        <p14:creationId xmlns:p14="http://schemas.microsoft.com/office/powerpoint/2010/main" val="6606307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latin typeface="Segoe Script" panose="030B0504020000000003" pitchFamily="66" charset="0"/>
              </a:rPr>
              <a:t>Spring Data JPA est le module qui nous permet d’interagir avec une base de données relationnelles en représentant les objets du domaine métier sous la forme d’entités JPA.</a:t>
            </a:r>
          </a:p>
          <a:p>
            <a:endParaRPr lang="fr-FR" dirty="0">
              <a:latin typeface="Segoe Script" panose="030B0504020000000003" pitchFamily="66" charset="0"/>
            </a:endParaRPr>
          </a:p>
          <a:p>
            <a:r>
              <a:rPr lang="fr-FR" dirty="0">
                <a:latin typeface="Segoe Script" panose="030B0504020000000003" pitchFamily="66" charset="0"/>
              </a:rPr>
              <a:t>Spring Data JPA fournit l’interface </a:t>
            </a:r>
            <a:r>
              <a:rPr lang="fr-FR" dirty="0" err="1">
                <a:latin typeface="Segoe Script" panose="030B0504020000000003" pitchFamily="66" charset="0"/>
              </a:rPr>
              <a:t>JpaRepository</a:t>
            </a:r>
            <a:r>
              <a:rPr lang="fr-FR" dirty="0">
                <a:latin typeface="Segoe Script" panose="030B0504020000000003" pitchFamily="66" charset="0"/>
              </a:rPr>
              <a:t>&lt;T, ID&gt; qui hérite de </a:t>
            </a:r>
            <a:r>
              <a:rPr lang="fr-FR" dirty="0" err="1">
                <a:latin typeface="Segoe Script" panose="030B0504020000000003" pitchFamily="66" charset="0"/>
              </a:rPr>
              <a:t>CrudRepository</a:t>
            </a:r>
            <a:r>
              <a:rPr lang="fr-FR" dirty="0">
                <a:latin typeface="Segoe Script" panose="030B0504020000000003" pitchFamily="66" charset="0"/>
              </a:rPr>
              <a:t>&lt;T, ID&gt;</a:t>
            </a:r>
          </a:p>
          <a:p>
            <a:pPr marL="628650" lvl="1" indent="-171450">
              <a:buFont typeface="Arial" panose="020B0604020202020204" pitchFamily="34" charset="0"/>
              <a:buChar char="•"/>
            </a:pPr>
            <a:r>
              <a:rPr lang="fr-FR" dirty="0">
                <a:latin typeface="Segoe Script" panose="030B0504020000000003" pitchFamily="66" charset="0"/>
              </a:rPr>
              <a:t>Et un ensemble de méthodes pour interagir avec une base de données relationnelle.</a:t>
            </a:r>
          </a:p>
        </p:txBody>
      </p:sp>
    </p:spTree>
    <p:extLst>
      <p:ext uri="{BB962C8B-B14F-4D97-AF65-F5344CB8AC3E}">
        <p14:creationId xmlns:p14="http://schemas.microsoft.com/office/powerpoint/2010/main" val="11407591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latin typeface="Segoe Script" panose="030B0504020000000003" pitchFamily="66" charset="0"/>
              </a:rPr>
              <a:t>Spring Data JPA puisse se connecter à la base de données</a:t>
            </a:r>
          </a:p>
          <a:p>
            <a:r>
              <a:rPr lang="fr-FR" dirty="0">
                <a:latin typeface="Segoe Script" panose="030B0504020000000003" pitchFamily="66" charset="0"/>
              </a:rPr>
              <a:t>Il faut lui fournir les informations de connexion à la base = </a:t>
            </a:r>
            <a:r>
              <a:rPr lang="fr-FR" dirty="0" err="1">
                <a:latin typeface="Segoe Script" panose="030B0504020000000003" pitchFamily="66" charset="0"/>
              </a:rPr>
              <a:t>DataSource</a:t>
            </a:r>
            <a:endParaRPr lang="fr-FR" sz="1200" dirty="0">
              <a:solidFill>
                <a:schemeClr val="tx1"/>
              </a:solidFill>
              <a:effectLst/>
              <a:latin typeface="Segoe Script" panose="030B0504020000000003" pitchFamily="66" charset="0"/>
              <a:ea typeface="+mn-ea"/>
              <a:cs typeface="+mn-cs"/>
            </a:endParaRPr>
          </a:p>
          <a:p>
            <a:endParaRPr lang="fr-FR" sz="1800" dirty="0">
              <a:solidFill>
                <a:srgbClr val="B01513"/>
              </a:solidFill>
              <a:effectLst/>
              <a:latin typeface="Century Gothic" panose="020B0502020202020204" pitchFamily="34" charset="0"/>
              <a:ea typeface="Meiryo" panose="020B0604030504040204" pitchFamily="34" charset="-128"/>
              <a:cs typeface="Times New Roman" panose="02020603050405020304" pitchFamily="18" charset="0"/>
            </a:endParaRPr>
          </a:p>
          <a:p>
            <a:r>
              <a:rPr lang="fr-FR" sz="1800" dirty="0">
                <a:solidFill>
                  <a:srgbClr val="B01513"/>
                </a:solidFill>
                <a:effectLst/>
                <a:latin typeface="Century Gothic" panose="020B0502020202020204" pitchFamily="34" charset="0"/>
                <a:ea typeface="Meiryo" panose="020B0604030504040204" pitchFamily="34" charset="-128"/>
                <a:cs typeface="Times New Roman" panose="02020603050405020304" pitchFamily="18" charset="0"/>
              </a:rPr>
              <a:t>Pour Spring Boot; il n’y a pas de différence entre ces 2 configurations.</a:t>
            </a:r>
          </a:p>
          <a:p>
            <a:r>
              <a:rPr lang="fr-FR" sz="1800" dirty="0">
                <a:solidFill>
                  <a:srgbClr val="B01513"/>
                </a:solidFill>
                <a:effectLst/>
                <a:latin typeface="Century Gothic" panose="020B0502020202020204" pitchFamily="34" charset="0"/>
                <a:ea typeface="Meiryo" panose="020B0604030504040204" pitchFamily="34" charset="-128"/>
                <a:cs typeface="Times New Roman" panose="02020603050405020304" pitchFamily="18" charset="0"/>
              </a:rPr>
              <a:t>Il s’agit plus d’un choix de développeur entre la grammaire des fichiers de </a:t>
            </a:r>
            <a:r>
              <a:rPr lang="fr-FR" sz="1800" dirty="0" err="1">
                <a:solidFill>
                  <a:srgbClr val="B01513"/>
                </a:solidFill>
                <a:effectLst/>
                <a:latin typeface="Century Gothic" panose="020B0502020202020204" pitchFamily="34" charset="0"/>
                <a:ea typeface="Meiryo" panose="020B0604030504040204" pitchFamily="34" charset="-128"/>
                <a:cs typeface="Times New Roman" panose="02020603050405020304" pitchFamily="18" charset="0"/>
              </a:rPr>
              <a:t>properties</a:t>
            </a:r>
            <a:r>
              <a:rPr lang="fr-FR" sz="1800" dirty="0">
                <a:solidFill>
                  <a:srgbClr val="B01513"/>
                </a:solidFill>
                <a:effectLst/>
                <a:latin typeface="Century Gothic" panose="020B0502020202020204" pitchFamily="34" charset="0"/>
                <a:ea typeface="Meiryo" panose="020B0604030504040204" pitchFamily="34" charset="-128"/>
                <a:cs typeface="Times New Roman" panose="02020603050405020304" pitchFamily="18" charset="0"/>
              </a:rPr>
              <a:t> et de YAML</a:t>
            </a:r>
          </a:p>
          <a:p>
            <a:endParaRPr lang="fr-FR" dirty="0">
              <a:latin typeface="Segoe Script" panose="030B0504020000000003" pitchFamily="66" charset="0"/>
            </a:endParaRPr>
          </a:p>
        </p:txBody>
      </p:sp>
    </p:spTree>
    <p:extLst>
      <p:ext uri="{BB962C8B-B14F-4D97-AF65-F5344CB8AC3E}">
        <p14:creationId xmlns:p14="http://schemas.microsoft.com/office/powerpoint/2010/main" val="17667875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latin typeface="Segoe Script" panose="030B0504020000000003" pitchFamily="66" charset="0"/>
              </a:rPr>
              <a:t>YAML utilise les retours à la ligne et les indentations pour créer une hiérarchie dans le code</a:t>
            </a:r>
          </a:p>
          <a:p>
            <a:pPr marL="628650" lvl="1" indent="-171450">
              <a:buFont typeface="Arial" panose="020B0604020202020204" pitchFamily="34" charset="0"/>
              <a:buChar char="•"/>
            </a:pPr>
            <a:r>
              <a:rPr lang="fr-FR" dirty="0">
                <a:latin typeface="Segoe Script" panose="030B0504020000000003" pitchFamily="66" charset="0"/>
              </a:rPr>
              <a:t>Cela permet de voir l’imbrication des éléments</a:t>
            </a:r>
          </a:p>
          <a:p>
            <a:pPr marL="628650" lvl="1" indent="-171450">
              <a:buFont typeface="Arial" panose="020B0604020202020204" pitchFamily="34" charset="0"/>
              <a:buChar char="•"/>
            </a:pPr>
            <a:r>
              <a:rPr lang="fr-FR" dirty="0">
                <a:latin typeface="Segoe Script" panose="030B0504020000000003" pitchFamily="66" charset="0"/>
              </a:rPr>
              <a:t>C’est plus lisible</a:t>
            </a:r>
          </a:p>
          <a:p>
            <a:endParaRPr lang="fr-FR" dirty="0">
              <a:latin typeface="Segoe Script" panose="030B0504020000000003" pitchFamily="66" charset="0"/>
            </a:endParaRPr>
          </a:p>
          <a:p>
            <a:r>
              <a:rPr lang="fr-FR" dirty="0">
                <a:latin typeface="Segoe Script" panose="030B0504020000000003" pitchFamily="66" charset="0"/>
              </a:rPr>
              <a:t>Par défaut, Spring Boot crée les projets avec </a:t>
            </a:r>
            <a:r>
              <a:rPr lang="fr-FR" dirty="0" err="1">
                <a:latin typeface="Segoe Script" panose="030B0504020000000003" pitchFamily="66" charset="0"/>
              </a:rPr>
              <a:t>applications.properties</a:t>
            </a:r>
            <a:r>
              <a:rPr lang="fr-FR" dirty="0">
                <a:latin typeface="Segoe Script" panose="030B0504020000000003" pitchFamily="66" charset="0"/>
              </a:rPr>
              <a:t>. </a:t>
            </a:r>
          </a:p>
          <a:p>
            <a:pPr marL="628650" lvl="1" indent="-171450">
              <a:buFont typeface="Arial" panose="020B0604020202020204" pitchFamily="34" charset="0"/>
              <a:buChar char="•"/>
            </a:pPr>
            <a:r>
              <a:rPr lang="fr-FR" dirty="0">
                <a:latin typeface="Segoe Script" panose="030B0504020000000003" pitchFamily="66" charset="0"/>
              </a:rPr>
              <a:t>Il faut le renommer en </a:t>
            </a:r>
            <a:r>
              <a:rPr lang="fr-FR" dirty="0" err="1">
                <a:latin typeface="Segoe Script" panose="030B0504020000000003" pitchFamily="66" charset="0"/>
              </a:rPr>
              <a:t>application.yml</a:t>
            </a:r>
            <a:r>
              <a:rPr lang="fr-FR" dirty="0">
                <a:latin typeface="Segoe Script" panose="030B0504020000000003" pitchFamily="66" charset="0"/>
              </a:rPr>
              <a:t> pour utiliser cette version.</a:t>
            </a:r>
          </a:p>
          <a:p>
            <a:pPr marL="628650" lvl="1" indent="-171450">
              <a:buFont typeface="Arial" panose="020B0604020202020204" pitchFamily="34" charset="0"/>
              <a:buChar char="•"/>
            </a:pPr>
            <a:r>
              <a:rPr lang="fr-FR" dirty="0">
                <a:latin typeface="Segoe Script" panose="030B0504020000000003" pitchFamily="66" charset="0"/>
              </a:rPr>
              <a:t>L’extension du fichier peut être </a:t>
            </a:r>
            <a:r>
              <a:rPr lang="fr-FR" dirty="0" err="1">
                <a:latin typeface="Segoe Script" panose="030B0504020000000003" pitchFamily="66" charset="0"/>
              </a:rPr>
              <a:t>yaml</a:t>
            </a:r>
            <a:r>
              <a:rPr lang="fr-FR" dirty="0">
                <a:latin typeface="Segoe Script" panose="030B0504020000000003" pitchFamily="66" charset="0"/>
              </a:rPr>
              <a:t> ou </a:t>
            </a:r>
            <a:r>
              <a:rPr lang="fr-FR" dirty="0" err="1">
                <a:latin typeface="Segoe Script" panose="030B0504020000000003" pitchFamily="66" charset="0"/>
              </a:rPr>
              <a:t>yml</a:t>
            </a:r>
            <a:endParaRPr lang="fr-FR" dirty="0">
              <a:latin typeface="Segoe Script" panose="030B0504020000000003" pitchFamily="66" charset="0"/>
            </a:endParaRPr>
          </a:p>
          <a:p>
            <a:endParaRPr lang="fr-FR" dirty="0">
              <a:latin typeface="Segoe Script" panose="030B0504020000000003" pitchFamily="66" charset="0"/>
            </a:endParaRPr>
          </a:p>
        </p:txBody>
      </p:sp>
    </p:spTree>
    <p:extLst>
      <p:ext uri="{BB962C8B-B14F-4D97-AF65-F5344CB8AC3E}">
        <p14:creationId xmlns:p14="http://schemas.microsoft.com/office/powerpoint/2010/main" val="72598363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4.xml"/><Relationship Id="rId4" Type="http://schemas.openxmlformats.org/officeDocument/2006/relationships/image" Target="../media/image2.sv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2.sv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6.xml"/><Relationship Id="rId4" Type="http://schemas.openxmlformats.org/officeDocument/2006/relationships/image" Target="../media/image4.sv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7.xml"/><Relationship Id="rId4" Type="http://schemas.openxmlformats.org/officeDocument/2006/relationships/image" Target="../media/image2.sv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8.xml"/><Relationship Id="rId4" Type="http://schemas.openxmlformats.org/officeDocument/2006/relationships/image" Target="../media/image4.sv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VIDE">
    <p:bg>
      <p:bgPr>
        <a:solidFill>
          <a:schemeClr val="bg1"/>
        </a:solidFill>
        <a:effectLst/>
      </p:bgPr>
    </p:bg>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65776426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2_COUV SLIDE">
    <p:bg>
      <p:bgPr>
        <a:solidFill>
          <a:srgbClr val="222933"/>
        </a:solidFill>
        <a:effectLst/>
      </p:bgPr>
    </p:bg>
    <p:spTree>
      <p:nvGrpSpPr>
        <p:cNvPr id="1" name=""/>
        <p:cNvGrpSpPr/>
        <p:nvPr/>
      </p:nvGrpSpPr>
      <p:grpSpPr>
        <a:xfrm>
          <a:off x="0" y="0"/>
          <a:ext cx="0" cy="0"/>
          <a:chOff x="0" y="0"/>
          <a:chExt cx="0" cy="0"/>
        </a:xfrm>
      </p:grpSpPr>
      <p:sp>
        <p:nvSpPr>
          <p:cNvPr id="2" name="Titre 1"/>
          <p:cNvSpPr>
            <a:spLocks noGrp="1"/>
          </p:cNvSpPr>
          <p:nvPr>
            <p:ph type="ctrTitle" hasCustomPrompt="1"/>
          </p:nvPr>
        </p:nvSpPr>
        <p:spPr>
          <a:xfrm>
            <a:off x="1524000" y="1689099"/>
            <a:ext cx="9144000" cy="2387600"/>
          </a:xfrm>
        </p:spPr>
        <p:txBody>
          <a:bodyPr anchor="b"/>
          <a:lstStyle>
            <a:lvl1pPr algn="ctr">
              <a:defRPr sz="6000">
                <a:solidFill>
                  <a:schemeClr val="bg1"/>
                </a:solidFill>
                <a:latin typeface="Segoe UI Light" panose="020B0502040204020203" pitchFamily="34" charset="0"/>
                <a:cs typeface="Segoe UI Light" panose="020B0502040204020203" pitchFamily="34" charset="0"/>
              </a:defRPr>
            </a:lvl1pPr>
          </a:lstStyle>
          <a:p>
            <a:r>
              <a:rPr lang="fr-FR" dirty="0"/>
              <a:t>Titre du cours</a:t>
            </a:r>
          </a:p>
        </p:txBody>
      </p:sp>
      <p:sp>
        <p:nvSpPr>
          <p:cNvPr id="3" name="Sous-titre 2"/>
          <p:cNvSpPr>
            <a:spLocks noGrp="1"/>
          </p:cNvSpPr>
          <p:nvPr>
            <p:ph type="subTitle" idx="1" hasCustomPrompt="1"/>
          </p:nvPr>
        </p:nvSpPr>
        <p:spPr>
          <a:xfrm>
            <a:off x="1524000" y="4168774"/>
            <a:ext cx="9144000" cy="1655762"/>
          </a:xfrm>
        </p:spPr>
        <p:txBody>
          <a:bodyPr/>
          <a:lstStyle>
            <a:lvl1pPr marL="0" indent="0" algn="ctr">
              <a:buNone/>
              <a:defRPr sz="2400" b="1" baseline="0">
                <a:solidFill>
                  <a:srgbClr val="95B258"/>
                </a:solidFill>
                <a:latin typeface="Segoe UI" panose="020B0502040204020203" pitchFamily="34" charset="0"/>
                <a:cs typeface="Segoe UI"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dirty="0"/>
              <a:t>Numéro du module - Titre du module</a:t>
            </a:r>
          </a:p>
        </p:txBody>
      </p:sp>
      <p:pic>
        <p:nvPicPr>
          <p:cNvPr id="9" name="Graphique 8">
            <a:extLst>
              <a:ext uri="{FF2B5EF4-FFF2-40B4-BE49-F238E27FC236}">
                <a16:creationId xmlns:a16="http://schemas.microsoft.com/office/drawing/2014/main" id="{E538FD0F-57FB-48AB-B25B-B9AEB2B093F4}"/>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05657" y="5704514"/>
            <a:ext cx="831820" cy="831820"/>
          </a:xfrm>
          <a:prstGeom prst="rect">
            <a:avLst/>
          </a:prstGeom>
        </p:spPr>
      </p:pic>
    </p:spTree>
    <p:custDataLst>
      <p:tags r:id="rId1"/>
    </p:custDataLst>
    <p:extLst>
      <p:ext uri="{BB962C8B-B14F-4D97-AF65-F5344CB8AC3E}">
        <p14:creationId xmlns:p14="http://schemas.microsoft.com/office/powerpoint/2010/main" val="233116619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1_COUV SLIDE">
    <p:bg>
      <p:bgPr>
        <a:solidFill>
          <a:srgbClr val="3B518E"/>
        </a:solidFill>
        <a:effectLst/>
      </p:bgPr>
    </p:bg>
    <p:spTree>
      <p:nvGrpSpPr>
        <p:cNvPr id="1" name=""/>
        <p:cNvGrpSpPr/>
        <p:nvPr/>
      </p:nvGrpSpPr>
      <p:grpSpPr>
        <a:xfrm>
          <a:off x="0" y="0"/>
          <a:ext cx="0" cy="0"/>
          <a:chOff x="0" y="0"/>
          <a:chExt cx="0" cy="0"/>
        </a:xfrm>
      </p:grpSpPr>
      <p:sp>
        <p:nvSpPr>
          <p:cNvPr id="2" name="Titre 1"/>
          <p:cNvSpPr>
            <a:spLocks noGrp="1"/>
          </p:cNvSpPr>
          <p:nvPr>
            <p:ph type="ctrTitle" hasCustomPrompt="1"/>
          </p:nvPr>
        </p:nvSpPr>
        <p:spPr>
          <a:xfrm>
            <a:off x="1524000" y="1689099"/>
            <a:ext cx="9144000" cy="2387600"/>
          </a:xfrm>
        </p:spPr>
        <p:txBody>
          <a:bodyPr anchor="b"/>
          <a:lstStyle>
            <a:lvl1pPr algn="ctr">
              <a:defRPr sz="6000">
                <a:solidFill>
                  <a:schemeClr val="bg1"/>
                </a:solidFill>
                <a:latin typeface="Segoe UI Light" panose="020B0502040204020203" pitchFamily="34" charset="0"/>
                <a:cs typeface="Segoe UI Light" panose="020B0502040204020203" pitchFamily="34" charset="0"/>
              </a:defRPr>
            </a:lvl1pPr>
          </a:lstStyle>
          <a:p>
            <a:r>
              <a:rPr lang="fr-FR" dirty="0"/>
              <a:t>Titre du cours</a:t>
            </a:r>
          </a:p>
        </p:txBody>
      </p:sp>
      <p:sp>
        <p:nvSpPr>
          <p:cNvPr id="3" name="Sous-titre 2"/>
          <p:cNvSpPr>
            <a:spLocks noGrp="1"/>
          </p:cNvSpPr>
          <p:nvPr>
            <p:ph type="subTitle" idx="1" hasCustomPrompt="1"/>
          </p:nvPr>
        </p:nvSpPr>
        <p:spPr>
          <a:xfrm>
            <a:off x="1524000" y="4168774"/>
            <a:ext cx="9144000" cy="1655762"/>
          </a:xfrm>
        </p:spPr>
        <p:txBody>
          <a:bodyPr/>
          <a:lstStyle>
            <a:lvl1pPr marL="0" indent="0" algn="ctr">
              <a:buNone/>
              <a:defRPr sz="2400" b="1" baseline="0">
                <a:solidFill>
                  <a:schemeClr val="bg1"/>
                </a:solidFill>
                <a:latin typeface="Segoe UI" panose="020B0502040204020203" pitchFamily="34" charset="0"/>
                <a:cs typeface="Segoe UI"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dirty="0"/>
              <a:t>Numéro du module - Titre du module</a:t>
            </a:r>
          </a:p>
        </p:txBody>
      </p:sp>
      <p:pic>
        <p:nvPicPr>
          <p:cNvPr id="9" name="Graphique 8">
            <a:extLst>
              <a:ext uri="{FF2B5EF4-FFF2-40B4-BE49-F238E27FC236}">
                <a16:creationId xmlns:a16="http://schemas.microsoft.com/office/drawing/2014/main" id="{E538FD0F-57FB-48AB-B25B-B9AEB2B093F4}"/>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05657" y="5704514"/>
            <a:ext cx="831820" cy="831820"/>
          </a:xfrm>
          <a:prstGeom prst="rect">
            <a:avLst/>
          </a:prstGeom>
        </p:spPr>
      </p:pic>
    </p:spTree>
    <p:custDataLst>
      <p:tags r:id="rId1"/>
    </p:custDataLst>
    <p:extLst>
      <p:ext uri="{BB962C8B-B14F-4D97-AF65-F5344CB8AC3E}">
        <p14:creationId xmlns:p14="http://schemas.microsoft.com/office/powerpoint/2010/main" val="264269998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COUV SLIDE BLC">
    <p:bg>
      <p:bgPr>
        <a:solidFill>
          <a:schemeClr val="bg1"/>
        </a:solidFill>
        <a:effectLst/>
      </p:bgPr>
    </p:bg>
    <p:spTree>
      <p:nvGrpSpPr>
        <p:cNvPr id="1" name=""/>
        <p:cNvGrpSpPr/>
        <p:nvPr/>
      </p:nvGrpSpPr>
      <p:grpSpPr>
        <a:xfrm>
          <a:off x="0" y="0"/>
          <a:ext cx="0" cy="0"/>
          <a:chOff x="0" y="0"/>
          <a:chExt cx="0" cy="0"/>
        </a:xfrm>
      </p:grpSpPr>
      <p:sp>
        <p:nvSpPr>
          <p:cNvPr id="2" name="Titre 1"/>
          <p:cNvSpPr>
            <a:spLocks noGrp="1"/>
          </p:cNvSpPr>
          <p:nvPr>
            <p:ph type="ctrTitle" hasCustomPrompt="1"/>
          </p:nvPr>
        </p:nvSpPr>
        <p:spPr>
          <a:xfrm>
            <a:off x="1524000" y="1689099"/>
            <a:ext cx="9144000" cy="2387600"/>
          </a:xfrm>
        </p:spPr>
        <p:txBody>
          <a:bodyPr anchor="b"/>
          <a:lstStyle>
            <a:lvl1pPr algn="ctr">
              <a:defRPr sz="6000">
                <a:solidFill>
                  <a:srgbClr val="222933"/>
                </a:solidFill>
                <a:latin typeface="Segoe UI Light" panose="020B0502040204020203" pitchFamily="34" charset="0"/>
                <a:cs typeface="Segoe UI Light" panose="020B0502040204020203" pitchFamily="34" charset="0"/>
              </a:defRPr>
            </a:lvl1pPr>
          </a:lstStyle>
          <a:p>
            <a:r>
              <a:rPr lang="fr-FR" dirty="0"/>
              <a:t>Titre du cours</a:t>
            </a:r>
          </a:p>
        </p:txBody>
      </p:sp>
      <p:sp>
        <p:nvSpPr>
          <p:cNvPr id="3" name="Sous-titre 2"/>
          <p:cNvSpPr>
            <a:spLocks noGrp="1"/>
          </p:cNvSpPr>
          <p:nvPr>
            <p:ph type="subTitle" idx="1" hasCustomPrompt="1"/>
          </p:nvPr>
        </p:nvSpPr>
        <p:spPr>
          <a:xfrm>
            <a:off x="1524000" y="4168774"/>
            <a:ext cx="9144000" cy="1655762"/>
          </a:xfrm>
        </p:spPr>
        <p:txBody>
          <a:bodyPr/>
          <a:lstStyle>
            <a:lvl1pPr marL="0" indent="0" algn="ctr">
              <a:buNone/>
              <a:defRPr sz="2400" b="1" baseline="0">
                <a:solidFill>
                  <a:srgbClr val="3B518E"/>
                </a:solidFill>
                <a:latin typeface="Segoe UI" panose="020B0502040204020203" pitchFamily="34" charset="0"/>
                <a:cs typeface="Segoe UI"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dirty="0"/>
              <a:t>Numéro du module - Titre du module</a:t>
            </a:r>
          </a:p>
        </p:txBody>
      </p:sp>
      <p:pic>
        <p:nvPicPr>
          <p:cNvPr id="7" name="Graphique 6">
            <a:extLst>
              <a:ext uri="{FF2B5EF4-FFF2-40B4-BE49-F238E27FC236}">
                <a16:creationId xmlns:a16="http://schemas.microsoft.com/office/drawing/2014/main" id="{34905F83-6224-42D1-9773-417C78320210}"/>
              </a:ext>
            </a:extLst>
          </p:cNvPr>
          <p:cNvPicPr>
            <a:picLocks noChangeAspect="1"/>
          </p:cNvPicPr>
          <p:nvPr userDrawn="1"/>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05657" y="5824536"/>
            <a:ext cx="831821" cy="831821"/>
          </a:xfrm>
          <a:prstGeom prst="rect">
            <a:avLst/>
          </a:prstGeom>
        </p:spPr>
      </p:pic>
    </p:spTree>
    <p:custDataLst>
      <p:tags r:id="rId1"/>
    </p:custDataLst>
    <p:extLst>
      <p:ext uri="{BB962C8B-B14F-4D97-AF65-F5344CB8AC3E}">
        <p14:creationId xmlns:p14="http://schemas.microsoft.com/office/powerpoint/2010/main" val="337111308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RESENTATION">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B58D67CB-3D42-459B-9239-7A5DBB57DD3D}"/>
              </a:ext>
            </a:extLst>
          </p:cNvPr>
          <p:cNvSpPr/>
          <p:nvPr userDrawn="1"/>
        </p:nvSpPr>
        <p:spPr>
          <a:xfrm>
            <a:off x="0" y="0"/>
            <a:ext cx="12192000" cy="6858000"/>
          </a:xfrm>
          <a:prstGeom prst="rect">
            <a:avLst/>
          </a:prstGeom>
          <a:solidFill>
            <a:srgbClr val="141E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12" name="Graphique 11">
            <a:extLst>
              <a:ext uri="{FF2B5EF4-FFF2-40B4-BE49-F238E27FC236}">
                <a16:creationId xmlns:a16="http://schemas.microsoft.com/office/drawing/2014/main" id="{4CD37DFD-DBDA-4BDA-9060-2DA6AD4013A9}"/>
              </a:ext>
            </a:extLst>
          </p:cNvPr>
          <p:cNvPicPr>
            <a:picLocks noChangeAspect="1"/>
          </p:cNvPicPr>
          <p:nvPr userDrawn="1"/>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54185" y="6124782"/>
            <a:ext cx="528776" cy="528776"/>
          </a:xfrm>
          <a:prstGeom prst="rect">
            <a:avLst/>
          </a:prstGeom>
        </p:spPr>
      </p:pic>
    </p:spTree>
    <p:custDataLst>
      <p:tags r:id="rId1"/>
    </p:custDataLst>
    <p:extLst>
      <p:ext uri="{BB962C8B-B14F-4D97-AF65-F5344CB8AC3E}">
        <p14:creationId xmlns:p14="http://schemas.microsoft.com/office/powerpoint/2010/main" val="177883175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PRESENTATION">
    <p:bg>
      <p:bgPr>
        <a:solidFill>
          <a:schemeClr val="bg1"/>
        </a:solidFill>
        <a:effectLst/>
      </p:bgPr>
    </p:bg>
    <p:spTree>
      <p:nvGrpSpPr>
        <p:cNvPr id="1" name=""/>
        <p:cNvGrpSpPr/>
        <p:nvPr/>
      </p:nvGrpSpPr>
      <p:grpSpPr>
        <a:xfrm>
          <a:off x="0" y="0"/>
          <a:ext cx="0" cy="0"/>
          <a:chOff x="0" y="0"/>
          <a:chExt cx="0" cy="0"/>
        </a:xfrm>
      </p:grpSpPr>
      <p:pic>
        <p:nvPicPr>
          <p:cNvPr id="12" name="Graphique 11">
            <a:extLst>
              <a:ext uri="{FF2B5EF4-FFF2-40B4-BE49-F238E27FC236}">
                <a16:creationId xmlns:a16="http://schemas.microsoft.com/office/drawing/2014/main" id="{394100EE-EC43-469D-8B81-86937495DBEF}"/>
              </a:ext>
            </a:extLst>
          </p:cNvPr>
          <p:cNvPicPr>
            <a:picLocks noChangeAspect="1"/>
          </p:cNvPicPr>
          <p:nvPr userDrawn="1"/>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54184" y="6124781"/>
            <a:ext cx="528777" cy="528777"/>
          </a:xfrm>
          <a:prstGeom prst="rect">
            <a:avLst/>
          </a:prstGeom>
        </p:spPr>
      </p:pic>
    </p:spTree>
    <p:custDataLst>
      <p:tags r:id="rId1"/>
    </p:custDataLst>
    <p:extLst>
      <p:ext uri="{BB962C8B-B14F-4D97-AF65-F5344CB8AC3E}">
        <p14:creationId xmlns:p14="http://schemas.microsoft.com/office/powerpoint/2010/main" val="323304715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tags" Target="../tags/tag2.xml"/><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grpSp>
        <p:nvGrpSpPr>
          <p:cNvPr id="19" name="Groupe 18">
            <a:extLst>
              <a:ext uri="{FF2B5EF4-FFF2-40B4-BE49-F238E27FC236}">
                <a16:creationId xmlns:a16="http://schemas.microsoft.com/office/drawing/2014/main" id="{2FEC1E22-CB41-4D08-9AB7-FD5BE57DB84E}"/>
              </a:ext>
            </a:extLst>
          </p:cNvPr>
          <p:cNvGrpSpPr/>
          <p:nvPr userDrawn="1"/>
        </p:nvGrpSpPr>
        <p:grpSpPr>
          <a:xfrm>
            <a:off x="0" y="7022130"/>
            <a:ext cx="3013379" cy="324495"/>
            <a:chOff x="2411233" y="2460991"/>
            <a:chExt cx="7675165" cy="826498"/>
          </a:xfrm>
        </p:grpSpPr>
        <p:sp>
          <p:nvSpPr>
            <p:cNvPr id="20" name="Rectangle 19">
              <a:extLst>
                <a:ext uri="{FF2B5EF4-FFF2-40B4-BE49-F238E27FC236}">
                  <a16:creationId xmlns:a16="http://schemas.microsoft.com/office/drawing/2014/main" id="{5634FFA7-A9EF-4270-9C94-D41D7FD2BCC7}"/>
                </a:ext>
              </a:extLst>
            </p:cNvPr>
            <p:cNvSpPr/>
            <p:nvPr/>
          </p:nvSpPr>
          <p:spPr>
            <a:xfrm>
              <a:off x="2411233" y="2460994"/>
              <a:ext cx="826495" cy="826495"/>
            </a:xfrm>
            <a:prstGeom prst="rect">
              <a:avLst/>
            </a:prstGeom>
            <a:solidFill>
              <a:srgbClr val="011F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srgbClr val="08BC80"/>
                </a:solidFill>
                <a:effectLst/>
                <a:uLnTx/>
                <a:uFillTx/>
                <a:latin typeface="Calibri" panose="020F0502020204030204"/>
                <a:ea typeface="+mn-ea"/>
                <a:cs typeface="+mn-cs"/>
              </a:endParaRPr>
            </a:p>
          </p:txBody>
        </p:sp>
        <p:sp>
          <p:nvSpPr>
            <p:cNvPr id="21" name="Rectangle 20">
              <a:extLst>
                <a:ext uri="{FF2B5EF4-FFF2-40B4-BE49-F238E27FC236}">
                  <a16:creationId xmlns:a16="http://schemas.microsoft.com/office/drawing/2014/main" id="{09921BEF-5575-4FEE-85A8-095CFB9C4970}"/>
                </a:ext>
              </a:extLst>
            </p:cNvPr>
            <p:cNvSpPr/>
            <p:nvPr/>
          </p:nvSpPr>
          <p:spPr>
            <a:xfrm>
              <a:off x="3552678" y="2460994"/>
              <a:ext cx="826495" cy="826495"/>
            </a:xfrm>
            <a:prstGeom prst="rect">
              <a:avLst/>
            </a:prstGeom>
            <a:solidFill>
              <a:srgbClr val="3B51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08BC80"/>
                </a:solidFill>
                <a:effectLst/>
                <a:uLnTx/>
                <a:uFillTx/>
                <a:latin typeface="Calibri" panose="020F0502020204030204"/>
                <a:ea typeface="+mn-ea"/>
                <a:cs typeface="+mn-cs"/>
              </a:endParaRPr>
            </a:p>
          </p:txBody>
        </p:sp>
        <p:sp>
          <p:nvSpPr>
            <p:cNvPr id="22" name="Rectangle 21">
              <a:extLst>
                <a:ext uri="{FF2B5EF4-FFF2-40B4-BE49-F238E27FC236}">
                  <a16:creationId xmlns:a16="http://schemas.microsoft.com/office/drawing/2014/main" id="{554D7B07-4171-4E41-90F2-05A34931EE0D}"/>
                </a:ext>
              </a:extLst>
            </p:cNvPr>
            <p:cNvSpPr/>
            <p:nvPr/>
          </p:nvSpPr>
          <p:spPr>
            <a:xfrm>
              <a:off x="4694123" y="2460994"/>
              <a:ext cx="826495" cy="826495"/>
            </a:xfrm>
            <a:prstGeom prst="rect">
              <a:avLst/>
            </a:prstGeom>
            <a:solidFill>
              <a:srgbClr val="95B2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08BC80"/>
                </a:solidFill>
                <a:effectLst/>
                <a:uLnTx/>
                <a:uFillTx/>
                <a:latin typeface="Calibri" panose="020F0502020204030204"/>
                <a:ea typeface="+mn-ea"/>
                <a:cs typeface="+mn-cs"/>
              </a:endParaRPr>
            </a:p>
          </p:txBody>
        </p:sp>
        <p:sp>
          <p:nvSpPr>
            <p:cNvPr id="23" name="Rectangle 22">
              <a:extLst>
                <a:ext uri="{FF2B5EF4-FFF2-40B4-BE49-F238E27FC236}">
                  <a16:creationId xmlns:a16="http://schemas.microsoft.com/office/drawing/2014/main" id="{2CAF220C-579F-449D-89CB-702A9844192A}"/>
                </a:ext>
              </a:extLst>
            </p:cNvPr>
            <p:cNvSpPr/>
            <p:nvPr/>
          </p:nvSpPr>
          <p:spPr>
            <a:xfrm>
              <a:off x="5835568" y="2460993"/>
              <a:ext cx="826495" cy="826495"/>
            </a:xfrm>
            <a:prstGeom prst="rect">
              <a:avLst/>
            </a:prstGeom>
            <a:solidFill>
              <a:srgbClr val="AAD2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08BC80"/>
                </a:solidFill>
                <a:effectLst/>
                <a:uLnTx/>
                <a:uFillTx/>
                <a:latin typeface="Calibri" panose="020F0502020204030204"/>
                <a:ea typeface="+mn-ea"/>
                <a:cs typeface="+mn-cs"/>
              </a:endParaRPr>
            </a:p>
          </p:txBody>
        </p:sp>
        <p:sp>
          <p:nvSpPr>
            <p:cNvPr id="24" name="Rectangle 23">
              <a:extLst>
                <a:ext uri="{FF2B5EF4-FFF2-40B4-BE49-F238E27FC236}">
                  <a16:creationId xmlns:a16="http://schemas.microsoft.com/office/drawing/2014/main" id="{9A1FEC04-9882-44FF-9D2E-14A90AB234A9}"/>
                </a:ext>
              </a:extLst>
            </p:cNvPr>
            <p:cNvSpPr/>
            <p:nvPr/>
          </p:nvSpPr>
          <p:spPr>
            <a:xfrm>
              <a:off x="6977013" y="2460993"/>
              <a:ext cx="826495" cy="826495"/>
            </a:xfrm>
            <a:prstGeom prst="rect">
              <a:avLst/>
            </a:prstGeom>
            <a:solidFill>
              <a:srgbClr val="4AA5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08BC80"/>
                </a:solidFill>
                <a:effectLst/>
                <a:uLnTx/>
                <a:uFillTx/>
                <a:latin typeface="Calibri" panose="020F0502020204030204"/>
                <a:ea typeface="+mn-ea"/>
                <a:cs typeface="+mn-cs"/>
              </a:endParaRPr>
            </a:p>
          </p:txBody>
        </p:sp>
        <p:sp>
          <p:nvSpPr>
            <p:cNvPr id="25" name="Rectangle 24">
              <a:extLst>
                <a:ext uri="{FF2B5EF4-FFF2-40B4-BE49-F238E27FC236}">
                  <a16:creationId xmlns:a16="http://schemas.microsoft.com/office/drawing/2014/main" id="{C5FFA532-EF18-4DD7-8996-901694372F23}"/>
                </a:ext>
              </a:extLst>
            </p:cNvPr>
            <p:cNvSpPr/>
            <p:nvPr/>
          </p:nvSpPr>
          <p:spPr>
            <a:xfrm>
              <a:off x="8118458" y="2460992"/>
              <a:ext cx="826495" cy="826495"/>
            </a:xfrm>
            <a:prstGeom prst="rect">
              <a:avLst/>
            </a:prstGeom>
            <a:solidFill>
              <a:srgbClr val="016B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08BC80"/>
                </a:solidFill>
                <a:effectLst/>
                <a:uLnTx/>
                <a:uFillTx/>
                <a:latin typeface="Calibri" panose="020F0502020204030204"/>
                <a:ea typeface="+mn-ea"/>
                <a:cs typeface="+mn-cs"/>
              </a:endParaRPr>
            </a:p>
          </p:txBody>
        </p:sp>
        <p:sp>
          <p:nvSpPr>
            <p:cNvPr id="26" name="Rectangle 25">
              <a:extLst>
                <a:ext uri="{FF2B5EF4-FFF2-40B4-BE49-F238E27FC236}">
                  <a16:creationId xmlns:a16="http://schemas.microsoft.com/office/drawing/2014/main" id="{F056ECF8-5A1A-4331-A5CC-4160C7283752}"/>
                </a:ext>
              </a:extLst>
            </p:cNvPr>
            <p:cNvSpPr/>
            <p:nvPr/>
          </p:nvSpPr>
          <p:spPr>
            <a:xfrm>
              <a:off x="9259903" y="2460991"/>
              <a:ext cx="826495" cy="826495"/>
            </a:xfrm>
            <a:prstGeom prst="rect">
              <a:avLst/>
            </a:prstGeom>
            <a:solidFill>
              <a:srgbClr val="0651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08BC80"/>
                </a:solidFill>
                <a:effectLst/>
                <a:uLnTx/>
                <a:uFillTx/>
                <a:latin typeface="Calibri" panose="020F0502020204030204"/>
                <a:ea typeface="+mn-ea"/>
                <a:cs typeface="+mn-cs"/>
              </a:endParaRPr>
            </a:p>
          </p:txBody>
        </p:sp>
      </p:grpSp>
    </p:spTree>
    <p:custDataLst>
      <p:tags r:id="rId8"/>
    </p:custDataLst>
    <p:extLst>
      <p:ext uri="{BB962C8B-B14F-4D97-AF65-F5344CB8AC3E}">
        <p14:creationId xmlns:p14="http://schemas.microsoft.com/office/powerpoint/2010/main" val="434602358"/>
      </p:ext>
    </p:extLst>
  </p:cSld>
  <p:clrMap bg1="lt1" tx1="dk1" bg2="lt2" tx2="dk2" accent1="accent1" accent2="accent2" accent3="accent3" accent4="accent4" accent5="accent5" accent6="accent6" hlink="hlink" folHlink="folHlink"/>
  <p:sldLayoutIdLst>
    <p:sldLayoutId id="2147483700" r:id="rId1"/>
    <p:sldLayoutId id="2147483726" r:id="rId2"/>
    <p:sldLayoutId id="2147483723" r:id="rId3"/>
    <p:sldLayoutId id="2147483701" r:id="rId4"/>
    <p:sldLayoutId id="2147483702" r:id="rId5"/>
    <p:sldLayoutId id="2147483724" r:id="rId6"/>
  </p:sldLayoutIdLst>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hf sldNum="0" hdr="0" ftr="0" dt="0"/>
  <p:txStyles>
    <p:titleStyle>
      <a:lvl1pPr algn="l" defTabSz="914400" rtl="0" eaLnBrk="1" latinLnBrk="0" hangingPunct="1">
        <a:lnSpc>
          <a:spcPct val="90000"/>
        </a:lnSpc>
        <a:spcBef>
          <a:spcPct val="0"/>
        </a:spcBef>
        <a:buNone/>
        <a:defRPr sz="4400" kern="1200">
          <a:solidFill>
            <a:schemeClr val="tx1"/>
          </a:solidFill>
          <a:latin typeface="Segoe UI" panose="020B0502040204020203"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UI" panose="020B0502040204020203"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g"/><Relationship Id="rId1" Type="http://schemas.openxmlformats.org/officeDocument/2006/relationships/slideLayout" Target="../slideLayouts/slideLayout1.xml"/><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14.png"/><Relationship Id="rId4" Type="http://schemas.openxmlformats.org/officeDocument/2006/relationships/image" Target="../media/image4.sv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4.sv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4.sv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4.svg"/></Relationships>
</file>

<file path=ppt/slides/_rels/slide1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3.png"/><Relationship Id="rId7" Type="http://schemas.microsoft.com/office/2007/relationships/hdphoto" Target="../media/hdphoto1.wdp"/><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22.png"/><Relationship Id="rId4" Type="http://schemas.openxmlformats.org/officeDocument/2006/relationships/image" Target="../media/image4.sv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14.png"/><Relationship Id="rId4" Type="http://schemas.openxmlformats.org/officeDocument/2006/relationships/image" Target="../media/image4.sv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24.png"/><Relationship Id="rId4" Type="http://schemas.openxmlformats.org/officeDocument/2006/relationships/image" Target="../media/image4.sv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4.svg"/></Relationships>
</file>

<file path=ppt/slides/_rels/slide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4.svg"/></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4.svg"/></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4.svg"/></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4.svg"/></Relationships>
</file>

<file path=ppt/slides/_rels/slide24.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2.svg"/><Relationship Id="rId4" Type="http://schemas.openxmlformats.org/officeDocument/2006/relationships/image" Target="../media/image1.png"/></Relationships>
</file>

<file path=ppt/slides/_rels/slide2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image" Target="../media/image2.svg"/><Relationship Id="rId4" Type="http://schemas.openxmlformats.org/officeDocument/2006/relationships/image" Target="../media/image1.png"/></Relationships>
</file>

<file path=ppt/slides/_rels/slide26.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image" Target="../media/image2.svg"/><Relationship Id="rId4" Type="http://schemas.openxmlformats.org/officeDocument/2006/relationships/image" Target="../media/image1.png"/></Relationships>
</file>

<file path=ppt/slides/_rels/slide27.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4.svg"/></Relationships>
</file>

<file path=ppt/slides/_rels/slide29.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2.xml"/><Relationship Id="rId1" Type="http://schemas.openxmlformats.org/officeDocument/2006/relationships/slideLayout" Target="../slideLayouts/slideLayout1.xml"/><Relationship Id="rId5" Type="http://schemas.openxmlformats.org/officeDocument/2006/relationships/image" Target="../media/image2.svg"/><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8.svg"/></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3.xml"/><Relationship Id="rId1" Type="http://schemas.openxmlformats.org/officeDocument/2006/relationships/slideLayout" Target="../slideLayouts/slideLayout1.xml"/><Relationship Id="rId5" Type="http://schemas.openxmlformats.org/officeDocument/2006/relationships/image" Target="../media/image26.png"/><Relationship Id="rId4" Type="http://schemas.openxmlformats.org/officeDocument/2006/relationships/image" Target="../media/image4.svg"/></Relationships>
</file>

<file path=ppt/slides/_rels/slide31.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4.xml"/><Relationship Id="rId1" Type="http://schemas.openxmlformats.org/officeDocument/2006/relationships/slideLayout" Target="../slideLayouts/slideLayout1.xml"/><Relationship Id="rId5" Type="http://schemas.openxmlformats.org/officeDocument/2006/relationships/image" Target="../media/image2.svg"/><Relationship Id="rId4" Type="http://schemas.openxmlformats.org/officeDocument/2006/relationships/image" Target="../media/image1.png"/></Relationships>
</file>

<file path=ppt/slides/_rels/slide3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4.svg"/></Relationships>
</file>

<file path=ppt/slides/_rels/slide34.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9.png"/><Relationship Id="rId7" Type="http://schemas.openxmlformats.org/officeDocument/2006/relationships/image" Target="../media/image31.png"/><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image" Target="../media/image30.png"/><Relationship Id="rId5" Type="http://schemas.openxmlformats.org/officeDocument/2006/relationships/image" Target="../media/image4.svg"/><Relationship Id="rId4" Type="http://schemas.openxmlformats.org/officeDocument/2006/relationships/image" Target="../media/image3.png"/></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7.xml"/><Relationship Id="rId1" Type="http://schemas.openxmlformats.org/officeDocument/2006/relationships/slideLayout" Target="../slideLayouts/slideLayout1.xml"/><Relationship Id="rId5" Type="http://schemas.openxmlformats.org/officeDocument/2006/relationships/image" Target="../media/image33.png"/><Relationship Id="rId4" Type="http://schemas.openxmlformats.org/officeDocument/2006/relationships/image" Target="../media/image4.svg"/></Relationships>
</file>

<file path=ppt/slides/_rels/slide36.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8.xml"/><Relationship Id="rId1" Type="http://schemas.openxmlformats.org/officeDocument/2006/relationships/slideLayout" Target="../slideLayouts/slideLayout1.xml"/><Relationship Id="rId5" Type="http://schemas.openxmlformats.org/officeDocument/2006/relationships/image" Target="../media/image2.svg"/><Relationship Id="rId4" Type="http://schemas.openxmlformats.org/officeDocument/2006/relationships/image" Target="../media/image1.png"/></Relationships>
</file>

<file path=ppt/slides/_rels/slide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image" Target="../media/image34.png"/><Relationship Id="rId5" Type="http://schemas.openxmlformats.org/officeDocument/2006/relationships/image" Target="../media/image26.png"/><Relationship Id="rId4" Type="http://schemas.openxmlformats.org/officeDocument/2006/relationships/image" Target="../media/image4.svg"/></Relationships>
</file>

<file path=ppt/slides/_rels/slide3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30.xml"/><Relationship Id="rId1" Type="http://schemas.openxmlformats.org/officeDocument/2006/relationships/slideLayout" Target="../slideLayouts/slideLayout1.xml"/><Relationship Id="rId5" Type="http://schemas.openxmlformats.org/officeDocument/2006/relationships/image" Target="../media/image2.svg"/><Relationship Id="rId4" Type="http://schemas.openxmlformats.org/officeDocument/2006/relationships/image" Target="../media/image1.png"/></Relationships>
</file>

<file path=ppt/slides/_rels/slide39.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31.xml"/><Relationship Id="rId1" Type="http://schemas.openxmlformats.org/officeDocument/2006/relationships/slideLayout" Target="../slideLayouts/slideLayout1.xml"/><Relationship Id="rId5" Type="http://schemas.openxmlformats.org/officeDocument/2006/relationships/image" Target="../media/image2.svg"/><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10.svg"/><Relationship Id="rId4" Type="http://schemas.openxmlformats.org/officeDocument/2006/relationships/image" Target="../media/image9.png"/></Relationships>
</file>

<file path=ppt/slides/_rels/slide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2.xml"/><Relationship Id="rId1" Type="http://schemas.openxmlformats.org/officeDocument/2006/relationships/slideLayout" Target="../slideLayouts/slideLayout1.xml"/><Relationship Id="rId5" Type="http://schemas.openxmlformats.org/officeDocument/2006/relationships/image" Target="../media/image35.png"/><Relationship Id="rId4" Type="http://schemas.openxmlformats.org/officeDocument/2006/relationships/image" Target="../media/image4.svg"/></Relationships>
</file>

<file path=ppt/slides/_rels/slide41.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33.xml"/><Relationship Id="rId1" Type="http://schemas.openxmlformats.org/officeDocument/2006/relationships/slideLayout" Target="../slideLayouts/slideLayout1.xml"/><Relationship Id="rId5" Type="http://schemas.openxmlformats.org/officeDocument/2006/relationships/image" Target="../media/image2.svg"/><Relationship Id="rId4" Type="http://schemas.openxmlformats.org/officeDocument/2006/relationships/image" Target="../media/image1.png"/></Relationships>
</file>

<file path=ppt/slides/_rels/slide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4.xml"/><Relationship Id="rId1" Type="http://schemas.openxmlformats.org/officeDocument/2006/relationships/slideLayout" Target="../slideLayouts/slideLayout1.xml"/><Relationship Id="rId6" Type="http://schemas.openxmlformats.org/officeDocument/2006/relationships/image" Target="../media/image36.png"/><Relationship Id="rId5" Type="http://schemas.openxmlformats.org/officeDocument/2006/relationships/image" Target="../media/image26.png"/><Relationship Id="rId4" Type="http://schemas.openxmlformats.org/officeDocument/2006/relationships/image" Target="../media/image4.svg"/></Relationships>
</file>

<file path=ppt/slides/_rels/slide43.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35.xml"/><Relationship Id="rId1" Type="http://schemas.openxmlformats.org/officeDocument/2006/relationships/slideLayout" Target="../slideLayouts/slideLayout1.xml"/><Relationship Id="rId5" Type="http://schemas.openxmlformats.org/officeDocument/2006/relationships/image" Target="../media/image2.svg"/><Relationship Id="rId4" Type="http://schemas.openxmlformats.org/officeDocument/2006/relationships/image" Target="../media/image1.png"/></Relationships>
</file>

<file path=ppt/slides/_rels/slide44.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36.xml"/><Relationship Id="rId1" Type="http://schemas.openxmlformats.org/officeDocument/2006/relationships/slideLayout" Target="../slideLayouts/slideLayout1.xml"/><Relationship Id="rId5" Type="http://schemas.openxmlformats.org/officeDocument/2006/relationships/image" Target="../media/image2.svg"/><Relationship Id="rId4" Type="http://schemas.openxmlformats.org/officeDocument/2006/relationships/image" Target="../media/image1.png"/></Relationships>
</file>

<file path=ppt/slides/_rels/slide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7.xml"/><Relationship Id="rId1" Type="http://schemas.openxmlformats.org/officeDocument/2006/relationships/slideLayout" Target="../slideLayouts/slideLayout1.xml"/><Relationship Id="rId5" Type="http://schemas.openxmlformats.org/officeDocument/2006/relationships/image" Target="../media/image37.png"/><Relationship Id="rId4" Type="http://schemas.openxmlformats.org/officeDocument/2006/relationships/image" Target="../media/image4.svg"/></Relationships>
</file>

<file path=ppt/slides/_rels/slide46.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38.xml"/><Relationship Id="rId1" Type="http://schemas.openxmlformats.org/officeDocument/2006/relationships/slideLayout" Target="../slideLayouts/slideLayout1.xml"/><Relationship Id="rId5" Type="http://schemas.openxmlformats.org/officeDocument/2006/relationships/image" Target="../media/image2.svg"/><Relationship Id="rId4" Type="http://schemas.openxmlformats.org/officeDocument/2006/relationships/image" Target="../media/image1.png"/></Relationships>
</file>

<file path=ppt/slides/_rels/slide47.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39.xml"/><Relationship Id="rId1" Type="http://schemas.openxmlformats.org/officeDocument/2006/relationships/slideLayout" Target="../slideLayouts/slideLayout1.xml"/><Relationship Id="rId5" Type="http://schemas.openxmlformats.org/officeDocument/2006/relationships/image" Target="../media/image2.svg"/><Relationship Id="rId4" Type="http://schemas.openxmlformats.org/officeDocument/2006/relationships/image" Target="../media/image1.png"/></Relationships>
</file>

<file path=ppt/slides/_rels/slide4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0.xml"/><Relationship Id="rId1" Type="http://schemas.openxmlformats.org/officeDocument/2006/relationships/slideLayout" Target="../slideLayouts/slideLayout1.xml"/><Relationship Id="rId6" Type="http://schemas.openxmlformats.org/officeDocument/2006/relationships/image" Target="../media/image38.png"/><Relationship Id="rId5" Type="http://schemas.openxmlformats.org/officeDocument/2006/relationships/image" Target="../media/image26.png"/><Relationship Id="rId4" Type="http://schemas.openxmlformats.org/officeDocument/2006/relationships/image" Target="../media/image4.svg"/></Relationships>
</file>

<file path=ppt/slides/_rels/slide49.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41.xml"/><Relationship Id="rId1" Type="http://schemas.openxmlformats.org/officeDocument/2006/relationships/slideLayout" Target="../slideLayouts/slideLayout1.xml"/><Relationship Id="rId5" Type="http://schemas.openxmlformats.org/officeDocument/2006/relationships/image" Target="../media/image2.svg"/><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2.xml"/><Relationship Id="rId1" Type="http://schemas.openxmlformats.org/officeDocument/2006/relationships/slideLayout" Target="../slideLayouts/slideLayout1.xml"/><Relationship Id="rId5" Type="http://schemas.openxmlformats.org/officeDocument/2006/relationships/image" Target="../media/image39.png"/><Relationship Id="rId4" Type="http://schemas.openxmlformats.org/officeDocument/2006/relationships/image" Target="../media/image4.svg"/></Relationships>
</file>

<file path=ppt/slides/_rels/slide5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3.xml"/><Relationship Id="rId1" Type="http://schemas.openxmlformats.org/officeDocument/2006/relationships/slideLayout" Target="../slideLayouts/slideLayout1.xml"/><Relationship Id="rId4" Type="http://schemas.openxmlformats.org/officeDocument/2006/relationships/image" Target="../media/image4.svg"/></Relationships>
</file>

<file path=ppt/slides/_rels/slide53.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44.xml"/><Relationship Id="rId1" Type="http://schemas.openxmlformats.org/officeDocument/2006/relationships/slideLayout" Target="../slideLayouts/slideLayout1.xml"/><Relationship Id="rId5" Type="http://schemas.openxmlformats.org/officeDocument/2006/relationships/image" Target="../media/image2.svg"/><Relationship Id="rId4" Type="http://schemas.openxmlformats.org/officeDocument/2006/relationships/image" Target="../media/image1.png"/></Relationships>
</file>

<file path=ppt/slides/_rels/slide5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5.xml"/><Relationship Id="rId1" Type="http://schemas.openxmlformats.org/officeDocument/2006/relationships/slideLayout" Target="../slideLayouts/slideLayout1.xml"/><Relationship Id="rId4" Type="http://schemas.openxmlformats.org/officeDocument/2006/relationships/image" Target="../media/image4.svg"/></Relationships>
</file>

<file path=ppt/slides/_rels/slide5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6.xml"/><Relationship Id="rId1" Type="http://schemas.openxmlformats.org/officeDocument/2006/relationships/slideLayout" Target="../slideLayouts/slideLayout1.xml"/><Relationship Id="rId4" Type="http://schemas.openxmlformats.org/officeDocument/2006/relationships/image" Target="../media/image4.svg"/></Relationships>
</file>

<file path=ppt/slides/_rels/slide56.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47.xml"/><Relationship Id="rId1" Type="http://schemas.openxmlformats.org/officeDocument/2006/relationships/slideLayout" Target="../slideLayouts/slideLayout1.xml"/><Relationship Id="rId5" Type="http://schemas.openxmlformats.org/officeDocument/2006/relationships/image" Target="../media/image2.svg"/><Relationship Id="rId4" Type="http://schemas.openxmlformats.org/officeDocument/2006/relationships/image" Target="../media/image1.png"/></Relationships>
</file>

<file path=ppt/slides/_rels/slide5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8.xml"/><Relationship Id="rId1" Type="http://schemas.openxmlformats.org/officeDocument/2006/relationships/slideLayout" Target="../slideLayouts/slideLayout1.xml"/><Relationship Id="rId4" Type="http://schemas.openxmlformats.org/officeDocument/2006/relationships/image" Target="../media/image4.svg"/></Relationships>
</file>

<file path=ppt/slides/_rels/slide5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9.xml"/><Relationship Id="rId1" Type="http://schemas.openxmlformats.org/officeDocument/2006/relationships/slideLayout" Target="../slideLayouts/slideLayout1.xml"/><Relationship Id="rId4" Type="http://schemas.openxmlformats.org/officeDocument/2006/relationships/image" Target="../media/image4.svg"/></Relationships>
</file>

<file path=ppt/slides/_rels/slide59.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50.xml"/><Relationship Id="rId1" Type="http://schemas.openxmlformats.org/officeDocument/2006/relationships/slideLayout" Target="../slideLayouts/slideLayout1.xml"/><Relationship Id="rId5" Type="http://schemas.openxmlformats.org/officeDocument/2006/relationships/image" Target="../media/image2.svg"/><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8.png"/><Relationship Id="rId3" Type="http://schemas.openxmlformats.org/officeDocument/2006/relationships/image" Target="../media/image11.png"/><Relationship Id="rId7" Type="http://schemas.openxmlformats.org/officeDocument/2006/relationships/image" Target="../media/image4.svg"/><Relationship Id="rId12"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3.png"/><Relationship Id="rId11" Type="http://schemas.openxmlformats.org/officeDocument/2006/relationships/image" Target="../media/image16.png"/><Relationship Id="rId5" Type="http://schemas.openxmlformats.org/officeDocument/2006/relationships/image" Target="../media/image13.png"/><Relationship Id="rId15" Type="http://schemas.openxmlformats.org/officeDocument/2006/relationships/image" Target="../media/image20.png"/><Relationship Id="rId10" Type="http://schemas.openxmlformats.org/officeDocument/2006/relationships/image" Target="../media/image15.png"/><Relationship Id="rId4" Type="http://schemas.openxmlformats.org/officeDocument/2006/relationships/image" Target="../media/image12.png"/><Relationship Id="rId9" Type="http://schemas.microsoft.com/office/2007/relationships/hdphoto" Target="../media/hdphoto1.wdp"/><Relationship Id="rId14" Type="http://schemas.openxmlformats.org/officeDocument/2006/relationships/image" Target="../media/image19.png"/></Relationships>
</file>

<file path=ppt/slides/_rels/slide60.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51.xml"/><Relationship Id="rId1" Type="http://schemas.openxmlformats.org/officeDocument/2006/relationships/slideLayout" Target="../slideLayouts/slideLayout1.xml"/><Relationship Id="rId5" Type="http://schemas.openxmlformats.org/officeDocument/2006/relationships/image" Target="../media/image2.svg"/><Relationship Id="rId4" Type="http://schemas.openxmlformats.org/officeDocument/2006/relationships/image" Target="../media/image1.png"/></Relationships>
</file>

<file path=ppt/slides/_rels/slide6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2.xml"/><Relationship Id="rId1" Type="http://schemas.openxmlformats.org/officeDocument/2006/relationships/slideLayout" Target="../slideLayouts/slideLayout1.xml"/><Relationship Id="rId4" Type="http://schemas.openxmlformats.org/officeDocument/2006/relationships/image" Target="../media/image4.svg"/></Relationships>
</file>

<file path=ppt/slides/_rels/slide6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3.xml"/><Relationship Id="rId1" Type="http://schemas.openxmlformats.org/officeDocument/2006/relationships/slideLayout" Target="../slideLayouts/slideLayout1.xml"/><Relationship Id="rId6" Type="http://schemas.openxmlformats.org/officeDocument/2006/relationships/image" Target="../media/image41.svg"/><Relationship Id="rId5" Type="http://schemas.openxmlformats.org/officeDocument/2006/relationships/image" Target="../media/image40.png"/><Relationship Id="rId4" Type="http://schemas.openxmlformats.org/officeDocument/2006/relationships/image" Target="../media/image4.svg"/></Relationships>
</file>

<file path=ppt/slides/_rels/slide6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4.xml"/><Relationship Id="rId1" Type="http://schemas.openxmlformats.org/officeDocument/2006/relationships/slideLayout" Target="../slideLayouts/slideLayout1.xml"/><Relationship Id="rId4" Type="http://schemas.openxmlformats.org/officeDocument/2006/relationships/image" Target="../media/image4.svg"/></Relationships>
</file>

<file path=ppt/slides/_rels/slide6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5.xml"/><Relationship Id="rId1" Type="http://schemas.openxmlformats.org/officeDocument/2006/relationships/slideLayout" Target="../slideLayouts/slideLayout1.xml"/><Relationship Id="rId4" Type="http://schemas.openxmlformats.org/officeDocument/2006/relationships/image" Target="../media/image4.svg"/></Relationships>
</file>

<file path=ppt/slides/_rels/slide66.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56.xml"/><Relationship Id="rId1" Type="http://schemas.openxmlformats.org/officeDocument/2006/relationships/slideLayout" Target="../slideLayouts/slideLayout1.xml"/><Relationship Id="rId5" Type="http://schemas.openxmlformats.org/officeDocument/2006/relationships/image" Target="../media/image2.svg"/><Relationship Id="rId4" Type="http://schemas.openxmlformats.org/officeDocument/2006/relationships/image" Target="../media/image1.png"/></Relationships>
</file>

<file path=ppt/slides/_rels/slide67.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57.xml"/><Relationship Id="rId1" Type="http://schemas.openxmlformats.org/officeDocument/2006/relationships/slideLayout" Target="../slideLayouts/slideLayout1.xml"/><Relationship Id="rId5" Type="http://schemas.openxmlformats.org/officeDocument/2006/relationships/image" Target="../media/image2.svg"/><Relationship Id="rId4" Type="http://schemas.openxmlformats.org/officeDocument/2006/relationships/image" Target="../media/image1.png"/></Relationships>
</file>

<file path=ppt/slides/_rels/slide6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8.xml"/><Relationship Id="rId1" Type="http://schemas.openxmlformats.org/officeDocument/2006/relationships/slideLayout" Target="../slideLayouts/slideLayout1.xml"/><Relationship Id="rId4" Type="http://schemas.openxmlformats.org/officeDocument/2006/relationships/image" Target="../media/image4.sv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4.sv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4.svg"/></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4.sv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F265574-43AB-41F0-A41B-29676FE6644C}"/>
              </a:ext>
            </a:extLst>
          </p:cNvPr>
          <p:cNvSpPr/>
          <p:nvPr/>
        </p:nvSpPr>
        <p:spPr>
          <a:xfrm>
            <a:off x="0" y="0"/>
            <a:ext cx="12192000" cy="6858000"/>
          </a:xfrm>
          <a:prstGeom prst="rect">
            <a:avLst/>
          </a:prstGeom>
          <a:solidFill>
            <a:srgbClr val="011F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8" name="Image 7">
            <a:extLst>
              <a:ext uri="{FF2B5EF4-FFF2-40B4-BE49-F238E27FC236}">
                <a16:creationId xmlns:a16="http://schemas.microsoft.com/office/drawing/2014/main" id="{FE4085B9-204F-4210-8395-B413A3853997}"/>
              </a:ext>
            </a:extLst>
          </p:cNvPr>
          <p:cNvPicPr>
            <a:picLocks noChangeAspect="1"/>
          </p:cNvPicPr>
          <p:nvPr/>
        </p:nvPicPr>
        <p:blipFill rotWithShape="1">
          <a:blip r:embed="rId2">
            <a:extLst>
              <a:ext uri="{28A0092B-C50C-407E-A947-70E740481C1C}">
                <a14:useLocalDpi xmlns:a14="http://schemas.microsoft.com/office/drawing/2010/main" val="0"/>
              </a:ext>
            </a:extLst>
          </a:blip>
          <a:srcRect l="1" r="67780"/>
          <a:stretch/>
        </p:blipFill>
        <p:spPr>
          <a:xfrm>
            <a:off x="1" y="0"/>
            <a:ext cx="3470988" cy="6858000"/>
          </a:xfrm>
          <a:prstGeom prst="rect">
            <a:avLst/>
          </a:prstGeom>
        </p:spPr>
      </p:pic>
      <p:sp>
        <p:nvSpPr>
          <p:cNvPr id="2" name="Titre 1"/>
          <p:cNvSpPr>
            <a:spLocks noGrp="1"/>
          </p:cNvSpPr>
          <p:nvPr>
            <p:ph type="ctrTitle" idx="4294967295"/>
          </p:nvPr>
        </p:nvSpPr>
        <p:spPr>
          <a:xfrm>
            <a:off x="3819525" y="2235200"/>
            <a:ext cx="8017952" cy="2387600"/>
          </a:xfrm>
          <a:noFill/>
        </p:spPr>
        <p:txBody>
          <a:bodyPr>
            <a:normAutofit/>
          </a:bodyPr>
          <a:lstStyle/>
          <a:p>
            <a:pPr algn="ctr">
              <a:lnSpc>
                <a:spcPct val="100000"/>
              </a:lnSpc>
            </a:pPr>
            <a:r>
              <a:rPr lang="fr-FR" sz="4400" b="0" strike="noStrike" spc="-1" dirty="0">
                <a:solidFill>
                  <a:srgbClr val="FFFFFF"/>
                </a:solidFill>
                <a:latin typeface="Segoe UI Light"/>
              </a:rPr>
              <a:t>Java </a:t>
            </a:r>
            <a:r>
              <a:rPr lang="fr-FR" sz="4400" b="0" strike="noStrike" spc="-1" dirty="0" err="1">
                <a:solidFill>
                  <a:srgbClr val="FFFFFF"/>
                </a:solidFill>
                <a:latin typeface="Segoe UI Light"/>
              </a:rPr>
              <a:t>Frameworks</a:t>
            </a:r>
            <a:br>
              <a:rPr lang="fr-FR" dirty="0">
                <a:solidFill>
                  <a:schemeClr val="bg1"/>
                </a:solidFill>
                <a:latin typeface="Segoe UI Light"/>
                <a:cs typeface="Segoe UI Light"/>
              </a:rPr>
            </a:br>
            <a:r>
              <a:rPr lang="fr-FR" dirty="0">
                <a:solidFill>
                  <a:srgbClr val="AAD23B"/>
                </a:solidFill>
                <a:latin typeface="Segoe UI Light"/>
                <a:cs typeface="Segoe UI Light"/>
              </a:rPr>
              <a:t>Module 02 – Spring Data</a:t>
            </a:r>
            <a:endParaRPr lang="fr-FR" dirty="0">
              <a:solidFill>
                <a:srgbClr val="AAD23B"/>
              </a:solidFill>
              <a:latin typeface="Segoe UI Light" panose="020B0502040204020203" pitchFamily="34" charset="0"/>
              <a:cs typeface="Segoe UI Light" panose="020B0502040204020203" pitchFamily="34" charset="0"/>
            </a:endParaRPr>
          </a:p>
        </p:txBody>
      </p:sp>
      <p:pic>
        <p:nvPicPr>
          <p:cNvPr id="10" name="Graphique 9">
            <a:extLst>
              <a:ext uri="{FF2B5EF4-FFF2-40B4-BE49-F238E27FC236}">
                <a16:creationId xmlns:a16="http://schemas.microsoft.com/office/drawing/2014/main" id="{203AEC74-3337-41FF-811E-15C4E7D8E3D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05657" y="5704514"/>
            <a:ext cx="831820" cy="831820"/>
          </a:xfrm>
          <a:prstGeom prst="rect">
            <a:avLst/>
          </a:prstGeom>
        </p:spPr>
      </p:pic>
    </p:spTree>
    <p:extLst>
      <p:ext uri="{BB962C8B-B14F-4D97-AF65-F5344CB8AC3E}">
        <p14:creationId xmlns:p14="http://schemas.microsoft.com/office/powerpoint/2010/main" val="36408065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C944C23-0306-4C79-A615-0F5495658BA7}"/>
              </a:ext>
            </a:extLst>
          </p:cNvPr>
          <p:cNvSpPr/>
          <p:nvPr/>
        </p:nvSpPr>
        <p:spPr>
          <a:xfrm>
            <a:off x="0" y="0"/>
            <a:ext cx="12192000" cy="6858000"/>
          </a:xfrm>
          <a:prstGeom prst="rect">
            <a:avLst/>
          </a:prstGeom>
          <a:solidFill>
            <a:srgbClr val="011F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7" name="Graphique 6">
            <a:extLst>
              <a:ext uri="{FF2B5EF4-FFF2-40B4-BE49-F238E27FC236}">
                <a16:creationId xmlns:a16="http://schemas.microsoft.com/office/drawing/2014/main" id="{9E6F0052-C844-4C3B-948F-88E3961AD71F}"/>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54185" y="6124782"/>
            <a:ext cx="528776" cy="528776"/>
          </a:xfrm>
          <a:prstGeom prst="rect">
            <a:avLst/>
          </a:prstGeom>
        </p:spPr>
      </p:pic>
      <p:sp>
        <p:nvSpPr>
          <p:cNvPr id="4" name="Titre 1">
            <a:extLst>
              <a:ext uri="{FF2B5EF4-FFF2-40B4-BE49-F238E27FC236}">
                <a16:creationId xmlns:a16="http://schemas.microsoft.com/office/drawing/2014/main" id="{22BF55BC-6F2B-4024-95D5-A0C7ADD879BE}"/>
              </a:ext>
            </a:extLst>
          </p:cNvPr>
          <p:cNvSpPr txBox="1">
            <a:spLocks/>
          </p:cNvSpPr>
          <p:nvPr/>
        </p:nvSpPr>
        <p:spPr>
          <a:xfrm>
            <a:off x="3825174" y="428630"/>
            <a:ext cx="8012641" cy="438699"/>
          </a:xfrm>
          <a:prstGeom prst="rect">
            <a:avLst/>
          </a:prstGeom>
        </p:spPr>
        <p:txBody>
          <a:bodyPr lIns="0" tIns="0" rIns="0" bIns="0" anchor="t" anchorCtr="0">
            <a:normAutofit/>
          </a:bodyPr>
          <a:lstStyle>
            <a:lvl1pPr algn="r" defTabSz="914400" rtl="0" eaLnBrk="1" latinLnBrk="0" hangingPunct="1">
              <a:lnSpc>
                <a:spcPct val="90000"/>
              </a:lnSpc>
              <a:spcBef>
                <a:spcPct val="0"/>
              </a:spcBef>
              <a:buNone/>
              <a:defRPr sz="1400" kern="1200">
                <a:solidFill>
                  <a:srgbClr val="222933"/>
                </a:solidFill>
                <a:latin typeface="Segoe UI Light" panose="020B0502040204020203" pitchFamily="34" charset="0"/>
                <a:ea typeface="+mj-ea"/>
                <a:cs typeface="Segoe UI Light" panose="020B0502040204020203" pitchFamily="34" charset="0"/>
              </a:defRPr>
            </a:lvl1pPr>
          </a:lstStyle>
          <a:p>
            <a:r>
              <a:rPr lang="fr-FR" dirty="0">
                <a:solidFill>
                  <a:schemeClr val="bg1"/>
                </a:solidFill>
              </a:rPr>
              <a:t>Java </a:t>
            </a:r>
            <a:r>
              <a:rPr lang="fr-FR" dirty="0" err="1">
                <a:solidFill>
                  <a:schemeClr val="bg1"/>
                </a:solidFill>
              </a:rPr>
              <a:t>Frameworls</a:t>
            </a:r>
            <a:endParaRPr lang="fr-FR" dirty="0">
              <a:solidFill>
                <a:schemeClr val="bg1"/>
              </a:solidFill>
            </a:endParaRPr>
          </a:p>
          <a:p>
            <a:r>
              <a:rPr lang="fr-FR" b="1" cap="all" dirty="0">
                <a:solidFill>
                  <a:schemeClr val="bg1"/>
                </a:solidFill>
                <a:latin typeface="Segoe UI" panose="020B0502040204020203" pitchFamily="34" charset="0"/>
                <a:cs typeface="Segoe UI" panose="020B0502040204020203" pitchFamily="34" charset="0"/>
              </a:rPr>
              <a:t>Spring data</a:t>
            </a:r>
          </a:p>
        </p:txBody>
      </p:sp>
      <p:sp>
        <p:nvSpPr>
          <p:cNvPr id="5" name="Espace réservé du texte 19">
            <a:extLst>
              <a:ext uri="{FF2B5EF4-FFF2-40B4-BE49-F238E27FC236}">
                <a16:creationId xmlns:a16="http://schemas.microsoft.com/office/drawing/2014/main" id="{E04311FB-FBF7-4BC4-BD8F-F8A468C6FE97}"/>
              </a:ext>
            </a:extLst>
          </p:cNvPr>
          <p:cNvSpPr txBox="1">
            <a:spLocks/>
          </p:cNvSpPr>
          <p:nvPr/>
        </p:nvSpPr>
        <p:spPr>
          <a:xfrm>
            <a:off x="354185" y="2699281"/>
            <a:ext cx="11483629" cy="609398"/>
          </a:xfrm>
          <a:prstGeom prst="rect">
            <a:avLst/>
          </a:prstGeom>
        </p:spPr>
        <p:txBody>
          <a:bodyPr wrap="square" lIns="0" tIns="0" rIns="0" bIns="0">
            <a:spAutoFit/>
          </a:bodyPr>
          <a:lstStyle>
            <a:lvl1pPr marL="0" indent="0" algn="l" defTabSz="914400" rtl="0" eaLnBrk="1" latinLnBrk="0" hangingPunct="1">
              <a:lnSpc>
                <a:spcPct val="90000"/>
              </a:lnSpc>
              <a:spcBef>
                <a:spcPts val="1000"/>
              </a:spcBef>
              <a:buFont typeface="Arial" panose="020B0604020202020204" pitchFamily="34" charset="0"/>
              <a:buNone/>
              <a:defRPr sz="2800" b="1" kern="1200">
                <a:solidFill>
                  <a:schemeClr val="bg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fr-FR" sz="4400" dirty="0"/>
              <a:t>Introduction à Spring Data JPA</a:t>
            </a:r>
          </a:p>
        </p:txBody>
      </p:sp>
    </p:spTree>
    <p:extLst>
      <p:ext uri="{BB962C8B-B14F-4D97-AF65-F5344CB8AC3E}">
        <p14:creationId xmlns:p14="http://schemas.microsoft.com/office/powerpoint/2010/main" val="26884768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texte 19">
            <a:extLst>
              <a:ext uri="{FF2B5EF4-FFF2-40B4-BE49-F238E27FC236}">
                <a16:creationId xmlns:a16="http://schemas.microsoft.com/office/drawing/2014/main" id="{EF71FCD1-EB37-485B-827A-23A3785D6F72}"/>
              </a:ext>
            </a:extLst>
          </p:cNvPr>
          <p:cNvSpPr txBox="1">
            <a:spLocks/>
          </p:cNvSpPr>
          <p:nvPr/>
        </p:nvSpPr>
        <p:spPr>
          <a:xfrm>
            <a:off x="354186" y="1240233"/>
            <a:ext cx="2852415" cy="4421658"/>
          </a:xfrm>
          <a:prstGeom prst="rect">
            <a:avLst/>
          </a:prstGeom>
        </p:spPr>
        <p:txBody>
          <a:bodyPr lIns="0" tIns="0" rIns="0" bIns="0"/>
          <a:lstStyle>
            <a:lvl1pPr marL="0" indent="0" algn="l" defTabSz="914400" rtl="0" eaLnBrk="1" latinLnBrk="0" hangingPunct="1">
              <a:lnSpc>
                <a:spcPct val="90000"/>
              </a:lnSpc>
              <a:spcBef>
                <a:spcPts val="1000"/>
              </a:spcBef>
              <a:buFont typeface="Arial" panose="020B0604020202020204" pitchFamily="34" charset="0"/>
              <a:buNone/>
              <a:defRPr sz="2800" b="1" kern="1200">
                <a:solidFill>
                  <a:schemeClr val="bg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a:solidFill>
                  <a:srgbClr val="3B518E"/>
                </a:solidFill>
              </a:rPr>
              <a:t>Introduction à Spring Data JPA</a:t>
            </a:r>
          </a:p>
        </p:txBody>
      </p:sp>
      <p:sp>
        <p:nvSpPr>
          <p:cNvPr id="6" name="Titre 1">
            <a:extLst>
              <a:ext uri="{FF2B5EF4-FFF2-40B4-BE49-F238E27FC236}">
                <a16:creationId xmlns:a16="http://schemas.microsoft.com/office/drawing/2014/main" id="{48EE39BE-9E8A-4EFB-AA76-646D28DDBF24}"/>
              </a:ext>
            </a:extLst>
          </p:cNvPr>
          <p:cNvSpPr txBox="1">
            <a:spLocks/>
          </p:cNvSpPr>
          <p:nvPr/>
        </p:nvSpPr>
        <p:spPr>
          <a:xfrm>
            <a:off x="3825174" y="428630"/>
            <a:ext cx="8012641" cy="542920"/>
          </a:xfrm>
          <a:prstGeom prst="rect">
            <a:avLst/>
          </a:prstGeom>
        </p:spPr>
        <p:txBody>
          <a:bodyPr lIns="0" tIns="0" rIns="0" bIns="0" anchor="t" anchorCtr="0">
            <a:normAutofit/>
          </a:bodyPr>
          <a:lstStyle>
            <a:lvl1pPr algn="r" defTabSz="914400" rtl="0" eaLnBrk="1" latinLnBrk="0" hangingPunct="1">
              <a:lnSpc>
                <a:spcPct val="90000"/>
              </a:lnSpc>
              <a:spcBef>
                <a:spcPct val="0"/>
              </a:spcBef>
              <a:buNone/>
              <a:defRPr sz="1400" kern="1200">
                <a:solidFill>
                  <a:srgbClr val="222933"/>
                </a:solidFill>
                <a:latin typeface="Segoe UI Light" panose="020B0502040204020203" pitchFamily="34" charset="0"/>
                <a:ea typeface="+mj-ea"/>
                <a:cs typeface="Segoe UI Light" panose="020B0502040204020203" pitchFamily="34" charset="0"/>
              </a:defRPr>
            </a:lvl1pPr>
          </a:lstStyle>
          <a:p>
            <a:r>
              <a:rPr lang="fr-FR" dirty="0">
                <a:solidFill>
                  <a:srgbClr val="141E26"/>
                </a:solidFill>
              </a:rPr>
              <a:t>Java </a:t>
            </a:r>
            <a:r>
              <a:rPr lang="fr-FR" dirty="0" err="1">
                <a:solidFill>
                  <a:srgbClr val="141E26"/>
                </a:solidFill>
              </a:rPr>
              <a:t>Frameworks</a:t>
            </a:r>
            <a:endParaRPr lang="fr-FR" dirty="0">
              <a:solidFill>
                <a:srgbClr val="141E26"/>
              </a:solidFill>
            </a:endParaRPr>
          </a:p>
          <a:p>
            <a:r>
              <a:rPr lang="fr-FR" b="1" cap="all" dirty="0">
                <a:solidFill>
                  <a:srgbClr val="3B518E"/>
                </a:solidFill>
                <a:latin typeface="Segoe UI" panose="020B0502040204020203" pitchFamily="34" charset="0"/>
                <a:cs typeface="Segoe UI" panose="020B0502040204020203" pitchFamily="34" charset="0"/>
              </a:rPr>
              <a:t>Spring data</a:t>
            </a:r>
          </a:p>
        </p:txBody>
      </p:sp>
      <p:pic>
        <p:nvPicPr>
          <p:cNvPr id="9" name="Graphique 8">
            <a:extLst>
              <a:ext uri="{FF2B5EF4-FFF2-40B4-BE49-F238E27FC236}">
                <a16:creationId xmlns:a16="http://schemas.microsoft.com/office/drawing/2014/main" id="{6D568089-B2B3-4769-9325-554149C6E5CA}"/>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54184" y="6124781"/>
            <a:ext cx="528777" cy="528777"/>
          </a:xfrm>
          <a:prstGeom prst="rect">
            <a:avLst/>
          </a:prstGeom>
        </p:spPr>
      </p:pic>
      <p:sp>
        <p:nvSpPr>
          <p:cNvPr id="2" name="Titre 1">
            <a:extLst>
              <a:ext uri="{FF2B5EF4-FFF2-40B4-BE49-F238E27FC236}">
                <a16:creationId xmlns:a16="http://schemas.microsoft.com/office/drawing/2014/main" id="{7CF612B2-2F3D-00BE-0179-44C1CE081CF6}"/>
              </a:ext>
            </a:extLst>
          </p:cNvPr>
          <p:cNvSpPr txBox="1">
            <a:spLocks/>
          </p:cNvSpPr>
          <p:nvPr/>
        </p:nvSpPr>
        <p:spPr>
          <a:xfrm>
            <a:off x="3506876" y="1329151"/>
            <a:ext cx="8330938" cy="1621341"/>
          </a:xfrm>
          <a:prstGeom prst="rect">
            <a:avLst/>
          </a:prstGeom>
          <a:noFill/>
          <a:ln>
            <a:noFill/>
          </a:ln>
        </p:spPr>
        <p:txBody>
          <a:bodyPr vert="horz" wrap="square" lIns="91440" tIns="45720" rIns="91440" bIns="45720" rtlCol="0" anchor="t" anchorCtr="0">
            <a:spAutoFit/>
          </a:bodyPr>
          <a:lstStyle>
            <a:lvl1pPr algn="l" defTabSz="914400" rtl="0" eaLnBrk="1" latinLnBrk="0" hangingPunct="1">
              <a:lnSpc>
                <a:spcPct val="90000"/>
              </a:lnSpc>
              <a:spcBef>
                <a:spcPct val="0"/>
              </a:spcBef>
              <a:buNone/>
              <a:defRPr sz="4400" kern="1200">
                <a:solidFill>
                  <a:schemeClr val="tx1"/>
                </a:solidFill>
                <a:latin typeface="Segoe UI" panose="020B0502040204020203" pitchFamily="34" charset="0"/>
                <a:ea typeface="+mj-ea"/>
                <a:cs typeface="+mj-cs"/>
              </a:defRPr>
            </a:lvl1pPr>
          </a:lstStyle>
          <a:p>
            <a:pPr>
              <a:lnSpc>
                <a:spcPct val="120000"/>
              </a:lnSpc>
            </a:pPr>
            <a:r>
              <a:rPr lang="fr-FR" sz="2400" dirty="0">
                <a:solidFill>
                  <a:srgbClr val="95B258"/>
                </a:solidFill>
              </a:rPr>
              <a:t>Spring Data JPA </a:t>
            </a:r>
            <a:r>
              <a:rPr lang="fr-FR" sz="2400" dirty="0">
                <a:solidFill>
                  <a:srgbClr val="011F39"/>
                </a:solidFill>
              </a:rPr>
              <a:t>est le module pour interagir avec une base de données relationnelles</a:t>
            </a:r>
          </a:p>
          <a:p>
            <a:pPr marL="800100" lvl="1" indent="-342900">
              <a:lnSpc>
                <a:spcPct val="120000"/>
              </a:lnSpc>
              <a:buFont typeface="Arial" panose="020B0604020202020204" pitchFamily="34" charset="0"/>
              <a:buChar char="•"/>
            </a:pPr>
            <a:r>
              <a:rPr lang="fr-FR" dirty="0">
                <a:solidFill>
                  <a:srgbClr val="011F39"/>
                </a:solidFill>
              </a:rPr>
              <a:t>Il s’appuie sur une hiérarchie d’éléments pour interagir avec la base de données relationnelles :</a:t>
            </a:r>
            <a:endParaRPr lang="fr-FR" dirty="0">
              <a:solidFill>
                <a:srgbClr val="95B258"/>
              </a:solidFill>
            </a:endParaRPr>
          </a:p>
        </p:txBody>
      </p:sp>
      <p:sp>
        <p:nvSpPr>
          <p:cNvPr id="3" name="Rectangle : coins arrondis 2">
            <a:extLst>
              <a:ext uri="{FF2B5EF4-FFF2-40B4-BE49-F238E27FC236}">
                <a16:creationId xmlns:a16="http://schemas.microsoft.com/office/drawing/2014/main" id="{FB4520E8-3913-1D5D-3573-906294357484}"/>
              </a:ext>
            </a:extLst>
          </p:cNvPr>
          <p:cNvSpPr/>
          <p:nvPr/>
        </p:nvSpPr>
        <p:spPr>
          <a:xfrm>
            <a:off x="3506876" y="3016621"/>
            <a:ext cx="5388629" cy="502694"/>
          </a:xfrm>
          <a:prstGeom prst="roundRect">
            <a:avLst/>
          </a:prstGeom>
          <a:solidFill>
            <a:srgbClr val="95B258"/>
          </a:solidFill>
          <a:ln w="38100">
            <a:solidFill>
              <a:srgbClr val="95B258"/>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fr-FR" sz="2400" dirty="0">
                <a:solidFill>
                  <a:srgbClr val="FFFFFF"/>
                </a:solidFill>
                <a:latin typeface="Segoe UI" panose="020B0502040204020203" pitchFamily="34" charset="0"/>
                <a:cs typeface="Segoe UI" panose="020B0502040204020203" pitchFamily="34" charset="0"/>
              </a:rPr>
              <a:t>Spring Data JPA (</a:t>
            </a:r>
            <a:r>
              <a:rPr lang="fr-FR" sz="2400" dirty="0" err="1">
                <a:solidFill>
                  <a:srgbClr val="FFFFFF"/>
                </a:solidFill>
                <a:latin typeface="Segoe UI" panose="020B0502040204020203" pitchFamily="34" charset="0"/>
                <a:cs typeface="Segoe UI" panose="020B0502040204020203" pitchFamily="34" charset="0"/>
              </a:rPr>
              <a:t>JpaRepository</a:t>
            </a:r>
            <a:r>
              <a:rPr lang="fr-FR" sz="2400" dirty="0">
                <a:solidFill>
                  <a:srgbClr val="FFFFFF"/>
                </a:solidFill>
                <a:latin typeface="Segoe UI" panose="020B0502040204020203" pitchFamily="34" charset="0"/>
                <a:cs typeface="Segoe UI" panose="020B0502040204020203" pitchFamily="34" charset="0"/>
              </a:rPr>
              <a:t>)</a:t>
            </a:r>
          </a:p>
        </p:txBody>
      </p:sp>
      <p:sp>
        <p:nvSpPr>
          <p:cNvPr id="4" name="Rectangle : coins arrondis 3">
            <a:extLst>
              <a:ext uri="{FF2B5EF4-FFF2-40B4-BE49-F238E27FC236}">
                <a16:creationId xmlns:a16="http://schemas.microsoft.com/office/drawing/2014/main" id="{9300C167-9C8A-AD6F-BEE9-FBD1F66F3124}"/>
              </a:ext>
            </a:extLst>
          </p:cNvPr>
          <p:cNvSpPr/>
          <p:nvPr/>
        </p:nvSpPr>
        <p:spPr>
          <a:xfrm>
            <a:off x="3518292" y="3614438"/>
            <a:ext cx="5388629" cy="502694"/>
          </a:xfrm>
          <a:prstGeom prst="roundRect">
            <a:avLst/>
          </a:prstGeom>
          <a:solidFill>
            <a:srgbClr val="3B518E"/>
          </a:solidFill>
          <a:ln w="38100">
            <a:solidFill>
              <a:srgbClr val="3B518E"/>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fr-FR" sz="2400" dirty="0">
                <a:solidFill>
                  <a:srgbClr val="FFFFFF"/>
                </a:solidFill>
                <a:latin typeface="Segoe UI" panose="020B0502040204020203" pitchFamily="34" charset="0"/>
                <a:cs typeface="Segoe UI" panose="020B0502040204020203" pitchFamily="34" charset="0"/>
              </a:rPr>
              <a:t>JPA (Java/Jakarta EE </a:t>
            </a:r>
            <a:r>
              <a:rPr lang="fr-FR" sz="2400" dirty="0" err="1">
                <a:solidFill>
                  <a:srgbClr val="FFFFFF"/>
                </a:solidFill>
                <a:latin typeface="Segoe UI" panose="020B0502040204020203" pitchFamily="34" charset="0"/>
                <a:cs typeface="Segoe UI" panose="020B0502040204020203" pitchFamily="34" charset="0"/>
              </a:rPr>
              <a:t>Persistence</a:t>
            </a:r>
            <a:r>
              <a:rPr lang="fr-FR" sz="2400" dirty="0">
                <a:solidFill>
                  <a:srgbClr val="FFFFFF"/>
                </a:solidFill>
                <a:latin typeface="Segoe UI" panose="020B0502040204020203" pitchFamily="34" charset="0"/>
                <a:cs typeface="Segoe UI" panose="020B0502040204020203" pitchFamily="34" charset="0"/>
              </a:rPr>
              <a:t> API)</a:t>
            </a:r>
          </a:p>
        </p:txBody>
      </p:sp>
      <p:sp>
        <p:nvSpPr>
          <p:cNvPr id="7" name="Rectangle : coins arrondis 6">
            <a:extLst>
              <a:ext uri="{FF2B5EF4-FFF2-40B4-BE49-F238E27FC236}">
                <a16:creationId xmlns:a16="http://schemas.microsoft.com/office/drawing/2014/main" id="{A8CD7116-72F6-66B6-EB2D-33E44477E9FB}"/>
              </a:ext>
            </a:extLst>
          </p:cNvPr>
          <p:cNvSpPr/>
          <p:nvPr/>
        </p:nvSpPr>
        <p:spPr>
          <a:xfrm>
            <a:off x="3525133" y="4199304"/>
            <a:ext cx="5388629" cy="502694"/>
          </a:xfrm>
          <a:prstGeom prst="roundRect">
            <a:avLst/>
          </a:prstGeom>
          <a:solidFill>
            <a:srgbClr val="4AA5B7"/>
          </a:solidFill>
          <a:ln w="38100">
            <a:solidFill>
              <a:srgbClr val="4AA5B7"/>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fr-FR" sz="2400" dirty="0">
                <a:solidFill>
                  <a:srgbClr val="FFFFFF"/>
                </a:solidFill>
                <a:latin typeface="Segoe UI" panose="020B0502040204020203" pitchFamily="34" charset="0"/>
                <a:cs typeface="Segoe UI" panose="020B0502040204020203" pitchFamily="34" charset="0"/>
              </a:rPr>
              <a:t>ORM (Hibernate)</a:t>
            </a:r>
          </a:p>
        </p:txBody>
      </p:sp>
      <p:sp>
        <p:nvSpPr>
          <p:cNvPr id="8" name="Rectangle : coins arrondis 7">
            <a:extLst>
              <a:ext uri="{FF2B5EF4-FFF2-40B4-BE49-F238E27FC236}">
                <a16:creationId xmlns:a16="http://schemas.microsoft.com/office/drawing/2014/main" id="{D2A074B3-A11F-2200-DD0E-F62A79FC3192}"/>
              </a:ext>
            </a:extLst>
          </p:cNvPr>
          <p:cNvSpPr/>
          <p:nvPr/>
        </p:nvSpPr>
        <p:spPr>
          <a:xfrm>
            <a:off x="3525133" y="4781078"/>
            <a:ext cx="5388629" cy="502694"/>
          </a:xfrm>
          <a:prstGeom prst="roundRect">
            <a:avLst/>
          </a:prstGeom>
          <a:solidFill>
            <a:srgbClr val="016B9F"/>
          </a:solidFill>
          <a:ln w="38100">
            <a:solidFill>
              <a:srgbClr val="016B9F"/>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fr-FR" sz="2400" dirty="0">
                <a:solidFill>
                  <a:srgbClr val="FFFFFF"/>
                </a:solidFill>
                <a:latin typeface="Segoe UI" panose="020B0502040204020203" pitchFamily="34" charset="0"/>
                <a:cs typeface="Segoe UI" panose="020B0502040204020203" pitchFamily="34" charset="0"/>
              </a:rPr>
              <a:t>JDBC</a:t>
            </a:r>
          </a:p>
        </p:txBody>
      </p:sp>
      <p:pic>
        <p:nvPicPr>
          <p:cNvPr id="10" name="Image 9">
            <a:extLst>
              <a:ext uri="{FF2B5EF4-FFF2-40B4-BE49-F238E27FC236}">
                <a16:creationId xmlns:a16="http://schemas.microsoft.com/office/drawing/2014/main" id="{52695AF8-5C35-3E18-72B9-A7E12807E373}"/>
              </a:ext>
            </a:extLst>
          </p:cNvPr>
          <p:cNvPicPr>
            <a:picLocks noChangeAspect="1"/>
          </p:cNvPicPr>
          <p:nvPr/>
        </p:nvPicPr>
        <p:blipFill>
          <a:blip r:embed="rId5">
            <a:duotone>
              <a:prstClr val="black"/>
              <a:schemeClr val="tx2">
                <a:tint val="45000"/>
                <a:satMod val="400000"/>
              </a:schemeClr>
            </a:duotone>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tretch>
            <a:fillRect/>
          </a:stretch>
        </p:blipFill>
        <p:spPr>
          <a:xfrm>
            <a:off x="5761668" y="5436124"/>
            <a:ext cx="1016232" cy="622442"/>
          </a:xfrm>
          <a:prstGeom prst="rect">
            <a:avLst/>
          </a:prstGeom>
        </p:spPr>
      </p:pic>
    </p:spTree>
    <p:extLst>
      <p:ext uri="{BB962C8B-B14F-4D97-AF65-F5344CB8AC3E}">
        <p14:creationId xmlns:p14="http://schemas.microsoft.com/office/powerpoint/2010/main" val="1643979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texte 19">
            <a:extLst>
              <a:ext uri="{FF2B5EF4-FFF2-40B4-BE49-F238E27FC236}">
                <a16:creationId xmlns:a16="http://schemas.microsoft.com/office/drawing/2014/main" id="{EF71FCD1-EB37-485B-827A-23A3785D6F72}"/>
              </a:ext>
            </a:extLst>
          </p:cNvPr>
          <p:cNvSpPr txBox="1">
            <a:spLocks/>
          </p:cNvSpPr>
          <p:nvPr/>
        </p:nvSpPr>
        <p:spPr>
          <a:xfrm>
            <a:off x="354186" y="1240233"/>
            <a:ext cx="2852415" cy="4421658"/>
          </a:xfrm>
          <a:prstGeom prst="rect">
            <a:avLst/>
          </a:prstGeom>
        </p:spPr>
        <p:txBody>
          <a:bodyPr lIns="0" tIns="0" rIns="0" bIns="0"/>
          <a:lstStyle>
            <a:lvl1pPr marL="0" indent="0" algn="l" defTabSz="914400" rtl="0" eaLnBrk="1" latinLnBrk="0" hangingPunct="1">
              <a:lnSpc>
                <a:spcPct val="90000"/>
              </a:lnSpc>
              <a:spcBef>
                <a:spcPts val="1000"/>
              </a:spcBef>
              <a:buFont typeface="Arial" panose="020B0604020202020204" pitchFamily="34" charset="0"/>
              <a:buNone/>
              <a:defRPr sz="2800" b="1" kern="1200">
                <a:solidFill>
                  <a:schemeClr val="bg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a:solidFill>
                  <a:srgbClr val="3B518E"/>
                </a:solidFill>
              </a:rPr>
              <a:t>Introduction à Spring Data JPA</a:t>
            </a:r>
          </a:p>
        </p:txBody>
      </p:sp>
      <p:sp>
        <p:nvSpPr>
          <p:cNvPr id="6" name="Titre 1">
            <a:extLst>
              <a:ext uri="{FF2B5EF4-FFF2-40B4-BE49-F238E27FC236}">
                <a16:creationId xmlns:a16="http://schemas.microsoft.com/office/drawing/2014/main" id="{48EE39BE-9E8A-4EFB-AA76-646D28DDBF24}"/>
              </a:ext>
            </a:extLst>
          </p:cNvPr>
          <p:cNvSpPr txBox="1">
            <a:spLocks/>
          </p:cNvSpPr>
          <p:nvPr/>
        </p:nvSpPr>
        <p:spPr>
          <a:xfrm>
            <a:off x="3825174" y="428630"/>
            <a:ext cx="8012641" cy="542920"/>
          </a:xfrm>
          <a:prstGeom prst="rect">
            <a:avLst/>
          </a:prstGeom>
        </p:spPr>
        <p:txBody>
          <a:bodyPr lIns="0" tIns="0" rIns="0" bIns="0" anchor="t" anchorCtr="0">
            <a:normAutofit/>
          </a:bodyPr>
          <a:lstStyle>
            <a:lvl1pPr algn="r" defTabSz="914400" rtl="0" eaLnBrk="1" latinLnBrk="0" hangingPunct="1">
              <a:lnSpc>
                <a:spcPct val="90000"/>
              </a:lnSpc>
              <a:spcBef>
                <a:spcPct val="0"/>
              </a:spcBef>
              <a:buNone/>
              <a:defRPr sz="1400" kern="1200">
                <a:solidFill>
                  <a:srgbClr val="222933"/>
                </a:solidFill>
                <a:latin typeface="Segoe UI Light" panose="020B0502040204020203" pitchFamily="34" charset="0"/>
                <a:ea typeface="+mj-ea"/>
                <a:cs typeface="Segoe UI Light" panose="020B0502040204020203" pitchFamily="34" charset="0"/>
              </a:defRPr>
            </a:lvl1pPr>
          </a:lstStyle>
          <a:p>
            <a:r>
              <a:rPr lang="fr-FR" dirty="0">
                <a:solidFill>
                  <a:srgbClr val="141E26"/>
                </a:solidFill>
              </a:rPr>
              <a:t>Java </a:t>
            </a:r>
            <a:r>
              <a:rPr lang="fr-FR" dirty="0" err="1">
                <a:solidFill>
                  <a:srgbClr val="141E26"/>
                </a:solidFill>
              </a:rPr>
              <a:t>Frameworks</a:t>
            </a:r>
            <a:endParaRPr lang="fr-FR" dirty="0">
              <a:solidFill>
                <a:srgbClr val="141E26"/>
              </a:solidFill>
            </a:endParaRPr>
          </a:p>
          <a:p>
            <a:r>
              <a:rPr lang="fr-FR" b="1" cap="all" dirty="0">
                <a:solidFill>
                  <a:srgbClr val="3B518E"/>
                </a:solidFill>
                <a:latin typeface="Segoe UI" panose="020B0502040204020203" pitchFamily="34" charset="0"/>
                <a:cs typeface="Segoe UI" panose="020B0502040204020203" pitchFamily="34" charset="0"/>
              </a:rPr>
              <a:t>Spring data</a:t>
            </a:r>
          </a:p>
        </p:txBody>
      </p:sp>
      <p:pic>
        <p:nvPicPr>
          <p:cNvPr id="9" name="Graphique 8">
            <a:extLst>
              <a:ext uri="{FF2B5EF4-FFF2-40B4-BE49-F238E27FC236}">
                <a16:creationId xmlns:a16="http://schemas.microsoft.com/office/drawing/2014/main" id="{6D568089-B2B3-4769-9325-554149C6E5CA}"/>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54184" y="6124781"/>
            <a:ext cx="528777" cy="528777"/>
          </a:xfrm>
          <a:prstGeom prst="rect">
            <a:avLst/>
          </a:prstGeom>
        </p:spPr>
      </p:pic>
      <p:sp>
        <p:nvSpPr>
          <p:cNvPr id="2" name="Titre 1">
            <a:extLst>
              <a:ext uri="{FF2B5EF4-FFF2-40B4-BE49-F238E27FC236}">
                <a16:creationId xmlns:a16="http://schemas.microsoft.com/office/drawing/2014/main" id="{7CF612B2-2F3D-00BE-0179-44C1CE081CF6}"/>
              </a:ext>
            </a:extLst>
          </p:cNvPr>
          <p:cNvSpPr txBox="1">
            <a:spLocks/>
          </p:cNvSpPr>
          <p:nvPr/>
        </p:nvSpPr>
        <p:spPr>
          <a:xfrm>
            <a:off x="3506876" y="1329151"/>
            <a:ext cx="8330938" cy="4050276"/>
          </a:xfrm>
          <a:prstGeom prst="rect">
            <a:avLst/>
          </a:prstGeom>
          <a:noFill/>
          <a:ln>
            <a:noFill/>
          </a:ln>
        </p:spPr>
        <p:txBody>
          <a:bodyPr vert="horz" wrap="square" lIns="91440" tIns="45720" rIns="91440" bIns="45720" rtlCol="0" anchor="t" anchorCtr="0">
            <a:spAutoFit/>
          </a:bodyPr>
          <a:lstStyle>
            <a:lvl1pPr algn="l" defTabSz="914400" rtl="0" eaLnBrk="1" latinLnBrk="0" hangingPunct="1">
              <a:lnSpc>
                <a:spcPct val="90000"/>
              </a:lnSpc>
              <a:spcBef>
                <a:spcPct val="0"/>
              </a:spcBef>
              <a:buNone/>
              <a:defRPr sz="4400" kern="1200">
                <a:solidFill>
                  <a:schemeClr val="tx1"/>
                </a:solidFill>
                <a:latin typeface="Segoe UI" panose="020B0502040204020203" pitchFamily="34" charset="0"/>
                <a:ea typeface="+mj-ea"/>
                <a:cs typeface="+mj-cs"/>
              </a:defRPr>
            </a:lvl1pPr>
          </a:lstStyle>
          <a:p>
            <a:pPr>
              <a:lnSpc>
                <a:spcPct val="120000"/>
              </a:lnSpc>
            </a:pPr>
            <a:r>
              <a:rPr lang="fr-FR" sz="2400" dirty="0">
                <a:solidFill>
                  <a:srgbClr val="95B258"/>
                </a:solidFill>
                <a:cs typeface="Segoe UI" panose="020B0502040204020203" pitchFamily="34" charset="0"/>
              </a:rPr>
              <a:t>Spring Data JPA</a:t>
            </a:r>
            <a:r>
              <a:rPr lang="fr-FR" sz="2400" dirty="0">
                <a:solidFill>
                  <a:srgbClr val="011F39"/>
                </a:solidFill>
                <a:cs typeface="Segoe UI" panose="020B0502040204020203" pitchFamily="34" charset="0"/>
              </a:rPr>
              <a:t> interagit avec les bases de données relationnelles en </a:t>
            </a:r>
            <a:r>
              <a:rPr lang="fr-FR" sz="2400" dirty="0">
                <a:solidFill>
                  <a:srgbClr val="95B258"/>
                </a:solidFill>
                <a:cs typeface="Segoe UI" panose="020B0502040204020203" pitchFamily="34" charset="0"/>
              </a:rPr>
              <a:t>mappant les BO </a:t>
            </a:r>
            <a:r>
              <a:rPr lang="fr-FR" sz="2400" dirty="0">
                <a:solidFill>
                  <a:srgbClr val="011F39"/>
                </a:solidFill>
                <a:cs typeface="Segoe UI" panose="020B0502040204020203" pitchFamily="34" charset="0"/>
              </a:rPr>
              <a:t>sous forme d’</a:t>
            </a:r>
            <a:r>
              <a:rPr lang="fr-FR" sz="2400" dirty="0">
                <a:solidFill>
                  <a:srgbClr val="95B258"/>
                </a:solidFill>
                <a:cs typeface="Segoe UI" panose="020B0502040204020203" pitchFamily="34" charset="0"/>
              </a:rPr>
              <a:t>entités JPA</a:t>
            </a:r>
          </a:p>
          <a:p>
            <a:pPr marL="342900" indent="-342900">
              <a:lnSpc>
                <a:spcPct val="120000"/>
              </a:lnSpc>
              <a:buFont typeface="Arial" panose="020B0604020202020204" pitchFamily="34" charset="0"/>
              <a:buChar char="•"/>
            </a:pPr>
            <a:r>
              <a:rPr lang="fr-FR" sz="2400" dirty="0">
                <a:solidFill>
                  <a:srgbClr val="011F39"/>
                </a:solidFill>
                <a:cs typeface="Segoe UI" panose="020B0502040204020203" pitchFamily="34" charset="0"/>
              </a:rPr>
              <a:t>Spring Data JPA fournit l’interface </a:t>
            </a:r>
            <a:r>
              <a:rPr lang="fr-FR" sz="2400" dirty="0" err="1">
                <a:solidFill>
                  <a:srgbClr val="95B258"/>
                </a:solidFill>
                <a:cs typeface="Segoe UI" panose="020B0502040204020203" pitchFamily="34" charset="0"/>
              </a:rPr>
              <a:t>JpaRepository</a:t>
            </a:r>
            <a:r>
              <a:rPr lang="fr-FR" sz="2400" dirty="0">
                <a:solidFill>
                  <a:srgbClr val="95B258"/>
                </a:solidFill>
                <a:cs typeface="Segoe UI" panose="020B0502040204020203" pitchFamily="34" charset="0"/>
              </a:rPr>
              <a:t>&lt;T,ID&gt;</a:t>
            </a:r>
          </a:p>
          <a:p>
            <a:pPr marL="342900" indent="-342900">
              <a:lnSpc>
                <a:spcPct val="120000"/>
              </a:lnSpc>
              <a:buFont typeface="Arial" panose="020B0604020202020204" pitchFamily="34" charset="0"/>
              <a:buChar char="•"/>
            </a:pPr>
            <a:r>
              <a:rPr lang="fr-FR" sz="2400" dirty="0">
                <a:solidFill>
                  <a:srgbClr val="011F39"/>
                </a:solidFill>
                <a:cs typeface="Segoe UI" panose="020B0502040204020203" pitchFamily="34" charset="0"/>
              </a:rPr>
              <a:t>Pour l’utiliser il faut intégrer le </a:t>
            </a:r>
            <a:r>
              <a:rPr lang="fr-FR" sz="2400" dirty="0">
                <a:solidFill>
                  <a:srgbClr val="95B258"/>
                </a:solidFill>
                <a:cs typeface="Segoe UI" panose="020B0502040204020203" pitchFamily="34" charset="0"/>
              </a:rPr>
              <a:t>starter </a:t>
            </a:r>
            <a:r>
              <a:rPr lang="fr-FR" sz="2400" dirty="0">
                <a:solidFill>
                  <a:srgbClr val="011F39"/>
                </a:solidFill>
                <a:cs typeface="Segoe UI" panose="020B0502040204020203" pitchFamily="34" charset="0"/>
              </a:rPr>
              <a:t>du même nom</a:t>
            </a:r>
          </a:p>
          <a:p>
            <a:pPr>
              <a:lnSpc>
                <a:spcPct val="120000"/>
              </a:lnSpc>
            </a:pPr>
            <a:endParaRPr lang="fr-FR" sz="2400" dirty="0">
              <a:solidFill>
                <a:srgbClr val="95B258"/>
              </a:solidFill>
              <a:cs typeface="Segoe UI" panose="020B0502040204020203" pitchFamily="34" charset="0"/>
            </a:endParaRPr>
          </a:p>
          <a:p>
            <a:pPr>
              <a:lnSpc>
                <a:spcPct val="120000"/>
              </a:lnSpc>
            </a:pPr>
            <a:r>
              <a:rPr lang="fr-FR" sz="2400" dirty="0">
                <a:solidFill>
                  <a:srgbClr val="011F39"/>
                </a:solidFill>
                <a:cs typeface="Segoe UI" panose="020B0502040204020203" pitchFamily="34" charset="0"/>
              </a:rPr>
              <a:t>Dans la couche </a:t>
            </a:r>
            <a:r>
              <a:rPr lang="fr-FR" sz="2400" dirty="0">
                <a:solidFill>
                  <a:srgbClr val="95B258"/>
                </a:solidFill>
                <a:cs typeface="Segoe UI" panose="020B0502040204020203" pitchFamily="34" charset="0"/>
              </a:rPr>
              <a:t>DAL</a:t>
            </a:r>
            <a:r>
              <a:rPr lang="fr-FR" sz="2400" dirty="0">
                <a:solidFill>
                  <a:srgbClr val="011F39"/>
                </a:solidFill>
                <a:cs typeface="Segoe UI" panose="020B0502040204020203" pitchFamily="34" charset="0"/>
              </a:rPr>
              <a:t>, il faut déclarer des </a:t>
            </a:r>
            <a:r>
              <a:rPr lang="fr-FR" sz="2400" dirty="0">
                <a:solidFill>
                  <a:srgbClr val="95B258"/>
                </a:solidFill>
                <a:cs typeface="Segoe UI" panose="020B0502040204020203" pitchFamily="34" charset="0"/>
              </a:rPr>
              <a:t>Repository</a:t>
            </a:r>
            <a:endParaRPr lang="fr-FR" sz="1800" dirty="0">
              <a:solidFill>
                <a:srgbClr val="011F39"/>
              </a:solidFill>
              <a:cs typeface="Segoe UI" panose="020B0502040204020203" pitchFamily="34" charset="0"/>
            </a:endParaRPr>
          </a:p>
          <a:p>
            <a:pPr marL="800100" lvl="1" indent="-342900">
              <a:lnSpc>
                <a:spcPct val="120000"/>
              </a:lnSpc>
              <a:buFont typeface="Arial" panose="020B0604020202020204" pitchFamily="34" charset="0"/>
              <a:buChar char="•"/>
            </a:pPr>
            <a:r>
              <a:rPr lang="fr-FR" dirty="0">
                <a:solidFill>
                  <a:srgbClr val="011F39"/>
                </a:solidFill>
                <a:latin typeface="Segoe UI" panose="020B0502040204020203" pitchFamily="34" charset="0"/>
                <a:cs typeface="Segoe UI" panose="020B0502040204020203" pitchFamily="34" charset="0"/>
              </a:rPr>
              <a:t>Des interfaces héritant de </a:t>
            </a:r>
            <a:r>
              <a:rPr lang="fr-FR" dirty="0" err="1">
                <a:solidFill>
                  <a:srgbClr val="011F39"/>
                </a:solidFill>
                <a:latin typeface="Segoe UI" panose="020B0502040204020203" pitchFamily="34" charset="0"/>
                <a:cs typeface="Segoe UI" panose="020B0502040204020203" pitchFamily="34" charset="0"/>
              </a:rPr>
              <a:t>JpaRepository</a:t>
            </a:r>
            <a:endParaRPr lang="fr-FR" dirty="0">
              <a:solidFill>
                <a:srgbClr val="011F39"/>
              </a:solidFill>
              <a:latin typeface="Segoe UI" panose="020B0502040204020203" pitchFamily="34" charset="0"/>
              <a:cs typeface="Segoe UI" panose="020B0502040204020203" pitchFamily="34" charset="0"/>
            </a:endParaRPr>
          </a:p>
          <a:p>
            <a:pPr marL="800100" lvl="1" indent="-342900">
              <a:lnSpc>
                <a:spcPct val="120000"/>
              </a:lnSpc>
              <a:buFont typeface="Arial" panose="020B0604020202020204" pitchFamily="34" charset="0"/>
              <a:buChar char="•"/>
            </a:pPr>
            <a:r>
              <a:rPr lang="fr-FR" dirty="0">
                <a:solidFill>
                  <a:srgbClr val="011F39"/>
                </a:solidFill>
                <a:latin typeface="Segoe UI" panose="020B0502040204020203" pitchFamily="34" charset="0"/>
                <a:cs typeface="Segoe UI" panose="020B0502040204020203" pitchFamily="34" charset="0"/>
              </a:rPr>
              <a:t>Pour chaque entités JPA (BO)</a:t>
            </a:r>
          </a:p>
          <a:p>
            <a:pPr marL="800100" lvl="1" indent="-342900">
              <a:lnSpc>
                <a:spcPct val="120000"/>
              </a:lnSpc>
              <a:buFont typeface="Arial" panose="020B0604020202020204" pitchFamily="34" charset="0"/>
              <a:buChar char="•"/>
            </a:pPr>
            <a:r>
              <a:rPr lang="fr-FR" dirty="0">
                <a:solidFill>
                  <a:srgbClr val="011F39"/>
                </a:solidFill>
                <a:latin typeface="Segoe UI" panose="020B0502040204020203" pitchFamily="34" charset="0"/>
                <a:cs typeface="Segoe UI" panose="020B0502040204020203" pitchFamily="34" charset="0"/>
              </a:rPr>
              <a:t>Spring Data JPA </a:t>
            </a:r>
            <a:r>
              <a:rPr lang="fr-FR" dirty="0">
                <a:solidFill>
                  <a:srgbClr val="95B258"/>
                </a:solidFill>
                <a:latin typeface="Segoe UI" panose="020B0502040204020203" pitchFamily="34" charset="0"/>
                <a:cs typeface="Segoe UI" panose="020B0502040204020203" pitchFamily="34" charset="0"/>
              </a:rPr>
              <a:t>créera à l’exécution </a:t>
            </a:r>
            <a:r>
              <a:rPr lang="fr-FR" dirty="0">
                <a:solidFill>
                  <a:srgbClr val="011F39"/>
                </a:solidFill>
                <a:latin typeface="Segoe UI" panose="020B0502040204020203" pitchFamily="34" charset="0"/>
                <a:cs typeface="Segoe UI" panose="020B0502040204020203" pitchFamily="34" charset="0"/>
              </a:rPr>
              <a:t>la </a:t>
            </a:r>
            <a:r>
              <a:rPr lang="fr-FR" dirty="0">
                <a:solidFill>
                  <a:srgbClr val="95B258"/>
                </a:solidFill>
                <a:latin typeface="Segoe UI" panose="020B0502040204020203" pitchFamily="34" charset="0"/>
                <a:cs typeface="Segoe UI" panose="020B0502040204020203" pitchFamily="34" charset="0"/>
              </a:rPr>
              <a:t>classe d’implémentation correspondante</a:t>
            </a:r>
          </a:p>
        </p:txBody>
      </p:sp>
      <p:sp>
        <p:nvSpPr>
          <p:cNvPr id="4" name="ZoneTexte 3">
            <a:extLst>
              <a:ext uri="{FF2B5EF4-FFF2-40B4-BE49-F238E27FC236}">
                <a16:creationId xmlns:a16="http://schemas.microsoft.com/office/drawing/2014/main" id="{8313D842-2CD8-C6AB-69BB-877C5996C8D4}"/>
              </a:ext>
            </a:extLst>
          </p:cNvPr>
          <p:cNvSpPr txBox="1"/>
          <p:nvPr/>
        </p:nvSpPr>
        <p:spPr>
          <a:xfrm>
            <a:off x="3506876" y="5338725"/>
            <a:ext cx="8330938" cy="646331"/>
          </a:xfrm>
          <a:prstGeom prst="rect">
            <a:avLst/>
          </a:prstGeom>
          <a:noFill/>
          <a:ln>
            <a:solidFill>
              <a:srgbClr val="011F39"/>
            </a:solidFill>
          </a:ln>
        </p:spPr>
        <p:txBody>
          <a:bodyPr wrap="square">
            <a:spAutoFit/>
          </a:bodyPr>
          <a:lstStyle/>
          <a:p>
            <a:pPr marL="0" marR="0">
              <a:spcBef>
                <a:spcPts val="0"/>
              </a:spcBef>
              <a:spcAft>
                <a:spcPts val="0"/>
              </a:spcAft>
            </a:pPr>
            <a:r>
              <a:rPr lang="en-US" sz="1800" b="1" dirty="0">
                <a:solidFill>
                  <a:srgbClr val="7F0055"/>
                </a:solidFill>
                <a:effectLst/>
                <a:latin typeface="Consolas" panose="020B0609020204030204" pitchFamily="49" charset="0"/>
              </a:rPr>
              <a:t>public</a:t>
            </a:r>
            <a:r>
              <a:rPr lang="en-US" sz="1800" dirty="0">
                <a:solidFill>
                  <a:srgbClr val="000000"/>
                </a:solidFill>
                <a:effectLst/>
                <a:latin typeface="Consolas" panose="020B0609020204030204" pitchFamily="49" charset="0"/>
              </a:rPr>
              <a:t> </a:t>
            </a:r>
            <a:r>
              <a:rPr lang="en-US" sz="1800" b="1" dirty="0">
                <a:solidFill>
                  <a:srgbClr val="7F0055"/>
                </a:solidFill>
                <a:effectLst/>
                <a:latin typeface="Consolas" panose="020B0609020204030204" pitchFamily="49" charset="0"/>
              </a:rPr>
              <a:t>interface</a:t>
            </a:r>
            <a:r>
              <a:rPr lang="en-US" sz="1800" dirty="0">
                <a:solidFill>
                  <a:srgbClr val="000000"/>
                </a:solidFill>
                <a:effectLst/>
                <a:latin typeface="Consolas" panose="020B0609020204030204" pitchFamily="49" charset="0"/>
              </a:rPr>
              <a:t> </a:t>
            </a:r>
            <a:r>
              <a:rPr lang="en-US" sz="1800" dirty="0" err="1">
                <a:solidFill>
                  <a:srgbClr val="000000"/>
                </a:solidFill>
                <a:effectLst/>
                <a:latin typeface="Consolas" panose="020B0609020204030204" pitchFamily="49" charset="0"/>
              </a:rPr>
              <a:t>EmployeRepository</a:t>
            </a:r>
            <a:r>
              <a:rPr lang="en-US" sz="1800" dirty="0">
                <a:solidFill>
                  <a:srgbClr val="000000"/>
                </a:solidFill>
                <a:effectLst/>
                <a:latin typeface="Consolas" panose="020B0609020204030204" pitchFamily="49" charset="0"/>
              </a:rPr>
              <a:t> </a:t>
            </a:r>
          </a:p>
          <a:p>
            <a:pPr marL="0" marR="0">
              <a:spcBef>
                <a:spcPts val="0"/>
              </a:spcBef>
              <a:spcAft>
                <a:spcPts val="0"/>
              </a:spcAft>
            </a:pPr>
            <a:r>
              <a:rPr lang="en-US" b="1" dirty="0">
                <a:solidFill>
                  <a:srgbClr val="000000"/>
                </a:solidFill>
                <a:latin typeface="Consolas" panose="020B0609020204030204" pitchFamily="49" charset="0"/>
              </a:rPr>
              <a:t>	</a:t>
            </a:r>
            <a:r>
              <a:rPr lang="en-US" sz="1800" b="1" dirty="0">
                <a:solidFill>
                  <a:srgbClr val="7F0055"/>
                </a:solidFill>
                <a:effectLst/>
                <a:latin typeface="Consolas" panose="020B0609020204030204" pitchFamily="49" charset="0"/>
              </a:rPr>
              <a:t>extends</a:t>
            </a:r>
            <a:r>
              <a:rPr lang="en-US" sz="1800" dirty="0">
                <a:solidFill>
                  <a:srgbClr val="000000"/>
                </a:solidFill>
                <a:effectLst/>
                <a:latin typeface="Consolas" panose="020B0609020204030204" pitchFamily="49" charset="0"/>
              </a:rPr>
              <a:t> </a:t>
            </a:r>
            <a:r>
              <a:rPr lang="en-US" sz="1800" dirty="0" err="1">
                <a:solidFill>
                  <a:srgbClr val="000000"/>
                </a:solidFill>
                <a:effectLst/>
                <a:latin typeface="Consolas" panose="020B0609020204030204" pitchFamily="49" charset="0"/>
              </a:rPr>
              <a:t>JpaRepository</a:t>
            </a:r>
            <a:r>
              <a:rPr lang="en-US" sz="1800" dirty="0">
                <a:solidFill>
                  <a:srgbClr val="000000"/>
                </a:solidFill>
                <a:effectLst/>
                <a:latin typeface="Consolas" panose="020B0609020204030204" pitchFamily="49" charset="0"/>
              </a:rPr>
              <a:t>&lt;Employe, Integer&gt;{}</a:t>
            </a:r>
          </a:p>
        </p:txBody>
      </p:sp>
    </p:spTree>
    <p:extLst>
      <p:ext uri="{BB962C8B-B14F-4D97-AF65-F5344CB8AC3E}">
        <p14:creationId xmlns:p14="http://schemas.microsoft.com/office/powerpoint/2010/main" val="32710458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texte 19">
            <a:extLst>
              <a:ext uri="{FF2B5EF4-FFF2-40B4-BE49-F238E27FC236}">
                <a16:creationId xmlns:a16="http://schemas.microsoft.com/office/drawing/2014/main" id="{EF71FCD1-EB37-485B-827A-23A3785D6F72}"/>
              </a:ext>
            </a:extLst>
          </p:cNvPr>
          <p:cNvSpPr txBox="1">
            <a:spLocks/>
          </p:cNvSpPr>
          <p:nvPr/>
        </p:nvSpPr>
        <p:spPr>
          <a:xfrm>
            <a:off x="354186" y="1240233"/>
            <a:ext cx="2852415" cy="4421658"/>
          </a:xfrm>
          <a:prstGeom prst="rect">
            <a:avLst/>
          </a:prstGeom>
        </p:spPr>
        <p:txBody>
          <a:bodyPr lIns="0" tIns="0" rIns="0" bIns="0"/>
          <a:lstStyle>
            <a:lvl1pPr marL="0" indent="0" algn="l" defTabSz="914400" rtl="0" eaLnBrk="1" latinLnBrk="0" hangingPunct="1">
              <a:lnSpc>
                <a:spcPct val="90000"/>
              </a:lnSpc>
              <a:spcBef>
                <a:spcPts val="1000"/>
              </a:spcBef>
              <a:buFont typeface="Arial" panose="020B0604020202020204" pitchFamily="34" charset="0"/>
              <a:buNone/>
              <a:defRPr sz="2800" b="1" kern="1200">
                <a:solidFill>
                  <a:schemeClr val="bg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a:solidFill>
                  <a:srgbClr val="3B518E"/>
                </a:solidFill>
              </a:rPr>
              <a:t>Introduction à Spring Data JPA</a:t>
            </a:r>
          </a:p>
        </p:txBody>
      </p:sp>
      <p:sp>
        <p:nvSpPr>
          <p:cNvPr id="6" name="Titre 1">
            <a:extLst>
              <a:ext uri="{FF2B5EF4-FFF2-40B4-BE49-F238E27FC236}">
                <a16:creationId xmlns:a16="http://schemas.microsoft.com/office/drawing/2014/main" id="{48EE39BE-9E8A-4EFB-AA76-646D28DDBF24}"/>
              </a:ext>
            </a:extLst>
          </p:cNvPr>
          <p:cNvSpPr txBox="1">
            <a:spLocks/>
          </p:cNvSpPr>
          <p:nvPr/>
        </p:nvSpPr>
        <p:spPr>
          <a:xfrm>
            <a:off x="3825174" y="428630"/>
            <a:ext cx="8012641" cy="542920"/>
          </a:xfrm>
          <a:prstGeom prst="rect">
            <a:avLst/>
          </a:prstGeom>
        </p:spPr>
        <p:txBody>
          <a:bodyPr lIns="0" tIns="0" rIns="0" bIns="0" anchor="t" anchorCtr="0">
            <a:normAutofit/>
          </a:bodyPr>
          <a:lstStyle>
            <a:lvl1pPr algn="r" defTabSz="914400" rtl="0" eaLnBrk="1" latinLnBrk="0" hangingPunct="1">
              <a:lnSpc>
                <a:spcPct val="90000"/>
              </a:lnSpc>
              <a:spcBef>
                <a:spcPct val="0"/>
              </a:spcBef>
              <a:buNone/>
              <a:defRPr sz="1400" kern="1200">
                <a:solidFill>
                  <a:srgbClr val="222933"/>
                </a:solidFill>
                <a:latin typeface="Segoe UI Light" panose="020B0502040204020203" pitchFamily="34" charset="0"/>
                <a:ea typeface="+mj-ea"/>
                <a:cs typeface="Segoe UI Light" panose="020B0502040204020203" pitchFamily="34" charset="0"/>
              </a:defRPr>
            </a:lvl1pPr>
          </a:lstStyle>
          <a:p>
            <a:r>
              <a:rPr lang="fr-FR" dirty="0">
                <a:solidFill>
                  <a:srgbClr val="141E26"/>
                </a:solidFill>
              </a:rPr>
              <a:t>Java </a:t>
            </a:r>
            <a:r>
              <a:rPr lang="fr-FR" dirty="0" err="1">
                <a:solidFill>
                  <a:srgbClr val="141E26"/>
                </a:solidFill>
              </a:rPr>
              <a:t>Frameworks</a:t>
            </a:r>
            <a:endParaRPr lang="fr-FR" dirty="0">
              <a:solidFill>
                <a:srgbClr val="141E26"/>
              </a:solidFill>
            </a:endParaRPr>
          </a:p>
          <a:p>
            <a:r>
              <a:rPr lang="fr-FR" b="1" cap="all" dirty="0">
                <a:solidFill>
                  <a:srgbClr val="3B518E"/>
                </a:solidFill>
                <a:latin typeface="Segoe UI" panose="020B0502040204020203" pitchFamily="34" charset="0"/>
                <a:cs typeface="Segoe UI" panose="020B0502040204020203" pitchFamily="34" charset="0"/>
              </a:rPr>
              <a:t>Spring data</a:t>
            </a:r>
          </a:p>
        </p:txBody>
      </p:sp>
      <p:pic>
        <p:nvPicPr>
          <p:cNvPr id="9" name="Graphique 8">
            <a:extLst>
              <a:ext uri="{FF2B5EF4-FFF2-40B4-BE49-F238E27FC236}">
                <a16:creationId xmlns:a16="http://schemas.microsoft.com/office/drawing/2014/main" id="{6D568089-B2B3-4769-9325-554149C6E5CA}"/>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54184" y="6124781"/>
            <a:ext cx="528777" cy="528777"/>
          </a:xfrm>
          <a:prstGeom prst="rect">
            <a:avLst/>
          </a:prstGeom>
        </p:spPr>
      </p:pic>
      <p:sp>
        <p:nvSpPr>
          <p:cNvPr id="2" name="Titre 1">
            <a:extLst>
              <a:ext uri="{FF2B5EF4-FFF2-40B4-BE49-F238E27FC236}">
                <a16:creationId xmlns:a16="http://schemas.microsoft.com/office/drawing/2014/main" id="{7CF612B2-2F3D-00BE-0179-44C1CE081CF6}"/>
              </a:ext>
            </a:extLst>
          </p:cNvPr>
          <p:cNvSpPr txBox="1">
            <a:spLocks/>
          </p:cNvSpPr>
          <p:nvPr/>
        </p:nvSpPr>
        <p:spPr>
          <a:xfrm>
            <a:off x="3506876" y="1329151"/>
            <a:ext cx="8330938" cy="3394134"/>
          </a:xfrm>
          <a:prstGeom prst="rect">
            <a:avLst/>
          </a:prstGeom>
          <a:noFill/>
          <a:ln>
            <a:noFill/>
          </a:ln>
        </p:spPr>
        <p:txBody>
          <a:bodyPr vert="horz" wrap="square" lIns="91440" tIns="45720" rIns="91440" bIns="45720" rtlCol="0" anchor="t" anchorCtr="0">
            <a:spAutoFit/>
          </a:bodyPr>
          <a:lstStyle>
            <a:lvl1pPr algn="l" defTabSz="914400" rtl="0" eaLnBrk="1" latinLnBrk="0" hangingPunct="1">
              <a:lnSpc>
                <a:spcPct val="90000"/>
              </a:lnSpc>
              <a:spcBef>
                <a:spcPct val="0"/>
              </a:spcBef>
              <a:buNone/>
              <a:defRPr sz="4400" kern="1200">
                <a:solidFill>
                  <a:schemeClr val="tx1"/>
                </a:solidFill>
                <a:latin typeface="Segoe UI" panose="020B0502040204020203" pitchFamily="34" charset="0"/>
                <a:ea typeface="+mj-ea"/>
                <a:cs typeface="+mj-cs"/>
              </a:defRPr>
            </a:lvl1pPr>
          </a:lstStyle>
          <a:p>
            <a:pPr>
              <a:lnSpc>
                <a:spcPct val="120000"/>
              </a:lnSpc>
            </a:pPr>
            <a:r>
              <a:rPr lang="fr-FR" sz="2400" dirty="0">
                <a:solidFill>
                  <a:srgbClr val="011F39"/>
                </a:solidFill>
                <a:cs typeface="Segoe UI" panose="020B0502040204020203" pitchFamily="34" charset="0"/>
              </a:rPr>
              <a:t>Déclaration de la </a:t>
            </a:r>
            <a:r>
              <a:rPr lang="fr-FR" sz="2400" dirty="0" err="1">
                <a:solidFill>
                  <a:srgbClr val="95B258"/>
                </a:solidFill>
                <a:cs typeface="Segoe UI" panose="020B0502040204020203" pitchFamily="34" charset="0"/>
              </a:rPr>
              <a:t>DataSource</a:t>
            </a:r>
            <a:r>
              <a:rPr lang="fr-FR" sz="2400" dirty="0">
                <a:solidFill>
                  <a:srgbClr val="011F39"/>
                </a:solidFill>
                <a:cs typeface="Segoe UI" panose="020B0502040204020203" pitchFamily="34" charset="0"/>
              </a:rPr>
              <a:t> dans le fichier </a:t>
            </a:r>
            <a:r>
              <a:rPr lang="fr-FR" sz="2400" dirty="0" err="1">
                <a:solidFill>
                  <a:srgbClr val="95B258"/>
                </a:solidFill>
                <a:cs typeface="Segoe UI" panose="020B0502040204020203" pitchFamily="34" charset="0"/>
              </a:rPr>
              <a:t>application.properties</a:t>
            </a:r>
            <a:r>
              <a:rPr lang="fr-FR" sz="2400" dirty="0">
                <a:solidFill>
                  <a:srgbClr val="95B258"/>
                </a:solidFill>
                <a:cs typeface="Segoe UI" panose="020B0502040204020203" pitchFamily="34" charset="0"/>
              </a:rPr>
              <a:t> </a:t>
            </a:r>
            <a:r>
              <a:rPr lang="fr-FR" sz="2400" dirty="0">
                <a:solidFill>
                  <a:srgbClr val="011F39"/>
                </a:solidFill>
                <a:cs typeface="Segoe UI" panose="020B0502040204020203" pitchFamily="34" charset="0"/>
              </a:rPr>
              <a:t>ou </a:t>
            </a:r>
            <a:r>
              <a:rPr lang="fr-FR" sz="2400" dirty="0" err="1">
                <a:solidFill>
                  <a:srgbClr val="95B258"/>
                </a:solidFill>
                <a:cs typeface="Segoe UI" panose="020B0502040204020203" pitchFamily="34" charset="0"/>
              </a:rPr>
              <a:t>application.yml</a:t>
            </a:r>
            <a:endParaRPr lang="fr-FR" sz="2400" dirty="0">
              <a:solidFill>
                <a:srgbClr val="95B258"/>
              </a:solidFill>
              <a:cs typeface="Segoe UI" panose="020B0502040204020203" pitchFamily="34" charset="0"/>
            </a:endParaRPr>
          </a:p>
          <a:p>
            <a:pPr marL="800100" lvl="1" indent="-342900">
              <a:lnSpc>
                <a:spcPct val="120000"/>
              </a:lnSpc>
              <a:buFont typeface="Arial" panose="020B0604020202020204" pitchFamily="34" charset="0"/>
              <a:buChar char="•"/>
            </a:pPr>
            <a:r>
              <a:rPr lang="fr-FR" dirty="0" err="1">
                <a:solidFill>
                  <a:srgbClr val="011F39"/>
                </a:solidFill>
                <a:cs typeface="Segoe UI" panose="020B0502040204020203" pitchFamily="34" charset="0"/>
              </a:rPr>
              <a:t>application.properties</a:t>
            </a:r>
            <a:r>
              <a:rPr lang="fr-FR" dirty="0">
                <a:solidFill>
                  <a:srgbClr val="011F39"/>
                </a:solidFill>
                <a:cs typeface="Segoe UI" panose="020B0502040204020203" pitchFamily="34" charset="0"/>
              </a:rPr>
              <a:t> est le fichier par défaut de configuration de Spring Boot</a:t>
            </a:r>
          </a:p>
          <a:p>
            <a:pPr marL="800100" lvl="1" indent="-342900">
              <a:lnSpc>
                <a:spcPct val="120000"/>
              </a:lnSpc>
              <a:buFont typeface="Arial" panose="020B0604020202020204" pitchFamily="34" charset="0"/>
              <a:buChar char="•"/>
            </a:pPr>
            <a:r>
              <a:rPr lang="fr-FR" dirty="0" err="1">
                <a:solidFill>
                  <a:srgbClr val="011F39"/>
                </a:solidFill>
                <a:cs typeface="Segoe UI" panose="020B0502040204020203" pitchFamily="34" charset="0"/>
              </a:rPr>
              <a:t>application.yml</a:t>
            </a:r>
            <a:r>
              <a:rPr lang="fr-FR" dirty="0">
                <a:solidFill>
                  <a:srgbClr val="011F39"/>
                </a:solidFill>
                <a:cs typeface="Segoe UI" panose="020B0502040204020203" pitchFamily="34" charset="0"/>
              </a:rPr>
              <a:t> est un fichier s’appuyant sur la grammaire YAML (</a:t>
            </a:r>
            <a:r>
              <a:rPr lang="fr-FR" dirty="0" err="1">
                <a:solidFill>
                  <a:srgbClr val="011F39"/>
                </a:solidFill>
                <a:cs typeface="Segoe UI" panose="020B0502040204020203" pitchFamily="34" charset="0"/>
              </a:rPr>
              <a:t>Yet</a:t>
            </a:r>
            <a:r>
              <a:rPr lang="fr-FR" dirty="0">
                <a:solidFill>
                  <a:srgbClr val="011F39"/>
                </a:solidFill>
                <a:cs typeface="Segoe UI" panose="020B0502040204020203" pitchFamily="34" charset="0"/>
              </a:rPr>
              <a:t> </a:t>
            </a:r>
            <a:r>
              <a:rPr lang="fr-FR" dirty="0" err="1">
                <a:solidFill>
                  <a:srgbClr val="011F39"/>
                </a:solidFill>
                <a:cs typeface="Segoe UI" panose="020B0502040204020203" pitchFamily="34" charset="0"/>
              </a:rPr>
              <a:t>Another</a:t>
            </a:r>
            <a:r>
              <a:rPr lang="fr-FR" dirty="0">
                <a:solidFill>
                  <a:srgbClr val="011F39"/>
                </a:solidFill>
                <a:cs typeface="Segoe UI" panose="020B0502040204020203" pitchFamily="34" charset="0"/>
              </a:rPr>
              <a:t> Markup </a:t>
            </a:r>
            <a:r>
              <a:rPr lang="fr-FR" dirty="0" err="1">
                <a:solidFill>
                  <a:srgbClr val="011F39"/>
                </a:solidFill>
                <a:cs typeface="Segoe UI" panose="020B0502040204020203" pitchFamily="34" charset="0"/>
              </a:rPr>
              <a:t>Language</a:t>
            </a:r>
            <a:r>
              <a:rPr lang="fr-FR" dirty="0">
                <a:solidFill>
                  <a:srgbClr val="011F39"/>
                </a:solidFill>
                <a:cs typeface="Segoe UI" panose="020B0502040204020203" pitchFamily="34" charset="0"/>
              </a:rPr>
              <a:t>)</a:t>
            </a:r>
          </a:p>
          <a:p>
            <a:pPr>
              <a:lnSpc>
                <a:spcPct val="120000"/>
              </a:lnSpc>
            </a:pPr>
            <a:r>
              <a:rPr lang="fr-FR" sz="2400" dirty="0">
                <a:solidFill>
                  <a:srgbClr val="011F39"/>
                </a:solidFill>
                <a:cs typeface="Segoe UI" panose="020B0502040204020203" pitchFamily="34" charset="0"/>
              </a:rPr>
              <a:t>Les informations à définir sont les mêmes :</a:t>
            </a:r>
          </a:p>
          <a:p>
            <a:pPr marL="1028700" lvl="1" indent="-571500">
              <a:lnSpc>
                <a:spcPct val="120000"/>
              </a:lnSpc>
              <a:buFont typeface="Arial" panose="020B0604020202020204" pitchFamily="34" charset="0"/>
              <a:buChar char="•"/>
            </a:pPr>
            <a:r>
              <a:rPr lang="fr-FR" dirty="0">
                <a:solidFill>
                  <a:srgbClr val="011F39"/>
                </a:solidFill>
                <a:cs typeface="Segoe UI" panose="020B0502040204020203" pitchFamily="34" charset="0"/>
              </a:rPr>
              <a:t>Chaine de connexion</a:t>
            </a:r>
          </a:p>
          <a:p>
            <a:pPr marL="1028700" lvl="1" indent="-571500">
              <a:lnSpc>
                <a:spcPct val="120000"/>
              </a:lnSpc>
              <a:buFont typeface="Arial" panose="020B0604020202020204" pitchFamily="34" charset="0"/>
              <a:buChar char="•"/>
            </a:pPr>
            <a:r>
              <a:rPr lang="fr-FR" dirty="0">
                <a:solidFill>
                  <a:srgbClr val="011F39"/>
                </a:solidFill>
                <a:cs typeface="Segoe UI" panose="020B0502040204020203" pitchFamily="34" charset="0"/>
              </a:rPr>
              <a:t>Utilisateur de base de données</a:t>
            </a:r>
          </a:p>
          <a:p>
            <a:pPr marL="1028700" lvl="1" indent="-571500">
              <a:lnSpc>
                <a:spcPct val="120000"/>
              </a:lnSpc>
              <a:buFont typeface="Arial" panose="020B0604020202020204" pitchFamily="34" charset="0"/>
              <a:buChar char="•"/>
            </a:pPr>
            <a:r>
              <a:rPr lang="fr-FR" dirty="0">
                <a:solidFill>
                  <a:srgbClr val="011F39"/>
                </a:solidFill>
                <a:cs typeface="Segoe UI" panose="020B0502040204020203" pitchFamily="34" charset="0"/>
              </a:rPr>
              <a:t>Et son mot de passe</a:t>
            </a:r>
          </a:p>
        </p:txBody>
      </p:sp>
      <p:sp>
        <p:nvSpPr>
          <p:cNvPr id="7" name="ZoneTexte 6">
            <a:extLst>
              <a:ext uri="{FF2B5EF4-FFF2-40B4-BE49-F238E27FC236}">
                <a16:creationId xmlns:a16="http://schemas.microsoft.com/office/drawing/2014/main" id="{E6BFDEA3-6A78-B616-1182-E1E07ACFE753}"/>
              </a:ext>
            </a:extLst>
          </p:cNvPr>
          <p:cNvSpPr txBox="1"/>
          <p:nvPr/>
        </p:nvSpPr>
        <p:spPr>
          <a:xfrm>
            <a:off x="3075708" y="4942274"/>
            <a:ext cx="8762105" cy="1077218"/>
          </a:xfrm>
          <a:prstGeom prst="rect">
            <a:avLst/>
          </a:prstGeom>
          <a:noFill/>
          <a:ln>
            <a:solidFill>
              <a:srgbClr val="011F39"/>
            </a:solidFill>
          </a:ln>
        </p:spPr>
        <p:txBody>
          <a:bodyPr wrap="square">
            <a:spAutoFit/>
          </a:bodyPr>
          <a:lstStyle/>
          <a:p>
            <a:pPr marL="0" marR="0">
              <a:spcBef>
                <a:spcPts val="0"/>
              </a:spcBef>
              <a:spcAft>
                <a:spcPts val="0"/>
              </a:spcAft>
            </a:pPr>
            <a:r>
              <a:rPr lang="fr-FR" sz="1600" dirty="0">
                <a:solidFill>
                  <a:srgbClr val="93A1A1"/>
                </a:solidFill>
                <a:effectLst/>
                <a:latin typeface="Consolas" panose="020B0609020204030204" pitchFamily="49" charset="0"/>
              </a:rPr>
              <a:t>#Connexion à la base de données</a:t>
            </a:r>
            <a:endParaRPr lang="fr-FR" sz="1600" dirty="0">
              <a:solidFill>
                <a:srgbClr val="000000"/>
              </a:solidFill>
              <a:effectLst/>
              <a:latin typeface="Consolas" panose="020B0609020204030204" pitchFamily="49" charset="0"/>
            </a:endParaRPr>
          </a:p>
          <a:p>
            <a:pPr marL="0" marR="0">
              <a:spcBef>
                <a:spcPts val="0"/>
              </a:spcBef>
              <a:spcAft>
                <a:spcPts val="0"/>
              </a:spcAft>
            </a:pPr>
            <a:r>
              <a:rPr lang="fr-FR" sz="1600" dirty="0">
                <a:solidFill>
                  <a:srgbClr val="000000"/>
                </a:solidFill>
                <a:effectLst/>
                <a:latin typeface="Consolas" panose="020B0609020204030204" pitchFamily="49" charset="0"/>
              </a:rPr>
              <a:t>spring.datasource.url=</a:t>
            </a:r>
            <a:r>
              <a:rPr lang="fr-FR" sz="1600" dirty="0" err="1">
                <a:solidFill>
                  <a:srgbClr val="2AA198"/>
                </a:solidFill>
                <a:effectLst/>
                <a:latin typeface="Consolas" panose="020B0609020204030204" pitchFamily="49" charset="0"/>
              </a:rPr>
              <a:t>jdbc:sqlserver</a:t>
            </a:r>
            <a:r>
              <a:rPr lang="fr-FR" sz="1600" dirty="0">
                <a:solidFill>
                  <a:srgbClr val="2AA198"/>
                </a:solidFill>
                <a:effectLst/>
                <a:latin typeface="Consolas" panose="020B0609020204030204" pitchFamily="49" charset="0"/>
              </a:rPr>
              <a:t>://</a:t>
            </a:r>
            <a:r>
              <a:rPr lang="fr-FR" sz="1600" dirty="0" err="1">
                <a:solidFill>
                  <a:srgbClr val="2AA198"/>
                </a:solidFill>
                <a:effectLst/>
                <a:latin typeface="Consolas" panose="020B0609020204030204" pitchFamily="49" charset="0"/>
              </a:rPr>
              <a:t>localhost;databasename</a:t>
            </a:r>
            <a:r>
              <a:rPr lang="fr-FR" sz="1600" dirty="0">
                <a:solidFill>
                  <a:srgbClr val="2AA198"/>
                </a:solidFill>
                <a:effectLst/>
                <a:latin typeface="Consolas" panose="020B0609020204030204" pitchFamily="49" charset="0"/>
              </a:rPr>
              <a:t>=DEMO_ENI_ECOLE;</a:t>
            </a:r>
            <a:endParaRPr lang="fr-FR" sz="1600" dirty="0">
              <a:solidFill>
                <a:srgbClr val="000000"/>
              </a:solidFill>
              <a:effectLst/>
              <a:latin typeface="Consolas" panose="020B0609020204030204" pitchFamily="49" charset="0"/>
            </a:endParaRPr>
          </a:p>
          <a:p>
            <a:pPr marL="0" marR="0">
              <a:spcBef>
                <a:spcPts val="0"/>
              </a:spcBef>
              <a:spcAft>
                <a:spcPts val="0"/>
              </a:spcAft>
            </a:pPr>
            <a:r>
              <a:rPr lang="fr-FR" sz="1600" dirty="0" err="1">
                <a:solidFill>
                  <a:srgbClr val="000000"/>
                </a:solidFill>
                <a:effectLst/>
                <a:latin typeface="Consolas" panose="020B0609020204030204" pitchFamily="49" charset="0"/>
              </a:rPr>
              <a:t>spring.datasource.username</a:t>
            </a:r>
            <a:r>
              <a:rPr lang="fr-FR" sz="1600" dirty="0">
                <a:solidFill>
                  <a:srgbClr val="000000"/>
                </a:solidFill>
                <a:effectLst/>
                <a:latin typeface="Consolas" panose="020B0609020204030204" pitchFamily="49" charset="0"/>
              </a:rPr>
              <a:t>=</a:t>
            </a:r>
            <a:r>
              <a:rPr lang="fr-FR" sz="1600" dirty="0">
                <a:solidFill>
                  <a:srgbClr val="2AA198"/>
                </a:solidFill>
                <a:effectLst/>
                <a:latin typeface="Consolas" panose="020B0609020204030204" pitchFamily="49" charset="0"/>
              </a:rPr>
              <a:t>sa</a:t>
            </a:r>
            <a:endParaRPr lang="fr-FR" sz="1600" dirty="0">
              <a:solidFill>
                <a:srgbClr val="000000"/>
              </a:solidFill>
              <a:effectLst/>
              <a:latin typeface="Consolas" panose="020B0609020204030204" pitchFamily="49" charset="0"/>
            </a:endParaRPr>
          </a:p>
          <a:p>
            <a:pPr marL="0" marR="0">
              <a:spcBef>
                <a:spcPts val="0"/>
              </a:spcBef>
              <a:spcAft>
                <a:spcPts val="0"/>
              </a:spcAft>
            </a:pPr>
            <a:r>
              <a:rPr lang="fr-FR" sz="1600" dirty="0" err="1">
                <a:solidFill>
                  <a:srgbClr val="000000"/>
                </a:solidFill>
                <a:effectLst/>
                <a:latin typeface="Consolas" panose="020B0609020204030204" pitchFamily="49" charset="0"/>
              </a:rPr>
              <a:t>spring.datasource.password</a:t>
            </a:r>
            <a:r>
              <a:rPr lang="fr-FR" sz="1600" dirty="0">
                <a:solidFill>
                  <a:srgbClr val="000000"/>
                </a:solidFill>
                <a:effectLst/>
                <a:latin typeface="Consolas" panose="020B0609020204030204" pitchFamily="49" charset="0"/>
              </a:rPr>
              <a:t>=</a:t>
            </a:r>
            <a:r>
              <a:rPr lang="fr-FR" sz="1600" dirty="0">
                <a:solidFill>
                  <a:srgbClr val="2AA198"/>
                </a:solidFill>
                <a:effectLst/>
                <a:latin typeface="Consolas" panose="020B0609020204030204" pitchFamily="49" charset="0"/>
              </a:rPr>
              <a:t>Pa$$w0rd</a:t>
            </a:r>
            <a:endParaRPr lang="fr-FR" sz="1600" dirty="0">
              <a:solidFill>
                <a:srgbClr val="000000"/>
              </a:solidFill>
              <a:effectLst/>
              <a:latin typeface="Consolas" panose="020B0609020204030204" pitchFamily="49" charset="0"/>
            </a:endParaRPr>
          </a:p>
        </p:txBody>
      </p:sp>
      <p:sp>
        <p:nvSpPr>
          <p:cNvPr id="8" name="Titre 1">
            <a:extLst>
              <a:ext uri="{FF2B5EF4-FFF2-40B4-BE49-F238E27FC236}">
                <a16:creationId xmlns:a16="http://schemas.microsoft.com/office/drawing/2014/main" id="{266AEF8E-2A1E-5500-498F-6F7D47E67913}"/>
              </a:ext>
            </a:extLst>
          </p:cNvPr>
          <p:cNvSpPr txBox="1">
            <a:spLocks/>
          </p:cNvSpPr>
          <p:nvPr/>
        </p:nvSpPr>
        <p:spPr>
          <a:xfrm>
            <a:off x="9435229" y="5659072"/>
            <a:ext cx="2402585" cy="360420"/>
          </a:xfrm>
          <a:prstGeom prst="rect">
            <a:avLst/>
          </a:prstGeom>
          <a:noFill/>
          <a:ln>
            <a:solidFill>
              <a:srgbClr val="011F39"/>
            </a:solidFill>
          </a:ln>
        </p:spPr>
        <p:txBody>
          <a:bodyPr vert="horz" wrap="square" lIns="91440" tIns="45720" rIns="91440" bIns="45720" rtlCol="0" anchor="t" anchorCtr="0">
            <a:spAutoFit/>
          </a:bodyPr>
          <a:lstStyle>
            <a:lvl1pPr algn="l" defTabSz="914400" rtl="0" eaLnBrk="1" latinLnBrk="0" hangingPunct="1">
              <a:lnSpc>
                <a:spcPct val="90000"/>
              </a:lnSpc>
              <a:spcBef>
                <a:spcPct val="0"/>
              </a:spcBef>
              <a:buNone/>
              <a:defRPr sz="4400" kern="1200">
                <a:solidFill>
                  <a:schemeClr val="tx1"/>
                </a:solidFill>
                <a:latin typeface="Segoe UI" panose="020B0502040204020203" pitchFamily="34" charset="0"/>
                <a:ea typeface="+mj-ea"/>
                <a:cs typeface="+mj-cs"/>
              </a:defRPr>
            </a:lvl1pPr>
          </a:lstStyle>
          <a:p>
            <a:pPr>
              <a:lnSpc>
                <a:spcPct val="120000"/>
              </a:lnSpc>
            </a:pPr>
            <a:r>
              <a:rPr lang="fr-FR" sz="1600" dirty="0" err="1">
                <a:solidFill>
                  <a:srgbClr val="011F39"/>
                </a:solidFill>
                <a:cs typeface="Segoe UI" panose="020B0502040204020203" pitchFamily="34" charset="0"/>
              </a:rPr>
              <a:t>application.properties</a:t>
            </a:r>
            <a:endParaRPr lang="fr-FR" sz="3200" dirty="0">
              <a:solidFill>
                <a:srgbClr val="011F39"/>
              </a:solidFill>
              <a:cs typeface="Segoe UI" panose="020B0502040204020203" pitchFamily="34" charset="0"/>
            </a:endParaRPr>
          </a:p>
        </p:txBody>
      </p:sp>
    </p:spTree>
    <p:extLst>
      <p:ext uri="{BB962C8B-B14F-4D97-AF65-F5344CB8AC3E}">
        <p14:creationId xmlns:p14="http://schemas.microsoft.com/office/powerpoint/2010/main" val="5050740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texte 19">
            <a:extLst>
              <a:ext uri="{FF2B5EF4-FFF2-40B4-BE49-F238E27FC236}">
                <a16:creationId xmlns:a16="http://schemas.microsoft.com/office/drawing/2014/main" id="{EF71FCD1-EB37-485B-827A-23A3785D6F72}"/>
              </a:ext>
            </a:extLst>
          </p:cNvPr>
          <p:cNvSpPr txBox="1">
            <a:spLocks/>
          </p:cNvSpPr>
          <p:nvPr/>
        </p:nvSpPr>
        <p:spPr>
          <a:xfrm>
            <a:off x="354186" y="1240233"/>
            <a:ext cx="2852415" cy="4421658"/>
          </a:xfrm>
          <a:prstGeom prst="rect">
            <a:avLst/>
          </a:prstGeom>
        </p:spPr>
        <p:txBody>
          <a:bodyPr lIns="0" tIns="0" rIns="0" bIns="0"/>
          <a:lstStyle>
            <a:lvl1pPr marL="0" indent="0" algn="l" defTabSz="914400" rtl="0" eaLnBrk="1" latinLnBrk="0" hangingPunct="1">
              <a:lnSpc>
                <a:spcPct val="90000"/>
              </a:lnSpc>
              <a:spcBef>
                <a:spcPts val="1000"/>
              </a:spcBef>
              <a:buFont typeface="Arial" panose="020B0604020202020204" pitchFamily="34" charset="0"/>
              <a:buNone/>
              <a:defRPr sz="2800" b="1" kern="1200">
                <a:solidFill>
                  <a:schemeClr val="bg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a:solidFill>
                  <a:srgbClr val="3B518E"/>
                </a:solidFill>
              </a:rPr>
              <a:t>Introduction à Spring Data JPA</a:t>
            </a:r>
          </a:p>
        </p:txBody>
      </p:sp>
      <p:sp>
        <p:nvSpPr>
          <p:cNvPr id="6" name="Titre 1">
            <a:extLst>
              <a:ext uri="{FF2B5EF4-FFF2-40B4-BE49-F238E27FC236}">
                <a16:creationId xmlns:a16="http://schemas.microsoft.com/office/drawing/2014/main" id="{48EE39BE-9E8A-4EFB-AA76-646D28DDBF24}"/>
              </a:ext>
            </a:extLst>
          </p:cNvPr>
          <p:cNvSpPr txBox="1">
            <a:spLocks/>
          </p:cNvSpPr>
          <p:nvPr/>
        </p:nvSpPr>
        <p:spPr>
          <a:xfrm>
            <a:off x="3825174" y="428630"/>
            <a:ext cx="8012641" cy="542920"/>
          </a:xfrm>
          <a:prstGeom prst="rect">
            <a:avLst/>
          </a:prstGeom>
        </p:spPr>
        <p:txBody>
          <a:bodyPr lIns="0" tIns="0" rIns="0" bIns="0" anchor="t" anchorCtr="0">
            <a:normAutofit/>
          </a:bodyPr>
          <a:lstStyle>
            <a:lvl1pPr algn="r" defTabSz="914400" rtl="0" eaLnBrk="1" latinLnBrk="0" hangingPunct="1">
              <a:lnSpc>
                <a:spcPct val="90000"/>
              </a:lnSpc>
              <a:spcBef>
                <a:spcPct val="0"/>
              </a:spcBef>
              <a:buNone/>
              <a:defRPr sz="1400" kern="1200">
                <a:solidFill>
                  <a:srgbClr val="222933"/>
                </a:solidFill>
                <a:latin typeface="Segoe UI Light" panose="020B0502040204020203" pitchFamily="34" charset="0"/>
                <a:ea typeface="+mj-ea"/>
                <a:cs typeface="Segoe UI Light" panose="020B0502040204020203" pitchFamily="34" charset="0"/>
              </a:defRPr>
            </a:lvl1pPr>
          </a:lstStyle>
          <a:p>
            <a:r>
              <a:rPr lang="fr-FR" dirty="0">
                <a:solidFill>
                  <a:srgbClr val="141E26"/>
                </a:solidFill>
              </a:rPr>
              <a:t>Java </a:t>
            </a:r>
            <a:r>
              <a:rPr lang="fr-FR" dirty="0" err="1">
                <a:solidFill>
                  <a:srgbClr val="141E26"/>
                </a:solidFill>
              </a:rPr>
              <a:t>Frameworks</a:t>
            </a:r>
            <a:endParaRPr lang="fr-FR" dirty="0">
              <a:solidFill>
                <a:srgbClr val="141E26"/>
              </a:solidFill>
            </a:endParaRPr>
          </a:p>
          <a:p>
            <a:r>
              <a:rPr lang="fr-FR" b="1" cap="all" dirty="0">
                <a:solidFill>
                  <a:srgbClr val="3B518E"/>
                </a:solidFill>
                <a:latin typeface="Segoe UI" panose="020B0502040204020203" pitchFamily="34" charset="0"/>
                <a:cs typeface="Segoe UI" panose="020B0502040204020203" pitchFamily="34" charset="0"/>
              </a:rPr>
              <a:t>Spring data</a:t>
            </a:r>
          </a:p>
        </p:txBody>
      </p:sp>
      <p:pic>
        <p:nvPicPr>
          <p:cNvPr id="9" name="Graphique 8">
            <a:extLst>
              <a:ext uri="{FF2B5EF4-FFF2-40B4-BE49-F238E27FC236}">
                <a16:creationId xmlns:a16="http://schemas.microsoft.com/office/drawing/2014/main" id="{6D568089-B2B3-4769-9325-554149C6E5CA}"/>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54184" y="6124781"/>
            <a:ext cx="528777" cy="528777"/>
          </a:xfrm>
          <a:prstGeom prst="rect">
            <a:avLst/>
          </a:prstGeom>
        </p:spPr>
      </p:pic>
      <p:sp>
        <p:nvSpPr>
          <p:cNvPr id="2" name="Titre 1">
            <a:extLst>
              <a:ext uri="{FF2B5EF4-FFF2-40B4-BE49-F238E27FC236}">
                <a16:creationId xmlns:a16="http://schemas.microsoft.com/office/drawing/2014/main" id="{7CF612B2-2F3D-00BE-0179-44C1CE081CF6}"/>
              </a:ext>
            </a:extLst>
          </p:cNvPr>
          <p:cNvSpPr txBox="1">
            <a:spLocks/>
          </p:cNvSpPr>
          <p:nvPr/>
        </p:nvSpPr>
        <p:spPr>
          <a:xfrm>
            <a:off x="3506876" y="1329151"/>
            <a:ext cx="8330938" cy="3283335"/>
          </a:xfrm>
          <a:prstGeom prst="rect">
            <a:avLst/>
          </a:prstGeom>
          <a:noFill/>
          <a:ln>
            <a:noFill/>
          </a:ln>
        </p:spPr>
        <p:txBody>
          <a:bodyPr vert="horz" wrap="square" lIns="91440" tIns="45720" rIns="91440" bIns="45720" rtlCol="0" anchor="t" anchorCtr="0">
            <a:spAutoFit/>
          </a:bodyPr>
          <a:lstStyle>
            <a:lvl1pPr algn="l" defTabSz="914400" rtl="0" eaLnBrk="1" latinLnBrk="0" hangingPunct="1">
              <a:lnSpc>
                <a:spcPct val="90000"/>
              </a:lnSpc>
              <a:spcBef>
                <a:spcPct val="0"/>
              </a:spcBef>
              <a:buNone/>
              <a:defRPr sz="4400" kern="1200">
                <a:solidFill>
                  <a:schemeClr val="tx1"/>
                </a:solidFill>
                <a:latin typeface="Segoe UI" panose="020B0502040204020203" pitchFamily="34" charset="0"/>
                <a:ea typeface="+mj-ea"/>
                <a:cs typeface="+mj-cs"/>
              </a:defRPr>
            </a:lvl1pPr>
          </a:lstStyle>
          <a:p>
            <a:pPr>
              <a:lnSpc>
                <a:spcPct val="120000"/>
              </a:lnSpc>
            </a:pPr>
            <a:r>
              <a:rPr lang="fr-FR" sz="2400" dirty="0">
                <a:solidFill>
                  <a:srgbClr val="011F39"/>
                </a:solidFill>
                <a:cs typeface="Segoe UI" panose="020B0502040204020203" pitchFamily="34" charset="0"/>
              </a:rPr>
              <a:t>Le fichier </a:t>
            </a:r>
            <a:r>
              <a:rPr lang="fr-FR" sz="2400" dirty="0" err="1">
                <a:solidFill>
                  <a:srgbClr val="95B258"/>
                </a:solidFill>
                <a:cs typeface="Segoe UI" panose="020B0502040204020203" pitchFamily="34" charset="0"/>
              </a:rPr>
              <a:t>application.yml</a:t>
            </a:r>
            <a:endParaRPr lang="fr-FR" sz="2400" dirty="0">
              <a:solidFill>
                <a:srgbClr val="95B258"/>
              </a:solidFill>
              <a:cs typeface="Segoe UI" panose="020B0502040204020203" pitchFamily="34" charset="0"/>
            </a:endParaRPr>
          </a:p>
          <a:p>
            <a:pPr marL="342900" indent="-342900">
              <a:lnSpc>
                <a:spcPct val="120000"/>
              </a:lnSpc>
              <a:buClr>
                <a:srgbClr val="011F39"/>
              </a:buClr>
              <a:buFont typeface="Arial" panose="020B0604020202020204" pitchFamily="34" charset="0"/>
              <a:buChar char="•"/>
            </a:pPr>
            <a:r>
              <a:rPr lang="fr-FR" sz="2400" dirty="0">
                <a:solidFill>
                  <a:srgbClr val="95B258"/>
                </a:solidFill>
                <a:cs typeface="Segoe UI" panose="020B0502040204020203" pitchFamily="34" charset="0"/>
              </a:rPr>
              <a:t>YAML</a:t>
            </a:r>
            <a:r>
              <a:rPr lang="fr-FR" sz="2400" dirty="0">
                <a:solidFill>
                  <a:srgbClr val="011F39"/>
                </a:solidFill>
                <a:cs typeface="Segoe UI" panose="020B0502040204020203" pitchFamily="34" charset="0"/>
              </a:rPr>
              <a:t> est un langage de programmation lisible et compréhensible</a:t>
            </a:r>
            <a:endParaRPr lang="fr-FR" sz="2400" dirty="0">
              <a:solidFill>
                <a:srgbClr val="95B258"/>
              </a:solidFill>
              <a:cs typeface="Segoe UI" panose="020B0502040204020203" pitchFamily="34" charset="0"/>
            </a:endParaRPr>
          </a:p>
          <a:p>
            <a:pPr marL="342900" indent="-342900">
              <a:lnSpc>
                <a:spcPct val="120000"/>
              </a:lnSpc>
              <a:buClr>
                <a:srgbClr val="011F39"/>
              </a:buClr>
              <a:buFont typeface="Arial" panose="020B0604020202020204" pitchFamily="34" charset="0"/>
              <a:buChar char="•"/>
            </a:pPr>
            <a:r>
              <a:rPr lang="fr-FR" sz="2400" dirty="0">
                <a:solidFill>
                  <a:srgbClr val="011F39"/>
                </a:solidFill>
                <a:cs typeface="Segoe UI" panose="020B0502040204020203" pitchFamily="34" charset="0"/>
              </a:rPr>
              <a:t>Utiliser pour représenter des données hiérarchiquement</a:t>
            </a:r>
          </a:p>
          <a:p>
            <a:pPr marL="800100" lvl="1" indent="-342900">
              <a:lnSpc>
                <a:spcPct val="120000"/>
              </a:lnSpc>
              <a:buClr>
                <a:srgbClr val="011F39"/>
              </a:buClr>
              <a:buFont typeface="Arial" panose="020B0604020202020204" pitchFamily="34" charset="0"/>
              <a:buChar char="•"/>
            </a:pPr>
            <a:r>
              <a:rPr lang="fr-FR" dirty="0">
                <a:solidFill>
                  <a:srgbClr val="011F39"/>
                </a:solidFill>
                <a:latin typeface="Segoe UI" panose="020B0502040204020203" pitchFamily="34" charset="0"/>
                <a:cs typeface="Segoe UI" panose="020B0502040204020203" pitchFamily="34" charset="0"/>
              </a:rPr>
              <a:t>C’est l’</a:t>
            </a:r>
            <a:r>
              <a:rPr lang="fr-FR" b="0" i="0" dirty="0">
                <a:solidFill>
                  <a:srgbClr val="333333"/>
                </a:solidFill>
                <a:effectLst/>
                <a:latin typeface="Segoe UI" panose="020B0502040204020203" pitchFamily="34" charset="0"/>
                <a:cs typeface="Segoe UI" panose="020B0502040204020203" pitchFamily="34" charset="0"/>
              </a:rPr>
              <a:t>indentation (comme dans </a:t>
            </a:r>
            <a:r>
              <a:rPr lang="fr-FR" i="0" dirty="0">
                <a:solidFill>
                  <a:srgbClr val="333333"/>
                </a:solidFill>
                <a:effectLst/>
                <a:latin typeface="Segoe UI" panose="020B0502040204020203" pitchFamily="34" charset="0"/>
                <a:cs typeface="Segoe UI" panose="020B0502040204020203" pitchFamily="34" charset="0"/>
              </a:rPr>
              <a:t>Python)</a:t>
            </a:r>
            <a:r>
              <a:rPr lang="fr-FR" b="1" i="0" dirty="0">
                <a:solidFill>
                  <a:srgbClr val="333333"/>
                </a:solidFill>
                <a:effectLst/>
                <a:latin typeface="Segoe UI" panose="020B0502040204020203" pitchFamily="34" charset="0"/>
                <a:cs typeface="Segoe UI" panose="020B0502040204020203" pitchFamily="34" charset="0"/>
              </a:rPr>
              <a:t> </a:t>
            </a:r>
            <a:r>
              <a:rPr lang="fr-FR" b="0" i="0" dirty="0">
                <a:solidFill>
                  <a:srgbClr val="333333"/>
                </a:solidFill>
                <a:effectLst/>
                <a:latin typeface="Segoe UI" panose="020B0502040204020203" pitchFamily="34" charset="0"/>
                <a:cs typeface="Segoe UI" panose="020B0502040204020203" pitchFamily="34" charset="0"/>
              </a:rPr>
              <a:t>qui détermine la structure et indique l’imbrication</a:t>
            </a:r>
            <a:endParaRPr lang="fr-FR" dirty="0">
              <a:solidFill>
                <a:srgbClr val="011F39"/>
              </a:solidFill>
              <a:cs typeface="Segoe UI" panose="020B0502040204020203" pitchFamily="34" charset="0"/>
            </a:endParaRPr>
          </a:p>
          <a:p>
            <a:pPr marL="342900" indent="-342900">
              <a:lnSpc>
                <a:spcPct val="120000"/>
              </a:lnSpc>
              <a:buClr>
                <a:srgbClr val="011F39"/>
              </a:buClr>
              <a:buFont typeface="Arial" panose="020B0604020202020204" pitchFamily="34" charset="0"/>
              <a:buChar char="•"/>
            </a:pPr>
            <a:r>
              <a:rPr lang="fr-FR" sz="2400" dirty="0">
                <a:solidFill>
                  <a:srgbClr val="011F39"/>
                </a:solidFill>
                <a:cs typeface="Segoe UI" panose="020B0502040204020203" pitchFamily="34" charset="0"/>
              </a:rPr>
              <a:t>Il est beaucoup utilisé par des outils DevOps</a:t>
            </a:r>
          </a:p>
          <a:p>
            <a:pPr marL="1257300" lvl="2" indent="-342900">
              <a:lnSpc>
                <a:spcPct val="120000"/>
              </a:lnSpc>
              <a:buClr>
                <a:srgbClr val="011F39"/>
              </a:buClr>
              <a:buFont typeface="Arial" panose="020B0604020202020204" pitchFamily="34" charset="0"/>
              <a:buChar char="•"/>
            </a:pPr>
            <a:r>
              <a:rPr lang="fr-FR" dirty="0">
                <a:solidFill>
                  <a:srgbClr val="011F39"/>
                </a:solidFill>
                <a:cs typeface="Segoe UI" panose="020B0502040204020203" pitchFamily="34" charset="0"/>
              </a:rPr>
              <a:t>Docker, </a:t>
            </a:r>
            <a:r>
              <a:rPr lang="fr-FR" dirty="0" err="1">
                <a:solidFill>
                  <a:srgbClr val="011F39"/>
                </a:solidFill>
                <a:cs typeface="Segoe UI" panose="020B0502040204020203" pitchFamily="34" charset="0"/>
              </a:rPr>
              <a:t>Kubernetes</a:t>
            </a:r>
            <a:r>
              <a:rPr lang="fr-FR" dirty="0">
                <a:solidFill>
                  <a:srgbClr val="011F39"/>
                </a:solidFill>
                <a:cs typeface="Segoe UI" panose="020B0502040204020203" pitchFamily="34" charset="0"/>
              </a:rPr>
              <a:t>, …</a:t>
            </a:r>
          </a:p>
        </p:txBody>
      </p:sp>
      <p:sp>
        <p:nvSpPr>
          <p:cNvPr id="7" name="ZoneTexte 6">
            <a:extLst>
              <a:ext uri="{FF2B5EF4-FFF2-40B4-BE49-F238E27FC236}">
                <a16:creationId xmlns:a16="http://schemas.microsoft.com/office/drawing/2014/main" id="{E6BFDEA3-6A78-B616-1182-E1E07ACFE753}"/>
              </a:ext>
            </a:extLst>
          </p:cNvPr>
          <p:cNvSpPr txBox="1"/>
          <p:nvPr/>
        </p:nvSpPr>
        <p:spPr>
          <a:xfrm>
            <a:off x="3506876" y="4644266"/>
            <a:ext cx="8330938" cy="1600438"/>
          </a:xfrm>
          <a:prstGeom prst="rect">
            <a:avLst/>
          </a:prstGeom>
          <a:noFill/>
          <a:ln>
            <a:solidFill>
              <a:srgbClr val="011F39"/>
            </a:solidFill>
          </a:ln>
        </p:spPr>
        <p:txBody>
          <a:bodyPr wrap="square">
            <a:spAutoFit/>
          </a:bodyPr>
          <a:lstStyle/>
          <a:p>
            <a:pPr marL="0" marR="0">
              <a:spcBef>
                <a:spcPts val="0"/>
              </a:spcBef>
              <a:spcAft>
                <a:spcPts val="0"/>
              </a:spcAft>
            </a:pPr>
            <a:r>
              <a:rPr lang="fr-FR" sz="1600" dirty="0">
                <a:solidFill>
                  <a:srgbClr val="93A1A1"/>
                </a:solidFill>
                <a:effectLst/>
                <a:latin typeface="Consolas" panose="020B0609020204030204" pitchFamily="49" charset="0"/>
              </a:rPr>
              <a:t>#Connection to DB</a:t>
            </a:r>
            <a:endParaRPr lang="fr-FR" sz="1600" dirty="0">
              <a:solidFill>
                <a:srgbClr val="000000"/>
              </a:solidFill>
              <a:effectLst/>
              <a:latin typeface="Consolas" panose="020B0609020204030204" pitchFamily="49" charset="0"/>
            </a:endParaRPr>
          </a:p>
          <a:p>
            <a:pPr marL="0" marR="0">
              <a:spcBef>
                <a:spcPts val="0"/>
              </a:spcBef>
              <a:spcAft>
                <a:spcPts val="0"/>
              </a:spcAft>
            </a:pPr>
            <a:r>
              <a:rPr lang="fr-FR" sz="1600" dirty="0" err="1">
                <a:solidFill>
                  <a:srgbClr val="268BD2"/>
                </a:solidFill>
                <a:effectLst/>
                <a:latin typeface="Consolas" panose="020B0609020204030204" pitchFamily="49" charset="0"/>
              </a:rPr>
              <a:t>spring</a:t>
            </a:r>
            <a:r>
              <a:rPr lang="fr-FR" sz="1600" dirty="0">
                <a:solidFill>
                  <a:srgbClr val="000000"/>
                </a:solidFill>
                <a:effectLst/>
                <a:latin typeface="Consolas" panose="020B0609020204030204" pitchFamily="49" charset="0"/>
              </a:rPr>
              <a:t>: </a:t>
            </a:r>
          </a:p>
          <a:p>
            <a:pPr marL="0" marR="0">
              <a:spcBef>
                <a:spcPts val="0"/>
              </a:spcBef>
              <a:spcAft>
                <a:spcPts val="0"/>
              </a:spcAft>
            </a:pPr>
            <a:r>
              <a:rPr lang="fr-FR" sz="1600" dirty="0">
                <a:solidFill>
                  <a:srgbClr val="268BD2"/>
                </a:solidFill>
                <a:latin typeface="Consolas" panose="020B0609020204030204" pitchFamily="49" charset="0"/>
              </a:rPr>
              <a:t> </a:t>
            </a:r>
            <a:r>
              <a:rPr lang="fr-FR" sz="1600" dirty="0" err="1">
                <a:solidFill>
                  <a:srgbClr val="268BD2"/>
                </a:solidFill>
                <a:effectLst/>
                <a:latin typeface="Consolas" panose="020B0609020204030204" pitchFamily="49" charset="0"/>
              </a:rPr>
              <a:t>datasource</a:t>
            </a:r>
            <a:r>
              <a:rPr lang="fr-FR" sz="1600" dirty="0">
                <a:solidFill>
                  <a:srgbClr val="000000"/>
                </a:solidFill>
                <a:effectLst/>
                <a:latin typeface="Consolas" panose="020B0609020204030204" pitchFamily="49" charset="0"/>
              </a:rPr>
              <a:t>: </a:t>
            </a:r>
          </a:p>
          <a:p>
            <a:pPr marL="0" marR="0">
              <a:spcBef>
                <a:spcPts val="0"/>
              </a:spcBef>
              <a:spcAft>
                <a:spcPts val="0"/>
              </a:spcAft>
            </a:pPr>
            <a:r>
              <a:rPr lang="fr-FR" sz="1600" dirty="0">
                <a:solidFill>
                  <a:srgbClr val="268BD2"/>
                </a:solidFill>
                <a:effectLst/>
                <a:latin typeface="Consolas" panose="020B0609020204030204" pitchFamily="49" charset="0"/>
              </a:rPr>
              <a:t>  url</a:t>
            </a:r>
            <a:r>
              <a:rPr lang="fr-FR" sz="1600" dirty="0">
                <a:solidFill>
                  <a:srgbClr val="000000"/>
                </a:solidFill>
                <a:effectLst/>
                <a:latin typeface="Consolas" panose="020B0609020204030204" pitchFamily="49" charset="0"/>
              </a:rPr>
              <a:t>: </a:t>
            </a:r>
            <a:r>
              <a:rPr lang="fr-FR" sz="1600" dirty="0" err="1">
                <a:solidFill>
                  <a:srgbClr val="2AA198"/>
                </a:solidFill>
                <a:effectLst/>
                <a:latin typeface="Consolas" panose="020B0609020204030204" pitchFamily="49" charset="0"/>
              </a:rPr>
              <a:t>jdbc:sqlserver</a:t>
            </a:r>
            <a:r>
              <a:rPr lang="fr-FR" sz="1600" dirty="0">
                <a:solidFill>
                  <a:srgbClr val="2AA198"/>
                </a:solidFill>
                <a:effectLst/>
                <a:latin typeface="Consolas" panose="020B0609020204030204" pitchFamily="49" charset="0"/>
              </a:rPr>
              <a:t>://localhost;databasename=DEMO_ENI_ECOLE;</a:t>
            </a:r>
            <a:endParaRPr lang="fr-FR" sz="1600" dirty="0">
              <a:solidFill>
                <a:srgbClr val="000000"/>
              </a:solidFill>
              <a:effectLst/>
              <a:latin typeface="Consolas" panose="020B0609020204030204" pitchFamily="49" charset="0"/>
            </a:endParaRPr>
          </a:p>
          <a:p>
            <a:pPr marL="0" marR="0">
              <a:spcBef>
                <a:spcPts val="0"/>
              </a:spcBef>
              <a:spcAft>
                <a:spcPts val="0"/>
              </a:spcAft>
            </a:pPr>
            <a:r>
              <a:rPr lang="fr-FR" sz="1600" dirty="0">
                <a:solidFill>
                  <a:srgbClr val="268BD2"/>
                </a:solidFill>
                <a:effectLst/>
                <a:latin typeface="Consolas" panose="020B0609020204030204" pitchFamily="49" charset="0"/>
              </a:rPr>
              <a:t>  </a:t>
            </a:r>
            <a:r>
              <a:rPr lang="fr-FR" sz="1600" dirty="0" err="1">
                <a:solidFill>
                  <a:srgbClr val="268BD2"/>
                </a:solidFill>
                <a:effectLst/>
                <a:latin typeface="Consolas" panose="020B0609020204030204" pitchFamily="49" charset="0"/>
              </a:rPr>
              <a:t>username</a:t>
            </a:r>
            <a:r>
              <a:rPr lang="fr-FR" sz="1600" dirty="0">
                <a:solidFill>
                  <a:srgbClr val="000000"/>
                </a:solidFill>
                <a:effectLst/>
                <a:latin typeface="Consolas" panose="020B0609020204030204" pitchFamily="49" charset="0"/>
              </a:rPr>
              <a:t>: </a:t>
            </a:r>
            <a:r>
              <a:rPr lang="fr-FR" sz="1600" dirty="0">
                <a:solidFill>
                  <a:srgbClr val="2AA198"/>
                </a:solidFill>
                <a:effectLst/>
                <a:latin typeface="Consolas" panose="020B0609020204030204" pitchFamily="49" charset="0"/>
              </a:rPr>
              <a:t>sa</a:t>
            </a:r>
            <a:endParaRPr lang="fr-FR" sz="1600" dirty="0">
              <a:solidFill>
                <a:srgbClr val="000000"/>
              </a:solidFill>
              <a:effectLst/>
              <a:latin typeface="Consolas" panose="020B0609020204030204" pitchFamily="49" charset="0"/>
            </a:endParaRPr>
          </a:p>
          <a:p>
            <a:pPr marL="0" marR="0">
              <a:spcBef>
                <a:spcPts val="0"/>
              </a:spcBef>
              <a:spcAft>
                <a:spcPts val="0"/>
              </a:spcAft>
            </a:pPr>
            <a:r>
              <a:rPr lang="fr-FR" sz="1600" dirty="0">
                <a:solidFill>
                  <a:srgbClr val="268BD2"/>
                </a:solidFill>
                <a:effectLst/>
                <a:latin typeface="Consolas" panose="020B0609020204030204" pitchFamily="49" charset="0"/>
              </a:rPr>
              <a:t>  </a:t>
            </a:r>
            <a:r>
              <a:rPr lang="fr-FR" sz="1600" dirty="0" err="1">
                <a:solidFill>
                  <a:srgbClr val="268BD2"/>
                </a:solidFill>
                <a:effectLst/>
                <a:latin typeface="Consolas" panose="020B0609020204030204" pitchFamily="49" charset="0"/>
              </a:rPr>
              <a:t>password</a:t>
            </a:r>
            <a:r>
              <a:rPr lang="fr-FR" sz="1600" dirty="0">
                <a:solidFill>
                  <a:srgbClr val="000000"/>
                </a:solidFill>
                <a:effectLst/>
                <a:latin typeface="Consolas" panose="020B0609020204030204" pitchFamily="49" charset="0"/>
              </a:rPr>
              <a:t>: </a:t>
            </a:r>
            <a:r>
              <a:rPr lang="fr-FR" sz="1600" dirty="0">
                <a:solidFill>
                  <a:srgbClr val="2AA198"/>
                </a:solidFill>
                <a:effectLst/>
                <a:latin typeface="Consolas" panose="020B0609020204030204" pitchFamily="49" charset="0"/>
              </a:rPr>
              <a:t>Pa$$w0rd</a:t>
            </a:r>
            <a:endParaRPr lang="fr-FR" sz="1600" dirty="0">
              <a:solidFill>
                <a:srgbClr val="000000"/>
              </a:solidFill>
              <a:effectLst/>
              <a:latin typeface="Consolas" panose="020B0609020204030204" pitchFamily="49" charset="0"/>
            </a:endParaRPr>
          </a:p>
        </p:txBody>
      </p:sp>
      <p:sp>
        <p:nvSpPr>
          <p:cNvPr id="8" name="Titre 1">
            <a:extLst>
              <a:ext uri="{FF2B5EF4-FFF2-40B4-BE49-F238E27FC236}">
                <a16:creationId xmlns:a16="http://schemas.microsoft.com/office/drawing/2014/main" id="{266AEF8E-2A1E-5500-498F-6F7D47E67913}"/>
              </a:ext>
            </a:extLst>
          </p:cNvPr>
          <p:cNvSpPr txBox="1">
            <a:spLocks/>
          </p:cNvSpPr>
          <p:nvPr/>
        </p:nvSpPr>
        <p:spPr>
          <a:xfrm>
            <a:off x="10117777" y="5884284"/>
            <a:ext cx="1720037" cy="360420"/>
          </a:xfrm>
          <a:prstGeom prst="rect">
            <a:avLst/>
          </a:prstGeom>
          <a:noFill/>
          <a:ln>
            <a:solidFill>
              <a:srgbClr val="011F39"/>
            </a:solidFill>
          </a:ln>
        </p:spPr>
        <p:txBody>
          <a:bodyPr vert="horz" wrap="square" lIns="91440" tIns="45720" rIns="91440" bIns="45720" rtlCol="0" anchor="t" anchorCtr="0">
            <a:spAutoFit/>
          </a:bodyPr>
          <a:lstStyle>
            <a:lvl1pPr algn="l" defTabSz="914400" rtl="0" eaLnBrk="1" latinLnBrk="0" hangingPunct="1">
              <a:lnSpc>
                <a:spcPct val="90000"/>
              </a:lnSpc>
              <a:spcBef>
                <a:spcPct val="0"/>
              </a:spcBef>
              <a:buNone/>
              <a:defRPr sz="4400" kern="1200">
                <a:solidFill>
                  <a:schemeClr val="tx1"/>
                </a:solidFill>
                <a:latin typeface="Segoe UI" panose="020B0502040204020203" pitchFamily="34" charset="0"/>
                <a:ea typeface="+mj-ea"/>
                <a:cs typeface="+mj-cs"/>
              </a:defRPr>
            </a:lvl1pPr>
          </a:lstStyle>
          <a:p>
            <a:pPr>
              <a:lnSpc>
                <a:spcPct val="120000"/>
              </a:lnSpc>
            </a:pPr>
            <a:r>
              <a:rPr lang="fr-FR" sz="1600" dirty="0" err="1">
                <a:solidFill>
                  <a:srgbClr val="011F39"/>
                </a:solidFill>
                <a:cs typeface="Segoe UI" panose="020B0502040204020203" pitchFamily="34" charset="0"/>
              </a:rPr>
              <a:t>application.yml</a:t>
            </a:r>
            <a:endParaRPr lang="fr-FR" sz="1600" dirty="0">
              <a:solidFill>
                <a:srgbClr val="011F39"/>
              </a:solidFill>
              <a:cs typeface="Segoe UI" panose="020B0502040204020203" pitchFamily="34" charset="0"/>
            </a:endParaRPr>
          </a:p>
        </p:txBody>
      </p:sp>
    </p:spTree>
    <p:extLst>
      <p:ext uri="{BB962C8B-B14F-4D97-AF65-F5344CB8AC3E}">
        <p14:creationId xmlns:p14="http://schemas.microsoft.com/office/powerpoint/2010/main" val="12780927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C944C23-0306-4C79-A615-0F5495658BA7}"/>
              </a:ext>
            </a:extLst>
          </p:cNvPr>
          <p:cNvSpPr/>
          <p:nvPr/>
        </p:nvSpPr>
        <p:spPr>
          <a:xfrm>
            <a:off x="0" y="0"/>
            <a:ext cx="12192000" cy="6858000"/>
          </a:xfrm>
          <a:prstGeom prst="rect">
            <a:avLst/>
          </a:prstGeom>
          <a:solidFill>
            <a:srgbClr val="011F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7" name="Graphique 6">
            <a:extLst>
              <a:ext uri="{FF2B5EF4-FFF2-40B4-BE49-F238E27FC236}">
                <a16:creationId xmlns:a16="http://schemas.microsoft.com/office/drawing/2014/main" id="{9E6F0052-C844-4C3B-948F-88E3961AD71F}"/>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54185" y="6124782"/>
            <a:ext cx="528776" cy="528776"/>
          </a:xfrm>
          <a:prstGeom prst="rect">
            <a:avLst/>
          </a:prstGeom>
        </p:spPr>
      </p:pic>
      <p:sp>
        <p:nvSpPr>
          <p:cNvPr id="4" name="Titre 1">
            <a:extLst>
              <a:ext uri="{FF2B5EF4-FFF2-40B4-BE49-F238E27FC236}">
                <a16:creationId xmlns:a16="http://schemas.microsoft.com/office/drawing/2014/main" id="{22BF55BC-6F2B-4024-95D5-A0C7ADD879BE}"/>
              </a:ext>
            </a:extLst>
          </p:cNvPr>
          <p:cNvSpPr txBox="1">
            <a:spLocks/>
          </p:cNvSpPr>
          <p:nvPr/>
        </p:nvSpPr>
        <p:spPr>
          <a:xfrm>
            <a:off x="3825174" y="428630"/>
            <a:ext cx="8012641" cy="438699"/>
          </a:xfrm>
          <a:prstGeom prst="rect">
            <a:avLst/>
          </a:prstGeom>
        </p:spPr>
        <p:txBody>
          <a:bodyPr lIns="0" tIns="0" rIns="0" bIns="0" anchor="t" anchorCtr="0">
            <a:normAutofit/>
          </a:bodyPr>
          <a:lstStyle>
            <a:lvl1pPr algn="r" defTabSz="914400" rtl="0" eaLnBrk="1" latinLnBrk="0" hangingPunct="1">
              <a:lnSpc>
                <a:spcPct val="90000"/>
              </a:lnSpc>
              <a:spcBef>
                <a:spcPct val="0"/>
              </a:spcBef>
              <a:buNone/>
              <a:defRPr sz="1400" kern="1200">
                <a:solidFill>
                  <a:srgbClr val="222933"/>
                </a:solidFill>
                <a:latin typeface="Segoe UI Light" panose="020B0502040204020203" pitchFamily="34" charset="0"/>
                <a:ea typeface="+mj-ea"/>
                <a:cs typeface="Segoe UI Light" panose="020B0502040204020203" pitchFamily="34" charset="0"/>
              </a:defRPr>
            </a:lvl1pPr>
          </a:lstStyle>
          <a:p>
            <a:r>
              <a:rPr lang="fr-FR" dirty="0">
                <a:solidFill>
                  <a:schemeClr val="bg1"/>
                </a:solidFill>
              </a:rPr>
              <a:t>Java </a:t>
            </a:r>
            <a:r>
              <a:rPr lang="fr-FR" dirty="0" err="1">
                <a:solidFill>
                  <a:schemeClr val="bg1"/>
                </a:solidFill>
              </a:rPr>
              <a:t>Frameworls</a:t>
            </a:r>
            <a:endParaRPr lang="fr-FR" dirty="0">
              <a:solidFill>
                <a:schemeClr val="bg1"/>
              </a:solidFill>
            </a:endParaRPr>
          </a:p>
          <a:p>
            <a:r>
              <a:rPr lang="fr-FR" b="1" cap="all" dirty="0">
                <a:solidFill>
                  <a:schemeClr val="bg1"/>
                </a:solidFill>
                <a:latin typeface="Segoe UI" panose="020B0502040204020203" pitchFamily="34" charset="0"/>
                <a:cs typeface="Segoe UI" panose="020B0502040204020203" pitchFamily="34" charset="0"/>
              </a:rPr>
              <a:t>Spring data</a:t>
            </a:r>
          </a:p>
        </p:txBody>
      </p:sp>
      <p:sp>
        <p:nvSpPr>
          <p:cNvPr id="5" name="Espace réservé du texte 19">
            <a:extLst>
              <a:ext uri="{FF2B5EF4-FFF2-40B4-BE49-F238E27FC236}">
                <a16:creationId xmlns:a16="http://schemas.microsoft.com/office/drawing/2014/main" id="{E04311FB-FBF7-4BC4-BD8F-F8A468C6FE97}"/>
              </a:ext>
            </a:extLst>
          </p:cNvPr>
          <p:cNvSpPr txBox="1">
            <a:spLocks/>
          </p:cNvSpPr>
          <p:nvPr/>
        </p:nvSpPr>
        <p:spPr>
          <a:xfrm>
            <a:off x="354185" y="2699281"/>
            <a:ext cx="11483629" cy="609398"/>
          </a:xfrm>
          <a:prstGeom prst="rect">
            <a:avLst/>
          </a:prstGeom>
        </p:spPr>
        <p:txBody>
          <a:bodyPr wrap="square" lIns="0" tIns="0" rIns="0" bIns="0">
            <a:spAutoFit/>
          </a:bodyPr>
          <a:lstStyle>
            <a:lvl1pPr marL="0" indent="0" algn="l" defTabSz="914400" rtl="0" eaLnBrk="1" latinLnBrk="0" hangingPunct="1">
              <a:lnSpc>
                <a:spcPct val="90000"/>
              </a:lnSpc>
              <a:spcBef>
                <a:spcPts val="1000"/>
              </a:spcBef>
              <a:buFont typeface="Arial" panose="020B0604020202020204" pitchFamily="34" charset="0"/>
              <a:buNone/>
              <a:defRPr sz="2800" b="1" kern="1200">
                <a:solidFill>
                  <a:schemeClr val="bg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fr-FR" sz="4400" dirty="0"/>
              <a:t>Définitions de JPA, ORM et entité</a:t>
            </a:r>
          </a:p>
        </p:txBody>
      </p:sp>
    </p:spTree>
    <p:extLst>
      <p:ext uri="{BB962C8B-B14F-4D97-AF65-F5344CB8AC3E}">
        <p14:creationId xmlns:p14="http://schemas.microsoft.com/office/powerpoint/2010/main" val="8934090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re 1">
            <a:extLst>
              <a:ext uri="{FF2B5EF4-FFF2-40B4-BE49-F238E27FC236}">
                <a16:creationId xmlns:a16="http://schemas.microsoft.com/office/drawing/2014/main" id="{7039B82E-248A-E9BB-B359-FE75DAA2329F}"/>
              </a:ext>
            </a:extLst>
          </p:cNvPr>
          <p:cNvSpPr txBox="1">
            <a:spLocks/>
          </p:cNvSpPr>
          <p:nvPr/>
        </p:nvSpPr>
        <p:spPr>
          <a:xfrm>
            <a:off x="3506876" y="1329151"/>
            <a:ext cx="8330938" cy="1380827"/>
          </a:xfrm>
          <a:prstGeom prst="rect">
            <a:avLst/>
          </a:prstGeom>
          <a:noFill/>
          <a:ln>
            <a:noFill/>
          </a:ln>
        </p:spPr>
        <p:txBody>
          <a:bodyPr vert="horz" wrap="square" lIns="91440" tIns="45720" rIns="91440" bIns="45720" rtlCol="0" anchor="t" anchorCtr="0">
            <a:spAutoFit/>
          </a:bodyPr>
          <a:lstStyle>
            <a:lvl1pPr algn="l" defTabSz="914400" rtl="0" eaLnBrk="1" latinLnBrk="0" hangingPunct="1">
              <a:lnSpc>
                <a:spcPct val="90000"/>
              </a:lnSpc>
              <a:spcBef>
                <a:spcPct val="0"/>
              </a:spcBef>
              <a:buNone/>
              <a:defRPr sz="4400" kern="1200">
                <a:solidFill>
                  <a:schemeClr val="tx1"/>
                </a:solidFill>
                <a:latin typeface="Segoe UI" panose="020B0502040204020203" pitchFamily="34" charset="0"/>
                <a:ea typeface="+mj-ea"/>
                <a:cs typeface="+mj-cs"/>
              </a:defRPr>
            </a:lvl1pPr>
          </a:lstStyle>
          <a:p>
            <a:pPr>
              <a:lnSpc>
                <a:spcPct val="120000"/>
              </a:lnSpc>
            </a:pPr>
            <a:r>
              <a:rPr lang="fr-FR" sz="2400" dirty="0">
                <a:solidFill>
                  <a:srgbClr val="95B258"/>
                </a:solidFill>
              </a:rPr>
              <a:t>ORM</a:t>
            </a:r>
            <a:r>
              <a:rPr lang="fr-FR" sz="2400" dirty="0">
                <a:solidFill>
                  <a:srgbClr val="011F39"/>
                </a:solidFill>
              </a:rPr>
              <a:t> (Object-</a:t>
            </a:r>
            <a:r>
              <a:rPr lang="fr-FR" sz="2400" dirty="0" err="1">
                <a:solidFill>
                  <a:srgbClr val="011F39"/>
                </a:solidFill>
              </a:rPr>
              <a:t>Relational</a:t>
            </a:r>
            <a:r>
              <a:rPr lang="fr-FR" sz="2400" dirty="0">
                <a:solidFill>
                  <a:srgbClr val="011F39"/>
                </a:solidFill>
              </a:rPr>
              <a:t> Mapping)</a:t>
            </a:r>
          </a:p>
          <a:p>
            <a:pPr marL="342900" indent="-342900">
              <a:lnSpc>
                <a:spcPct val="120000"/>
              </a:lnSpc>
              <a:buFont typeface="Arial" panose="020B0604020202020204" pitchFamily="34" charset="0"/>
              <a:buChar char="•"/>
            </a:pPr>
            <a:r>
              <a:rPr lang="fr-FR" sz="2400" dirty="0">
                <a:solidFill>
                  <a:srgbClr val="011F39"/>
                </a:solidFill>
              </a:rPr>
              <a:t>Permet de mettre en correspondance le </a:t>
            </a:r>
            <a:r>
              <a:rPr lang="fr-FR" sz="2400" dirty="0">
                <a:solidFill>
                  <a:srgbClr val="95B258"/>
                </a:solidFill>
              </a:rPr>
              <a:t>modèle de données relationnel</a:t>
            </a:r>
            <a:r>
              <a:rPr lang="fr-FR" sz="2400" dirty="0">
                <a:solidFill>
                  <a:srgbClr val="011F39"/>
                </a:solidFill>
              </a:rPr>
              <a:t> et le </a:t>
            </a:r>
            <a:r>
              <a:rPr lang="fr-FR" sz="2400" dirty="0">
                <a:solidFill>
                  <a:srgbClr val="95B258"/>
                </a:solidFill>
              </a:rPr>
              <a:t>modèle objets </a:t>
            </a:r>
            <a:r>
              <a:rPr lang="fr-FR" sz="2400" dirty="0">
                <a:solidFill>
                  <a:srgbClr val="011F39"/>
                </a:solidFill>
              </a:rPr>
              <a:t>(</a:t>
            </a:r>
            <a:r>
              <a:rPr lang="fr-FR" sz="2400" dirty="0">
                <a:solidFill>
                  <a:srgbClr val="95B258"/>
                </a:solidFill>
              </a:rPr>
              <a:t>entités</a:t>
            </a:r>
            <a:r>
              <a:rPr lang="fr-FR" sz="2400" dirty="0">
                <a:solidFill>
                  <a:srgbClr val="011F39"/>
                </a:solidFill>
              </a:rPr>
              <a:t>)</a:t>
            </a:r>
          </a:p>
        </p:txBody>
      </p:sp>
      <p:sp>
        <p:nvSpPr>
          <p:cNvPr id="5" name="Espace réservé du texte 19">
            <a:extLst>
              <a:ext uri="{FF2B5EF4-FFF2-40B4-BE49-F238E27FC236}">
                <a16:creationId xmlns:a16="http://schemas.microsoft.com/office/drawing/2014/main" id="{EF71FCD1-EB37-485B-827A-23A3785D6F72}"/>
              </a:ext>
            </a:extLst>
          </p:cNvPr>
          <p:cNvSpPr txBox="1">
            <a:spLocks/>
          </p:cNvSpPr>
          <p:nvPr/>
        </p:nvSpPr>
        <p:spPr>
          <a:xfrm>
            <a:off x="354186" y="1240233"/>
            <a:ext cx="2852415" cy="4421658"/>
          </a:xfrm>
          <a:prstGeom prst="rect">
            <a:avLst/>
          </a:prstGeom>
        </p:spPr>
        <p:txBody>
          <a:bodyPr lIns="0" tIns="0" rIns="0" bIns="0"/>
          <a:lstStyle>
            <a:lvl1pPr marL="0" indent="0" algn="l" defTabSz="914400" rtl="0" eaLnBrk="1" latinLnBrk="0" hangingPunct="1">
              <a:lnSpc>
                <a:spcPct val="90000"/>
              </a:lnSpc>
              <a:spcBef>
                <a:spcPts val="1000"/>
              </a:spcBef>
              <a:buFont typeface="Arial" panose="020B0604020202020204" pitchFamily="34" charset="0"/>
              <a:buNone/>
              <a:defRPr sz="2800" b="1" kern="1200">
                <a:solidFill>
                  <a:schemeClr val="bg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a:solidFill>
                  <a:srgbClr val="3B518E"/>
                </a:solidFill>
              </a:rPr>
              <a:t>Définitions de JPA, ORM et entité</a:t>
            </a:r>
          </a:p>
        </p:txBody>
      </p:sp>
      <p:sp>
        <p:nvSpPr>
          <p:cNvPr id="6" name="Titre 1">
            <a:extLst>
              <a:ext uri="{FF2B5EF4-FFF2-40B4-BE49-F238E27FC236}">
                <a16:creationId xmlns:a16="http://schemas.microsoft.com/office/drawing/2014/main" id="{48EE39BE-9E8A-4EFB-AA76-646D28DDBF24}"/>
              </a:ext>
            </a:extLst>
          </p:cNvPr>
          <p:cNvSpPr txBox="1">
            <a:spLocks/>
          </p:cNvSpPr>
          <p:nvPr/>
        </p:nvSpPr>
        <p:spPr>
          <a:xfrm>
            <a:off x="3825174" y="428630"/>
            <a:ext cx="8012641" cy="542920"/>
          </a:xfrm>
          <a:prstGeom prst="rect">
            <a:avLst/>
          </a:prstGeom>
        </p:spPr>
        <p:txBody>
          <a:bodyPr lIns="0" tIns="0" rIns="0" bIns="0" anchor="t" anchorCtr="0">
            <a:normAutofit/>
          </a:bodyPr>
          <a:lstStyle>
            <a:lvl1pPr algn="r" defTabSz="914400" rtl="0" eaLnBrk="1" latinLnBrk="0" hangingPunct="1">
              <a:lnSpc>
                <a:spcPct val="90000"/>
              </a:lnSpc>
              <a:spcBef>
                <a:spcPct val="0"/>
              </a:spcBef>
              <a:buNone/>
              <a:defRPr sz="1400" kern="1200">
                <a:solidFill>
                  <a:srgbClr val="222933"/>
                </a:solidFill>
                <a:latin typeface="Segoe UI Light" panose="020B0502040204020203" pitchFamily="34" charset="0"/>
                <a:ea typeface="+mj-ea"/>
                <a:cs typeface="Segoe UI Light" panose="020B0502040204020203" pitchFamily="34" charset="0"/>
              </a:defRPr>
            </a:lvl1pPr>
          </a:lstStyle>
          <a:p>
            <a:r>
              <a:rPr lang="fr-FR" dirty="0">
                <a:solidFill>
                  <a:srgbClr val="141E26"/>
                </a:solidFill>
              </a:rPr>
              <a:t>Java </a:t>
            </a:r>
            <a:r>
              <a:rPr lang="fr-FR" dirty="0" err="1">
                <a:solidFill>
                  <a:srgbClr val="141E26"/>
                </a:solidFill>
              </a:rPr>
              <a:t>Frameworks</a:t>
            </a:r>
            <a:endParaRPr lang="fr-FR" dirty="0">
              <a:solidFill>
                <a:srgbClr val="141E26"/>
              </a:solidFill>
            </a:endParaRPr>
          </a:p>
          <a:p>
            <a:r>
              <a:rPr lang="fr-FR" b="1" cap="all" dirty="0">
                <a:solidFill>
                  <a:srgbClr val="3B518E"/>
                </a:solidFill>
                <a:latin typeface="Segoe UI" panose="020B0502040204020203" pitchFamily="34" charset="0"/>
                <a:cs typeface="Segoe UI" panose="020B0502040204020203" pitchFamily="34" charset="0"/>
              </a:rPr>
              <a:t>Spring data</a:t>
            </a:r>
          </a:p>
        </p:txBody>
      </p:sp>
      <p:pic>
        <p:nvPicPr>
          <p:cNvPr id="9" name="Graphique 8">
            <a:extLst>
              <a:ext uri="{FF2B5EF4-FFF2-40B4-BE49-F238E27FC236}">
                <a16:creationId xmlns:a16="http://schemas.microsoft.com/office/drawing/2014/main" id="{6D568089-B2B3-4769-9325-554149C6E5CA}"/>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54184" y="6124781"/>
            <a:ext cx="528777" cy="528777"/>
          </a:xfrm>
          <a:prstGeom prst="rect">
            <a:avLst/>
          </a:prstGeom>
        </p:spPr>
      </p:pic>
      <p:pic>
        <p:nvPicPr>
          <p:cNvPr id="3" name="Image 2" descr="Une image contenant texte, capture d’écran, Police, nombre&#10;&#10;Description générée automatiquement">
            <a:extLst>
              <a:ext uri="{FF2B5EF4-FFF2-40B4-BE49-F238E27FC236}">
                <a16:creationId xmlns:a16="http://schemas.microsoft.com/office/drawing/2014/main" id="{2AB53B32-C817-378F-690C-BF2482CA957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06601" y="2744087"/>
            <a:ext cx="4375129" cy="2205065"/>
          </a:xfrm>
          <a:prstGeom prst="rect">
            <a:avLst/>
          </a:prstGeom>
        </p:spPr>
      </p:pic>
      <p:pic>
        <p:nvPicPr>
          <p:cNvPr id="7" name="Image 6">
            <a:extLst>
              <a:ext uri="{FF2B5EF4-FFF2-40B4-BE49-F238E27FC236}">
                <a16:creationId xmlns:a16="http://schemas.microsoft.com/office/drawing/2014/main" id="{99E231A5-FA3C-C82E-A184-1D519F1056D7}"/>
              </a:ext>
            </a:extLst>
          </p:cNvPr>
          <p:cNvPicPr>
            <a:picLocks noChangeAspect="1"/>
          </p:cNvPicPr>
          <p:nvPr/>
        </p:nvPicPr>
        <p:blipFill>
          <a:blip r:embed="rId6">
            <a:duotone>
              <a:prstClr val="black"/>
              <a:schemeClr val="tx2">
                <a:tint val="45000"/>
                <a:satMod val="400000"/>
              </a:schemeClr>
            </a:duotone>
            <a:extLst>
              <a:ext uri="{BEBA8EAE-BF5A-486C-A8C5-ECC9F3942E4B}">
                <a14:imgProps xmlns:a14="http://schemas.microsoft.com/office/drawing/2010/main">
                  <a14:imgLayer r:embed="rId7">
                    <a14:imgEffect>
                      <a14:saturation sat="0"/>
                    </a14:imgEffect>
                  </a14:imgLayer>
                </a14:imgProps>
              </a:ext>
              <a:ext uri="{28A0092B-C50C-407E-A947-70E740481C1C}">
                <a14:useLocalDpi xmlns:a14="http://schemas.microsoft.com/office/drawing/2010/main" val="0"/>
              </a:ext>
            </a:extLst>
          </a:blip>
          <a:stretch>
            <a:fillRect/>
          </a:stretch>
        </p:blipFill>
        <p:spPr>
          <a:xfrm>
            <a:off x="4934454" y="4936981"/>
            <a:ext cx="1016232" cy="622442"/>
          </a:xfrm>
          <a:prstGeom prst="rect">
            <a:avLst/>
          </a:prstGeom>
        </p:spPr>
      </p:pic>
      <p:sp>
        <p:nvSpPr>
          <p:cNvPr id="8" name="Titre 1">
            <a:extLst>
              <a:ext uri="{FF2B5EF4-FFF2-40B4-BE49-F238E27FC236}">
                <a16:creationId xmlns:a16="http://schemas.microsoft.com/office/drawing/2014/main" id="{A5B9EBA6-BD1F-3F9C-454D-EBCBC7D60200}"/>
              </a:ext>
            </a:extLst>
          </p:cNvPr>
          <p:cNvSpPr txBox="1">
            <a:spLocks/>
          </p:cNvSpPr>
          <p:nvPr/>
        </p:nvSpPr>
        <p:spPr>
          <a:xfrm>
            <a:off x="5013079" y="5498062"/>
            <a:ext cx="858981" cy="427425"/>
          </a:xfrm>
          <a:prstGeom prst="rect">
            <a:avLst/>
          </a:prstGeom>
          <a:noFill/>
          <a:ln>
            <a:noFill/>
          </a:ln>
        </p:spPr>
        <p:txBody>
          <a:bodyPr vert="horz" wrap="square" lIns="91440" tIns="45720" rIns="91440" bIns="45720" rtlCol="0" anchor="t" anchorCtr="0">
            <a:spAutoFit/>
          </a:bodyPr>
          <a:lstStyle>
            <a:lvl1pPr algn="l" defTabSz="914400" rtl="0" eaLnBrk="1" latinLnBrk="0" hangingPunct="1">
              <a:lnSpc>
                <a:spcPct val="90000"/>
              </a:lnSpc>
              <a:spcBef>
                <a:spcPct val="0"/>
              </a:spcBef>
              <a:buNone/>
              <a:defRPr sz="4400" kern="1200">
                <a:solidFill>
                  <a:schemeClr val="tx1"/>
                </a:solidFill>
                <a:latin typeface="Segoe UI" panose="020B0502040204020203" pitchFamily="34" charset="0"/>
                <a:ea typeface="+mj-ea"/>
                <a:cs typeface="+mj-cs"/>
              </a:defRPr>
            </a:lvl1pPr>
          </a:lstStyle>
          <a:p>
            <a:pPr>
              <a:lnSpc>
                <a:spcPct val="120000"/>
              </a:lnSpc>
            </a:pPr>
            <a:r>
              <a:rPr lang="fr-FR" sz="2000" dirty="0">
                <a:solidFill>
                  <a:srgbClr val="011F39"/>
                </a:solidFill>
                <a:latin typeface="Segoe UI" panose="020B0502040204020203" pitchFamily="34" charset="0"/>
                <a:cs typeface="Segoe UI" panose="020B0502040204020203" pitchFamily="34" charset="0"/>
              </a:rPr>
              <a:t>SGDB</a:t>
            </a:r>
          </a:p>
        </p:txBody>
      </p:sp>
      <p:pic>
        <p:nvPicPr>
          <p:cNvPr id="11" name="Image 10" descr="Une image contenant texte, capture d’écran, Police, nombre&#10;&#10;Description générée automatiquement">
            <a:extLst>
              <a:ext uri="{FF2B5EF4-FFF2-40B4-BE49-F238E27FC236}">
                <a16:creationId xmlns:a16="http://schemas.microsoft.com/office/drawing/2014/main" id="{0222F66A-B169-16EC-0BD3-02329BC6937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218610" y="2709978"/>
            <a:ext cx="3329705" cy="3184935"/>
          </a:xfrm>
          <a:prstGeom prst="rect">
            <a:avLst/>
          </a:prstGeom>
        </p:spPr>
      </p:pic>
      <p:sp>
        <p:nvSpPr>
          <p:cNvPr id="12" name="Titre 1">
            <a:extLst>
              <a:ext uri="{FF2B5EF4-FFF2-40B4-BE49-F238E27FC236}">
                <a16:creationId xmlns:a16="http://schemas.microsoft.com/office/drawing/2014/main" id="{25FECE7D-ED70-4D9F-B7E1-744CB13EB4D5}"/>
              </a:ext>
            </a:extLst>
          </p:cNvPr>
          <p:cNvSpPr txBox="1">
            <a:spLocks/>
          </p:cNvSpPr>
          <p:nvPr/>
        </p:nvSpPr>
        <p:spPr>
          <a:xfrm>
            <a:off x="9619073" y="5799317"/>
            <a:ext cx="528778" cy="427425"/>
          </a:xfrm>
          <a:prstGeom prst="rect">
            <a:avLst/>
          </a:prstGeom>
          <a:noFill/>
          <a:ln>
            <a:noFill/>
          </a:ln>
        </p:spPr>
        <p:txBody>
          <a:bodyPr vert="horz" wrap="square" lIns="91440" tIns="45720" rIns="91440" bIns="45720" rtlCol="0" anchor="t" anchorCtr="0">
            <a:spAutoFit/>
          </a:bodyPr>
          <a:lstStyle>
            <a:lvl1pPr algn="l" defTabSz="914400" rtl="0" eaLnBrk="1" latinLnBrk="0" hangingPunct="1">
              <a:lnSpc>
                <a:spcPct val="90000"/>
              </a:lnSpc>
              <a:spcBef>
                <a:spcPct val="0"/>
              </a:spcBef>
              <a:buNone/>
              <a:defRPr sz="4400" kern="1200">
                <a:solidFill>
                  <a:schemeClr val="tx1"/>
                </a:solidFill>
                <a:latin typeface="Segoe UI" panose="020B0502040204020203" pitchFamily="34" charset="0"/>
                <a:ea typeface="+mj-ea"/>
                <a:cs typeface="+mj-cs"/>
              </a:defRPr>
            </a:lvl1pPr>
          </a:lstStyle>
          <a:p>
            <a:pPr>
              <a:lnSpc>
                <a:spcPct val="120000"/>
              </a:lnSpc>
            </a:pPr>
            <a:r>
              <a:rPr lang="fr-FR" sz="2000" dirty="0">
                <a:solidFill>
                  <a:srgbClr val="011F39"/>
                </a:solidFill>
                <a:latin typeface="Segoe UI" panose="020B0502040204020203" pitchFamily="34" charset="0"/>
                <a:cs typeface="Segoe UI" panose="020B0502040204020203" pitchFamily="34" charset="0"/>
              </a:rPr>
              <a:t>BO</a:t>
            </a:r>
          </a:p>
        </p:txBody>
      </p:sp>
      <p:cxnSp>
        <p:nvCxnSpPr>
          <p:cNvPr id="14" name="Connecteur droit avec flèche 13">
            <a:extLst>
              <a:ext uri="{FF2B5EF4-FFF2-40B4-BE49-F238E27FC236}">
                <a16:creationId xmlns:a16="http://schemas.microsoft.com/office/drawing/2014/main" id="{55318815-49EA-11D7-38D1-564C6CF03173}"/>
              </a:ext>
            </a:extLst>
          </p:cNvPr>
          <p:cNvCxnSpPr>
            <a:cxnSpLocks/>
          </p:cNvCxnSpPr>
          <p:nvPr/>
        </p:nvCxnSpPr>
        <p:spPr>
          <a:xfrm>
            <a:off x="7481232" y="3846619"/>
            <a:ext cx="867121" cy="0"/>
          </a:xfrm>
          <a:prstGeom prst="straightConnector1">
            <a:avLst/>
          </a:prstGeom>
          <a:ln w="38100">
            <a:solidFill>
              <a:srgbClr val="95B258"/>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668312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re 1">
            <a:extLst>
              <a:ext uri="{FF2B5EF4-FFF2-40B4-BE49-F238E27FC236}">
                <a16:creationId xmlns:a16="http://schemas.microsoft.com/office/drawing/2014/main" id="{7039B82E-248A-E9BB-B359-FE75DAA2329F}"/>
              </a:ext>
            </a:extLst>
          </p:cNvPr>
          <p:cNvSpPr txBox="1">
            <a:spLocks/>
          </p:cNvSpPr>
          <p:nvPr/>
        </p:nvSpPr>
        <p:spPr>
          <a:xfrm>
            <a:off x="3506876" y="1329151"/>
            <a:ext cx="8330938" cy="4040017"/>
          </a:xfrm>
          <a:prstGeom prst="rect">
            <a:avLst/>
          </a:prstGeom>
          <a:noFill/>
          <a:ln>
            <a:noFill/>
          </a:ln>
        </p:spPr>
        <p:txBody>
          <a:bodyPr vert="horz" wrap="square" lIns="91440" tIns="45720" rIns="91440" bIns="45720" rtlCol="0" anchor="t" anchorCtr="0">
            <a:spAutoFit/>
          </a:bodyPr>
          <a:lstStyle>
            <a:lvl1pPr algn="l" defTabSz="914400" rtl="0" eaLnBrk="1" latinLnBrk="0" hangingPunct="1">
              <a:lnSpc>
                <a:spcPct val="90000"/>
              </a:lnSpc>
              <a:spcBef>
                <a:spcPct val="0"/>
              </a:spcBef>
              <a:buNone/>
              <a:defRPr sz="4400" kern="1200">
                <a:solidFill>
                  <a:schemeClr val="tx1"/>
                </a:solidFill>
                <a:latin typeface="Segoe UI" panose="020B0502040204020203" pitchFamily="34" charset="0"/>
                <a:ea typeface="+mj-ea"/>
                <a:cs typeface="+mj-cs"/>
              </a:defRPr>
            </a:lvl1pPr>
          </a:lstStyle>
          <a:p>
            <a:pPr>
              <a:lnSpc>
                <a:spcPct val="120000"/>
              </a:lnSpc>
            </a:pPr>
            <a:r>
              <a:rPr lang="fr-FR" sz="2400" dirty="0">
                <a:solidFill>
                  <a:srgbClr val="95B258"/>
                </a:solidFill>
              </a:rPr>
              <a:t>JPA </a:t>
            </a:r>
            <a:r>
              <a:rPr lang="fr-FR" sz="2400" dirty="0">
                <a:solidFill>
                  <a:srgbClr val="011F39"/>
                </a:solidFill>
              </a:rPr>
              <a:t>est une spécification d’</a:t>
            </a:r>
            <a:r>
              <a:rPr lang="fr-FR" sz="2400" dirty="0">
                <a:solidFill>
                  <a:srgbClr val="95B258"/>
                </a:solidFill>
              </a:rPr>
              <a:t>ORM</a:t>
            </a:r>
            <a:r>
              <a:rPr lang="fr-FR" sz="2400" dirty="0">
                <a:solidFill>
                  <a:srgbClr val="011F39"/>
                </a:solidFill>
              </a:rPr>
              <a:t> pour </a:t>
            </a:r>
            <a:r>
              <a:rPr lang="fr-FR" sz="2400" dirty="0">
                <a:solidFill>
                  <a:srgbClr val="95B258"/>
                </a:solidFill>
              </a:rPr>
              <a:t>Java</a:t>
            </a:r>
          </a:p>
          <a:p>
            <a:pPr>
              <a:lnSpc>
                <a:spcPct val="120000"/>
              </a:lnSpc>
            </a:pPr>
            <a:endParaRPr lang="fr-FR" sz="2400" dirty="0">
              <a:solidFill>
                <a:srgbClr val="011F39"/>
              </a:solidFill>
            </a:endParaRPr>
          </a:p>
          <a:p>
            <a:pPr>
              <a:lnSpc>
                <a:spcPct val="120000"/>
              </a:lnSpc>
            </a:pPr>
            <a:endParaRPr lang="fr-FR" sz="2400" dirty="0">
              <a:solidFill>
                <a:srgbClr val="011F39"/>
              </a:solidFill>
            </a:endParaRPr>
          </a:p>
          <a:p>
            <a:pPr>
              <a:lnSpc>
                <a:spcPct val="120000"/>
              </a:lnSpc>
            </a:pPr>
            <a:endParaRPr lang="fr-FR" sz="2400" dirty="0">
              <a:solidFill>
                <a:srgbClr val="011F39"/>
              </a:solidFill>
            </a:endParaRPr>
          </a:p>
          <a:p>
            <a:pPr>
              <a:lnSpc>
                <a:spcPct val="120000"/>
              </a:lnSpc>
            </a:pPr>
            <a:endParaRPr lang="fr-FR" sz="2400" dirty="0">
              <a:solidFill>
                <a:srgbClr val="011F39"/>
              </a:solidFill>
            </a:endParaRPr>
          </a:p>
          <a:p>
            <a:pPr>
              <a:lnSpc>
                <a:spcPct val="120000"/>
              </a:lnSpc>
            </a:pPr>
            <a:endParaRPr lang="fr-FR" sz="2400" dirty="0">
              <a:solidFill>
                <a:srgbClr val="011F39"/>
              </a:solidFill>
            </a:endParaRPr>
          </a:p>
          <a:p>
            <a:pPr>
              <a:lnSpc>
                <a:spcPct val="120000"/>
              </a:lnSpc>
            </a:pPr>
            <a:endParaRPr lang="fr-FR" sz="2400" dirty="0">
              <a:solidFill>
                <a:srgbClr val="011F39"/>
              </a:solidFill>
            </a:endParaRPr>
          </a:p>
          <a:p>
            <a:pPr>
              <a:lnSpc>
                <a:spcPct val="120000"/>
              </a:lnSpc>
            </a:pPr>
            <a:endParaRPr lang="fr-FR" sz="2400" dirty="0">
              <a:solidFill>
                <a:srgbClr val="011F39"/>
              </a:solidFill>
            </a:endParaRPr>
          </a:p>
          <a:p>
            <a:pPr>
              <a:lnSpc>
                <a:spcPct val="120000"/>
              </a:lnSpc>
            </a:pPr>
            <a:endParaRPr lang="fr-FR" sz="2400" dirty="0">
              <a:solidFill>
                <a:srgbClr val="011F39"/>
              </a:solidFill>
            </a:endParaRPr>
          </a:p>
        </p:txBody>
      </p:sp>
      <p:sp>
        <p:nvSpPr>
          <p:cNvPr id="5" name="Espace réservé du texte 19">
            <a:extLst>
              <a:ext uri="{FF2B5EF4-FFF2-40B4-BE49-F238E27FC236}">
                <a16:creationId xmlns:a16="http://schemas.microsoft.com/office/drawing/2014/main" id="{EF71FCD1-EB37-485B-827A-23A3785D6F72}"/>
              </a:ext>
            </a:extLst>
          </p:cNvPr>
          <p:cNvSpPr txBox="1">
            <a:spLocks/>
          </p:cNvSpPr>
          <p:nvPr/>
        </p:nvSpPr>
        <p:spPr>
          <a:xfrm>
            <a:off x="354186" y="1240233"/>
            <a:ext cx="2852415" cy="4421658"/>
          </a:xfrm>
          <a:prstGeom prst="rect">
            <a:avLst/>
          </a:prstGeom>
        </p:spPr>
        <p:txBody>
          <a:bodyPr lIns="0" tIns="0" rIns="0" bIns="0"/>
          <a:lstStyle>
            <a:lvl1pPr marL="0" indent="0" algn="l" defTabSz="914400" rtl="0" eaLnBrk="1" latinLnBrk="0" hangingPunct="1">
              <a:lnSpc>
                <a:spcPct val="90000"/>
              </a:lnSpc>
              <a:spcBef>
                <a:spcPts val="1000"/>
              </a:spcBef>
              <a:buFont typeface="Arial" panose="020B0604020202020204" pitchFamily="34" charset="0"/>
              <a:buNone/>
              <a:defRPr sz="2800" b="1" kern="1200">
                <a:solidFill>
                  <a:schemeClr val="bg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a:solidFill>
                  <a:srgbClr val="3B518E"/>
                </a:solidFill>
              </a:rPr>
              <a:t>Définitions de JPA, ORM et entité</a:t>
            </a:r>
          </a:p>
        </p:txBody>
      </p:sp>
      <p:sp>
        <p:nvSpPr>
          <p:cNvPr id="6" name="Titre 1">
            <a:extLst>
              <a:ext uri="{FF2B5EF4-FFF2-40B4-BE49-F238E27FC236}">
                <a16:creationId xmlns:a16="http://schemas.microsoft.com/office/drawing/2014/main" id="{48EE39BE-9E8A-4EFB-AA76-646D28DDBF24}"/>
              </a:ext>
            </a:extLst>
          </p:cNvPr>
          <p:cNvSpPr txBox="1">
            <a:spLocks/>
          </p:cNvSpPr>
          <p:nvPr/>
        </p:nvSpPr>
        <p:spPr>
          <a:xfrm>
            <a:off x="3825174" y="428630"/>
            <a:ext cx="8012641" cy="542920"/>
          </a:xfrm>
          <a:prstGeom prst="rect">
            <a:avLst/>
          </a:prstGeom>
        </p:spPr>
        <p:txBody>
          <a:bodyPr lIns="0" tIns="0" rIns="0" bIns="0" anchor="t" anchorCtr="0">
            <a:normAutofit/>
          </a:bodyPr>
          <a:lstStyle>
            <a:lvl1pPr algn="r" defTabSz="914400" rtl="0" eaLnBrk="1" latinLnBrk="0" hangingPunct="1">
              <a:lnSpc>
                <a:spcPct val="90000"/>
              </a:lnSpc>
              <a:spcBef>
                <a:spcPct val="0"/>
              </a:spcBef>
              <a:buNone/>
              <a:defRPr sz="1400" kern="1200">
                <a:solidFill>
                  <a:srgbClr val="222933"/>
                </a:solidFill>
                <a:latin typeface="Segoe UI Light" panose="020B0502040204020203" pitchFamily="34" charset="0"/>
                <a:ea typeface="+mj-ea"/>
                <a:cs typeface="Segoe UI Light" panose="020B0502040204020203" pitchFamily="34" charset="0"/>
              </a:defRPr>
            </a:lvl1pPr>
          </a:lstStyle>
          <a:p>
            <a:r>
              <a:rPr lang="fr-FR" dirty="0">
                <a:solidFill>
                  <a:srgbClr val="141E26"/>
                </a:solidFill>
              </a:rPr>
              <a:t>Java </a:t>
            </a:r>
            <a:r>
              <a:rPr lang="fr-FR" dirty="0" err="1">
                <a:solidFill>
                  <a:srgbClr val="141E26"/>
                </a:solidFill>
              </a:rPr>
              <a:t>Frameworks</a:t>
            </a:r>
            <a:endParaRPr lang="fr-FR" dirty="0">
              <a:solidFill>
                <a:srgbClr val="141E26"/>
              </a:solidFill>
            </a:endParaRPr>
          </a:p>
          <a:p>
            <a:r>
              <a:rPr lang="fr-FR" b="1" cap="all" dirty="0">
                <a:solidFill>
                  <a:srgbClr val="3B518E"/>
                </a:solidFill>
                <a:latin typeface="Segoe UI" panose="020B0502040204020203" pitchFamily="34" charset="0"/>
                <a:cs typeface="Segoe UI" panose="020B0502040204020203" pitchFamily="34" charset="0"/>
              </a:rPr>
              <a:t>Spring data</a:t>
            </a:r>
          </a:p>
        </p:txBody>
      </p:sp>
      <p:pic>
        <p:nvPicPr>
          <p:cNvPr id="9" name="Graphique 8">
            <a:extLst>
              <a:ext uri="{FF2B5EF4-FFF2-40B4-BE49-F238E27FC236}">
                <a16:creationId xmlns:a16="http://schemas.microsoft.com/office/drawing/2014/main" id="{6D568089-B2B3-4769-9325-554149C6E5CA}"/>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54184" y="6124781"/>
            <a:ext cx="528777" cy="528777"/>
          </a:xfrm>
          <a:prstGeom prst="rect">
            <a:avLst/>
          </a:prstGeom>
        </p:spPr>
      </p:pic>
      <p:sp>
        <p:nvSpPr>
          <p:cNvPr id="2" name="Rectangle : coins arrondis 1">
            <a:extLst>
              <a:ext uri="{FF2B5EF4-FFF2-40B4-BE49-F238E27FC236}">
                <a16:creationId xmlns:a16="http://schemas.microsoft.com/office/drawing/2014/main" id="{6733E675-FEC5-5348-1975-3FC8303494B2}"/>
              </a:ext>
            </a:extLst>
          </p:cNvPr>
          <p:cNvSpPr/>
          <p:nvPr/>
        </p:nvSpPr>
        <p:spPr>
          <a:xfrm>
            <a:off x="3506876" y="2262360"/>
            <a:ext cx="5388629" cy="502694"/>
          </a:xfrm>
          <a:prstGeom prst="roundRect">
            <a:avLst/>
          </a:prstGeom>
          <a:solidFill>
            <a:srgbClr val="3B518E"/>
          </a:solidFill>
          <a:ln w="38100">
            <a:solidFill>
              <a:srgbClr val="3B518E"/>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fr-FR" sz="2400" dirty="0">
                <a:solidFill>
                  <a:srgbClr val="FFFFFF"/>
                </a:solidFill>
                <a:latin typeface="Segoe UI" panose="020B0502040204020203" pitchFamily="34" charset="0"/>
                <a:cs typeface="Segoe UI" panose="020B0502040204020203" pitchFamily="34" charset="0"/>
              </a:rPr>
              <a:t>JPA (Java/Jakarta EE </a:t>
            </a:r>
            <a:r>
              <a:rPr lang="fr-FR" sz="2400" dirty="0" err="1">
                <a:solidFill>
                  <a:srgbClr val="FFFFFF"/>
                </a:solidFill>
                <a:latin typeface="Segoe UI" panose="020B0502040204020203" pitchFamily="34" charset="0"/>
                <a:cs typeface="Segoe UI" panose="020B0502040204020203" pitchFamily="34" charset="0"/>
              </a:rPr>
              <a:t>Persistence</a:t>
            </a:r>
            <a:r>
              <a:rPr lang="fr-FR" sz="2400" dirty="0">
                <a:solidFill>
                  <a:srgbClr val="FFFFFF"/>
                </a:solidFill>
                <a:latin typeface="Segoe UI" panose="020B0502040204020203" pitchFamily="34" charset="0"/>
                <a:cs typeface="Segoe UI" panose="020B0502040204020203" pitchFamily="34" charset="0"/>
              </a:rPr>
              <a:t> API)</a:t>
            </a:r>
          </a:p>
        </p:txBody>
      </p:sp>
      <p:sp>
        <p:nvSpPr>
          <p:cNvPr id="3" name="Rectangle : coins arrondis 2">
            <a:extLst>
              <a:ext uri="{FF2B5EF4-FFF2-40B4-BE49-F238E27FC236}">
                <a16:creationId xmlns:a16="http://schemas.microsoft.com/office/drawing/2014/main" id="{65D90C75-AC74-9D58-4518-280164AE3321}"/>
              </a:ext>
            </a:extLst>
          </p:cNvPr>
          <p:cNvSpPr/>
          <p:nvPr/>
        </p:nvSpPr>
        <p:spPr>
          <a:xfrm>
            <a:off x="3513717" y="2847226"/>
            <a:ext cx="5388629" cy="502694"/>
          </a:xfrm>
          <a:prstGeom prst="roundRect">
            <a:avLst/>
          </a:prstGeom>
          <a:solidFill>
            <a:srgbClr val="4AA5B7"/>
          </a:solidFill>
          <a:ln w="38100">
            <a:solidFill>
              <a:srgbClr val="4AA5B7"/>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fr-FR" sz="2400" dirty="0">
                <a:solidFill>
                  <a:srgbClr val="FFFFFF"/>
                </a:solidFill>
                <a:latin typeface="Segoe UI" panose="020B0502040204020203" pitchFamily="34" charset="0"/>
                <a:cs typeface="Segoe UI" panose="020B0502040204020203" pitchFamily="34" charset="0"/>
              </a:rPr>
              <a:t>ORM (Hibernate)</a:t>
            </a:r>
          </a:p>
        </p:txBody>
      </p:sp>
      <p:sp>
        <p:nvSpPr>
          <p:cNvPr id="4" name="Rectangle : coins arrondis 3">
            <a:extLst>
              <a:ext uri="{FF2B5EF4-FFF2-40B4-BE49-F238E27FC236}">
                <a16:creationId xmlns:a16="http://schemas.microsoft.com/office/drawing/2014/main" id="{11738793-7875-A098-60F2-C2B5B102E598}"/>
              </a:ext>
            </a:extLst>
          </p:cNvPr>
          <p:cNvSpPr/>
          <p:nvPr/>
        </p:nvSpPr>
        <p:spPr>
          <a:xfrm>
            <a:off x="3513717" y="3429000"/>
            <a:ext cx="5388629" cy="502694"/>
          </a:xfrm>
          <a:prstGeom prst="roundRect">
            <a:avLst/>
          </a:prstGeom>
          <a:solidFill>
            <a:srgbClr val="016B9F"/>
          </a:solidFill>
          <a:ln w="38100">
            <a:solidFill>
              <a:srgbClr val="016B9F"/>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fr-FR" sz="2400" dirty="0">
                <a:solidFill>
                  <a:srgbClr val="FFFFFF"/>
                </a:solidFill>
                <a:latin typeface="Segoe UI" panose="020B0502040204020203" pitchFamily="34" charset="0"/>
                <a:cs typeface="Segoe UI" panose="020B0502040204020203" pitchFamily="34" charset="0"/>
              </a:rPr>
              <a:t>JDBC</a:t>
            </a:r>
          </a:p>
        </p:txBody>
      </p:sp>
      <p:pic>
        <p:nvPicPr>
          <p:cNvPr id="7" name="Image 6">
            <a:extLst>
              <a:ext uri="{FF2B5EF4-FFF2-40B4-BE49-F238E27FC236}">
                <a16:creationId xmlns:a16="http://schemas.microsoft.com/office/drawing/2014/main" id="{C73D0D4A-88BA-6CCA-808F-A5F0C25EE3D1}"/>
              </a:ext>
            </a:extLst>
          </p:cNvPr>
          <p:cNvPicPr>
            <a:picLocks noChangeAspect="1"/>
          </p:cNvPicPr>
          <p:nvPr/>
        </p:nvPicPr>
        <p:blipFill>
          <a:blip r:embed="rId5">
            <a:duotone>
              <a:prstClr val="black"/>
              <a:schemeClr val="tx2">
                <a:tint val="45000"/>
                <a:satMod val="400000"/>
              </a:schemeClr>
            </a:duotone>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tretch>
            <a:fillRect/>
          </a:stretch>
        </p:blipFill>
        <p:spPr>
          <a:xfrm>
            <a:off x="5750252" y="4084046"/>
            <a:ext cx="1016232" cy="622442"/>
          </a:xfrm>
          <a:prstGeom prst="rect">
            <a:avLst/>
          </a:prstGeom>
        </p:spPr>
      </p:pic>
    </p:spTree>
    <p:extLst>
      <p:ext uri="{BB962C8B-B14F-4D97-AF65-F5344CB8AC3E}">
        <p14:creationId xmlns:p14="http://schemas.microsoft.com/office/powerpoint/2010/main" val="12960201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re 1">
            <a:extLst>
              <a:ext uri="{FF2B5EF4-FFF2-40B4-BE49-F238E27FC236}">
                <a16:creationId xmlns:a16="http://schemas.microsoft.com/office/drawing/2014/main" id="{7039B82E-248A-E9BB-B359-FE75DAA2329F}"/>
              </a:ext>
            </a:extLst>
          </p:cNvPr>
          <p:cNvSpPr txBox="1">
            <a:spLocks/>
          </p:cNvSpPr>
          <p:nvPr/>
        </p:nvSpPr>
        <p:spPr>
          <a:xfrm>
            <a:off x="3506876" y="1329151"/>
            <a:ext cx="8330938" cy="4040017"/>
          </a:xfrm>
          <a:prstGeom prst="rect">
            <a:avLst/>
          </a:prstGeom>
          <a:noFill/>
          <a:ln>
            <a:noFill/>
          </a:ln>
        </p:spPr>
        <p:txBody>
          <a:bodyPr vert="horz" wrap="square" lIns="91440" tIns="45720" rIns="91440" bIns="45720" rtlCol="0" anchor="t" anchorCtr="0">
            <a:spAutoFit/>
          </a:bodyPr>
          <a:lstStyle>
            <a:lvl1pPr algn="l" defTabSz="914400" rtl="0" eaLnBrk="1" latinLnBrk="0" hangingPunct="1">
              <a:lnSpc>
                <a:spcPct val="90000"/>
              </a:lnSpc>
              <a:spcBef>
                <a:spcPct val="0"/>
              </a:spcBef>
              <a:buNone/>
              <a:defRPr sz="4400" kern="1200">
                <a:solidFill>
                  <a:schemeClr val="tx1"/>
                </a:solidFill>
                <a:latin typeface="Segoe UI" panose="020B0502040204020203" pitchFamily="34" charset="0"/>
                <a:ea typeface="+mj-ea"/>
                <a:cs typeface="+mj-cs"/>
              </a:defRPr>
            </a:lvl1pPr>
          </a:lstStyle>
          <a:p>
            <a:pPr>
              <a:lnSpc>
                <a:spcPct val="120000"/>
              </a:lnSpc>
            </a:pPr>
            <a:r>
              <a:rPr lang="fr-FR" sz="2400" dirty="0">
                <a:solidFill>
                  <a:srgbClr val="011F39"/>
                </a:solidFill>
              </a:rPr>
              <a:t>L’architecture des interfaces de JPA</a:t>
            </a:r>
          </a:p>
          <a:p>
            <a:pPr>
              <a:lnSpc>
                <a:spcPct val="120000"/>
              </a:lnSpc>
            </a:pPr>
            <a:endParaRPr lang="fr-FR" sz="2400" dirty="0">
              <a:solidFill>
                <a:srgbClr val="011F39"/>
              </a:solidFill>
            </a:endParaRPr>
          </a:p>
          <a:p>
            <a:pPr>
              <a:lnSpc>
                <a:spcPct val="120000"/>
              </a:lnSpc>
            </a:pPr>
            <a:endParaRPr lang="fr-FR" sz="2400" dirty="0">
              <a:solidFill>
                <a:srgbClr val="011F39"/>
              </a:solidFill>
            </a:endParaRPr>
          </a:p>
          <a:p>
            <a:pPr>
              <a:lnSpc>
                <a:spcPct val="120000"/>
              </a:lnSpc>
            </a:pPr>
            <a:endParaRPr lang="fr-FR" sz="2400" dirty="0">
              <a:solidFill>
                <a:srgbClr val="011F39"/>
              </a:solidFill>
            </a:endParaRPr>
          </a:p>
          <a:p>
            <a:pPr>
              <a:lnSpc>
                <a:spcPct val="120000"/>
              </a:lnSpc>
            </a:pPr>
            <a:endParaRPr lang="fr-FR" sz="2400" dirty="0">
              <a:solidFill>
                <a:srgbClr val="011F39"/>
              </a:solidFill>
            </a:endParaRPr>
          </a:p>
          <a:p>
            <a:pPr>
              <a:lnSpc>
                <a:spcPct val="120000"/>
              </a:lnSpc>
            </a:pPr>
            <a:endParaRPr lang="fr-FR" sz="2400" dirty="0">
              <a:solidFill>
                <a:srgbClr val="011F39"/>
              </a:solidFill>
            </a:endParaRPr>
          </a:p>
          <a:p>
            <a:pPr>
              <a:lnSpc>
                <a:spcPct val="120000"/>
              </a:lnSpc>
            </a:pPr>
            <a:endParaRPr lang="fr-FR" sz="2400" dirty="0">
              <a:solidFill>
                <a:srgbClr val="011F39"/>
              </a:solidFill>
            </a:endParaRPr>
          </a:p>
          <a:p>
            <a:pPr>
              <a:lnSpc>
                <a:spcPct val="120000"/>
              </a:lnSpc>
            </a:pPr>
            <a:endParaRPr lang="fr-FR" sz="2400" dirty="0">
              <a:solidFill>
                <a:srgbClr val="011F39"/>
              </a:solidFill>
            </a:endParaRPr>
          </a:p>
          <a:p>
            <a:pPr>
              <a:lnSpc>
                <a:spcPct val="120000"/>
              </a:lnSpc>
            </a:pPr>
            <a:endParaRPr lang="fr-FR" sz="2400" dirty="0">
              <a:solidFill>
                <a:srgbClr val="011F39"/>
              </a:solidFill>
            </a:endParaRPr>
          </a:p>
        </p:txBody>
      </p:sp>
      <p:sp>
        <p:nvSpPr>
          <p:cNvPr id="5" name="Espace réservé du texte 19">
            <a:extLst>
              <a:ext uri="{FF2B5EF4-FFF2-40B4-BE49-F238E27FC236}">
                <a16:creationId xmlns:a16="http://schemas.microsoft.com/office/drawing/2014/main" id="{EF71FCD1-EB37-485B-827A-23A3785D6F72}"/>
              </a:ext>
            </a:extLst>
          </p:cNvPr>
          <p:cNvSpPr txBox="1">
            <a:spLocks/>
          </p:cNvSpPr>
          <p:nvPr/>
        </p:nvSpPr>
        <p:spPr>
          <a:xfrm>
            <a:off x="354186" y="1240233"/>
            <a:ext cx="2852415" cy="4421658"/>
          </a:xfrm>
          <a:prstGeom prst="rect">
            <a:avLst/>
          </a:prstGeom>
        </p:spPr>
        <p:txBody>
          <a:bodyPr lIns="0" tIns="0" rIns="0" bIns="0"/>
          <a:lstStyle>
            <a:lvl1pPr marL="0" indent="0" algn="l" defTabSz="914400" rtl="0" eaLnBrk="1" latinLnBrk="0" hangingPunct="1">
              <a:lnSpc>
                <a:spcPct val="90000"/>
              </a:lnSpc>
              <a:spcBef>
                <a:spcPts val="1000"/>
              </a:spcBef>
              <a:buFont typeface="Arial" panose="020B0604020202020204" pitchFamily="34" charset="0"/>
              <a:buNone/>
              <a:defRPr sz="2800" b="1" kern="1200">
                <a:solidFill>
                  <a:schemeClr val="bg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a:solidFill>
                  <a:srgbClr val="3B518E"/>
                </a:solidFill>
              </a:rPr>
              <a:t>Définitions de JPA, ORM et entité</a:t>
            </a:r>
          </a:p>
        </p:txBody>
      </p:sp>
      <p:sp>
        <p:nvSpPr>
          <p:cNvPr id="6" name="Titre 1">
            <a:extLst>
              <a:ext uri="{FF2B5EF4-FFF2-40B4-BE49-F238E27FC236}">
                <a16:creationId xmlns:a16="http://schemas.microsoft.com/office/drawing/2014/main" id="{48EE39BE-9E8A-4EFB-AA76-646D28DDBF24}"/>
              </a:ext>
            </a:extLst>
          </p:cNvPr>
          <p:cNvSpPr txBox="1">
            <a:spLocks/>
          </p:cNvSpPr>
          <p:nvPr/>
        </p:nvSpPr>
        <p:spPr>
          <a:xfrm>
            <a:off x="3825174" y="428630"/>
            <a:ext cx="8012641" cy="542920"/>
          </a:xfrm>
          <a:prstGeom prst="rect">
            <a:avLst/>
          </a:prstGeom>
        </p:spPr>
        <p:txBody>
          <a:bodyPr lIns="0" tIns="0" rIns="0" bIns="0" anchor="t" anchorCtr="0">
            <a:normAutofit/>
          </a:bodyPr>
          <a:lstStyle>
            <a:lvl1pPr algn="r" defTabSz="914400" rtl="0" eaLnBrk="1" latinLnBrk="0" hangingPunct="1">
              <a:lnSpc>
                <a:spcPct val="90000"/>
              </a:lnSpc>
              <a:spcBef>
                <a:spcPct val="0"/>
              </a:spcBef>
              <a:buNone/>
              <a:defRPr sz="1400" kern="1200">
                <a:solidFill>
                  <a:srgbClr val="222933"/>
                </a:solidFill>
                <a:latin typeface="Segoe UI Light" panose="020B0502040204020203" pitchFamily="34" charset="0"/>
                <a:ea typeface="+mj-ea"/>
                <a:cs typeface="Segoe UI Light" panose="020B0502040204020203" pitchFamily="34" charset="0"/>
              </a:defRPr>
            </a:lvl1pPr>
          </a:lstStyle>
          <a:p>
            <a:r>
              <a:rPr lang="fr-FR" dirty="0">
                <a:solidFill>
                  <a:srgbClr val="141E26"/>
                </a:solidFill>
              </a:rPr>
              <a:t>Java </a:t>
            </a:r>
            <a:r>
              <a:rPr lang="fr-FR" dirty="0" err="1">
                <a:solidFill>
                  <a:srgbClr val="141E26"/>
                </a:solidFill>
              </a:rPr>
              <a:t>Frameworks</a:t>
            </a:r>
            <a:endParaRPr lang="fr-FR" dirty="0">
              <a:solidFill>
                <a:srgbClr val="141E26"/>
              </a:solidFill>
            </a:endParaRPr>
          </a:p>
          <a:p>
            <a:r>
              <a:rPr lang="fr-FR" b="1" cap="all" dirty="0">
                <a:solidFill>
                  <a:srgbClr val="3B518E"/>
                </a:solidFill>
                <a:latin typeface="Segoe UI" panose="020B0502040204020203" pitchFamily="34" charset="0"/>
                <a:cs typeface="Segoe UI" panose="020B0502040204020203" pitchFamily="34" charset="0"/>
              </a:rPr>
              <a:t>Spring data</a:t>
            </a:r>
          </a:p>
        </p:txBody>
      </p:sp>
      <p:pic>
        <p:nvPicPr>
          <p:cNvPr id="9" name="Graphique 8">
            <a:extLst>
              <a:ext uri="{FF2B5EF4-FFF2-40B4-BE49-F238E27FC236}">
                <a16:creationId xmlns:a16="http://schemas.microsoft.com/office/drawing/2014/main" id="{6D568089-B2B3-4769-9325-554149C6E5CA}"/>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54184" y="6124781"/>
            <a:ext cx="528777" cy="528777"/>
          </a:xfrm>
          <a:prstGeom prst="rect">
            <a:avLst/>
          </a:prstGeom>
        </p:spPr>
      </p:pic>
      <p:pic>
        <p:nvPicPr>
          <p:cNvPr id="11" name="Image 10" descr="Une image contenant texte, diagramme, capture d’écran, ligne&#10;&#10;Description générée automatiquement">
            <a:extLst>
              <a:ext uri="{FF2B5EF4-FFF2-40B4-BE49-F238E27FC236}">
                <a16:creationId xmlns:a16="http://schemas.microsoft.com/office/drawing/2014/main" id="{2551CE3E-6FD4-9BE6-F398-9BDE84FCCD9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06876" y="1770672"/>
            <a:ext cx="6681844" cy="4882886"/>
          </a:xfrm>
          <a:prstGeom prst="rect">
            <a:avLst/>
          </a:prstGeom>
        </p:spPr>
      </p:pic>
    </p:spTree>
    <p:extLst>
      <p:ext uri="{BB962C8B-B14F-4D97-AF65-F5344CB8AC3E}">
        <p14:creationId xmlns:p14="http://schemas.microsoft.com/office/powerpoint/2010/main" val="12632770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re 1">
            <a:extLst>
              <a:ext uri="{FF2B5EF4-FFF2-40B4-BE49-F238E27FC236}">
                <a16:creationId xmlns:a16="http://schemas.microsoft.com/office/drawing/2014/main" id="{7039B82E-248A-E9BB-B359-FE75DAA2329F}"/>
              </a:ext>
            </a:extLst>
          </p:cNvPr>
          <p:cNvSpPr txBox="1">
            <a:spLocks/>
          </p:cNvSpPr>
          <p:nvPr/>
        </p:nvSpPr>
        <p:spPr>
          <a:xfrm>
            <a:off x="3506876" y="1329151"/>
            <a:ext cx="8330938" cy="4604274"/>
          </a:xfrm>
          <a:prstGeom prst="rect">
            <a:avLst/>
          </a:prstGeom>
          <a:noFill/>
          <a:ln>
            <a:noFill/>
          </a:ln>
        </p:spPr>
        <p:txBody>
          <a:bodyPr vert="horz" wrap="square" lIns="91440" tIns="45720" rIns="91440" bIns="45720" rtlCol="0" anchor="t" anchorCtr="0">
            <a:spAutoFit/>
          </a:bodyPr>
          <a:lstStyle>
            <a:lvl1pPr algn="l" defTabSz="914400" rtl="0" eaLnBrk="1" latinLnBrk="0" hangingPunct="1">
              <a:lnSpc>
                <a:spcPct val="90000"/>
              </a:lnSpc>
              <a:spcBef>
                <a:spcPct val="0"/>
              </a:spcBef>
              <a:buNone/>
              <a:defRPr sz="4400" kern="1200">
                <a:solidFill>
                  <a:schemeClr val="tx1"/>
                </a:solidFill>
                <a:latin typeface="Segoe UI" panose="020B0502040204020203" pitchFamily="34" charset="0"/>
                <a:ea typeface="+mj-ea"/>
                <a:cs typeface="+mj-cs"/>
              </a:defRPr>
            </a:lvl1pPr>
          </a:lstStyle>
          <a:p>
            <a:pPr>
              <a:lnSpc>
                <a:spcPct val="120000"/>
              </a:lnSpc>
            </a:pPr>
            <a:r>
              <a:rPr lang="fr-FR" sz="2400" dirty="0">
                <a:solidFill>
                  <a:srgbClr val="95B258"/>
                </a:solidFill>
                <a:cs typeface="Segoe UI" panose="020B0502040204020203" pitchFamily="34" charset="0"/>
              </a:rPr>
              <a:t>Entité </a:t>
            </a:r>
            <a:r>
              <a:rPr lang="fr-FR" sz="2400" dirty="0">
                <a:solidFill>
                  <a:srgbClr val="011F39"/>
                </a:solidFill>
                <a:cs typeface="Segoe UI" panose="020B0502040204020203" pitchFamily="34" charset="0"/>
              </a:rPr>
              <a:t>est une classe dont les instances peuvent être persistantes</a:t>
            </a:r>
          </a:p>
          <a:p>
            <a:pPr marL="342900" indent="-342900">
              <a:lnSpc>
                <a:spcPct val="120000"/>
              </a:lnSpc>
              <a:buFont typeface="Arial" panose="020B0604020202020204" pitchFamily="34" charset="0"/>
              <a:buChar char="•"/>
            </a:pPr>
            <a:r>
              <a:rPr lang="fr-FR" sz="2400" dirty="0">
                <a:solidFill>
                  <a:srgbClr val="011F39"/>
                </a:solidFill>
                <a:cs typeface="Segoe UI" panose="020B0502040204020203" pitchFamily="34" charset="0"/>
              </a:rPr>
              <a:t>Utilisation d'annotations</a:t>
            </a:r>
          </a:p>
          <a:p>
            <a:pPr marL="800100" lvl="1" indent="-342900">
              <a:lnSpc>
                <a:spcPct val="120000"/>
              </a:lnSpc>
              <a:buFont typeface="Arial" panose="020B0604020202020204" pitchFamily="34" charset="0"/>
              <a:buChar char="•"/>
            </a:pPr>
            <a:r>
              <a:rPr lang="fr-FR" dirty="0">
                <a:solidFill>
                  <a:srgbClr val="011F39"/>
                </a:solidFill>
                <a:latin typeface="Segoe UI" panose="020B0502040204020203" pitchFamily="34" charset="0"/>
                <a:cs typeface="Segoe UI" panose="020B0502040204020203" pitchFamily="34" charset="0"/>
              </a:rPr>
              <a:t>Sur la classe : @Entity, @Table</a:t>
            </a:r>
          </a:p>
          <a:p>
            <a:pPr marL="800100" lvl="1" indent="-342900">
              <a:lnSpc>
                <a:spcPct val="120000"/>
              </a:lnSpc>
              <a:buFont typeface="Arial" panose="020B0604020202020204" pitchFamily="34" charset="0"/>
              <a:buChar char="•"/>
            </a:pPr>
            <a:r>
              <a:rPr lang="fr-FR" dirty="0">
                <a:solidFill>
                  <a:srgbClr val="011F39"/>
                </a:solidFill>
                <a:latin typeface="Segoe UI" panose="020B0502040204020203" pitchFamily="34" charset="0"/>
                <a:cs typeface="Segoe UI" panose="020B0502040204020203" pitchFamily="34" charset="0"/>
              </a:rPr>
              <a:t>Sur les attributs : @Column, @Id , @GeneratedValue</a:t>
            </a:r>
          </a:p>
          <a:p>
            <a:pPr marL="342900" indent="-342900">
              <a:lnSpc>
                <a:spcPct val="120000"/>
              </a:lnSpc>
              <a:buFont typeface="Arial" panose="020B0604020202020204" pitchFamily="34" charset="0"/>
              <a:buChar char="•"/>
            </a:pPr>
            <a:r>
              <a:rPr lang="fr-FR" sz="2400" dirty="0">
                <a:solidFill>
                  <a:srgbClr val="011F39"/>
                </a:solidFill>
                <a:cs typeface="Segoe UI" panose="020B0502040204020203" pitchFamily="34" charset="0"/>
              </a:rPr>
              <a:t>La classe doit respecter le design pattern POJO (</a:t>
            </a:r>
            <a:r>
              <a:rPr lang="fr-FR" sz="2400" dirty="0" err="1">
                <a:solidFill>
                  <a:srgbClr val="011F39"/>
                </a:solidFill>
                <a:cs typeface="Segoe UI" panose="020B0502040204020203" pitchFamily="34" charset="0"/>
              </a:rPr>
              <a:t>Plained</a:t>
            </a:r>
            <a:r>
              <a:rPr lang="fr-FR" sz="2400" dirty="0">
                <a:solidFill>
                  <a:srgbClr val="011F39"/>
                </a:solidFill>
                <a:cs typeface="Segoe UI" panose="020B0502040204020203" pitchFamily="34" charset="0"/>
              </a:rPr>
              <a:t> Old Java Object)</a:t>
            </a:r>
          </a:p>
          <a:p>
            <a:pPr marL="800100" lvl="1" indent="-342900">
              <a:lnSpc>
                <a:spcPct val="120000"/>
              </a:lnSpc>
              <a:buFont typeface="Arial" panose="020B0604020202020204" pitchFamily="34" charset="0"/>
              <a:buChar char="•"/>
            </a:pPr>
            <a:r>
              <a:rPr lang="fr-FR" dirty="0">
                <a:solidFill>
                  <a:srgbClr val="011F39"/>
                </a:solidFill>
                <a:latin typeface="Segoe UI" panose="020B0502040204020203" pitchFamily="34" charset="0"/>
                <a:cs typeface="Segoe UI" panose="020B0502040204020203" pitchFamily="34" charset="0"/>
              </a:rPr>
              <a:t>Attributs privés</a:t>
            </a:r>
          </a:p>
          <a:p>
            <a:pPr marL="800100" lvl="1" indent="-342900">
              <a:lnSpc>
                <a:spcPct val="120000"/>
              </a:lnSpc>
              <a:buFont typeface="Arial" panose="020B0604020202020204" pitchFamily="34" charset="0"/>
              <a:buChar char="•"/>
            </a:pPr>
            <a:r>
              <a:rPr lang="fr-FR" dirty="0">
                <a:solidFill>
                  <a:srgbClr val="011F39"/>
                </a:solidFill>
                <a:latin typeface="Segoe UI" panose="020B0502040204020203" pitchFamily="34" charset="0"/>
                <a:cs typeface="Segoe UI" panose="020B0502040204020203" pitchFamily="34" charset="0"/>
              </a:rPr>
              <a:t>Getter/Setter</a:t>
            </a:r>
          </a:p>
          <a:p>
            <a:pPr marL="800100" lvl="1" indent="-342900">
              <a:lnSpc>
                <a:spcPct val="120000"/>
              </a:lnSpc>
              <a:buFont typeface="Arial" panose="020B0604020202020204" pitchFamily="34" charset="0"/>
              <a:buChar char="•"/>
            </a:pPr>
            <a:r>
              <a:rPr lang="fr-FR" dirty="0">
                <a:solidFill>
                  <a:srgbClr val="011F39"/>
                </a:solidFill>
                <a:latin typeface="Segoe UI" panose="020B0502040204020203" pitchFamily="34" charset="0"/>
                <a:cs typeface="Segoe UI" panose="020B0502040204020203" pitchFamily="34" charset="0"/>
              </a:rPr>
              <a:t>Constructeur sans paramètre</a:t>
            </a:r>
          </a:p>
          <a:p>
            <a:pPr marL="800100" lvl="1" indent="-342900">
              <a:lnSpc>
                <a:spcPct val="120000"/>
              </a:lnSpc>
              <a:buFont typeface="Arial" panose="020B0604020202020204" pitchFamily="34" charset="0"/>
              <a:buChar char="•"/>
            </a:pPr>
            <a:r>
              <a:rPr lang="fr-FR" dirty="0" err="1">
                <a:solidFill>
                  <a:srgbClr val="011F39"/>
                </a:solidFill>
                <a:latin typeface="Segoe UI" panose="020B0502040204020203" pitchFamily="34" charset="0"/>
                <a:cs typeface="Segoe UI" panose="020B0502040204020203" pitchFamily="34" charset="0"/>
              </a:rPr>
              <a:t>equals</a:t>
            </a:r>
            <a:endParaRPr lang="fr-FR" dirty="0">
              <a:solidFill>
                <a:srgbClr val="011F39"/>
              </a:solidFill>
              <a:latin typeface="Segoe UI" panose="020B0502040204020203" pitchFamily="34" charset="0"/>
              <a:cs typeface="Segoe UI" panose="020B0502040204020203" pitchFamily="34" charset="0"/>
            </a:endParaRPr>
          </a:p>
          <a:p>
            <a:pPr marL="800100" lvl="1" indent="-342900">
              <a:lnSpc>
                <a:spcPct val="120000"/>
              </a:lnSpc>
              <a:buFont typeface="Arial" panose="020B0604020202020204" pitchFamily="34" charset="0"/>
              <a:buChar char="•"/>
            </a:pPr>
            <a:r>
              <a:rPr lang="fr-FR" dirty="0" err="1">
                <a:solidFill>
                  <a:srgbClr val="011F39"/>
                </a:solidFill>
                <a:latin typeface="Segoe UI" panose="020B0502040204020203" pitchFamily="34" charset="0"/>
                <a:cs typeface="Segoe UI" panose="020B0502040204020203" pitchFamily="34" charset="0"/>
              </a:rPr>
              <a:t>toString</a:t>
            </a:r>
            <a:endParaRPr lang="fr-FR" sz="2400" dirty="0">
              <a:solidFill>
                <a:srgbClr val="011F39"/>
              </a:solidFill>
              <a:latin typeface="Segoe UI" panose="020B0502040204020203" pitchFamily="34" charset="0"/>
              <a:cs typeface="Segoe UI" panose="020B0502040204020203" pitchFamily="34" charset="0"/>
            </a:endParaRPr>
          </a:p>
        </p:txBody>
      </p:sp>
      <p:sp>
        <p:nvSpPr>
          <p:cNvPr id="5" name="Espace réservé du texte 19">
            <a:extLst>
              <a:ext uri="{FF2B5EF4-FFF2-40B4-BE49-F238E27FC236}">
                <a16:creationId xmlns:a16="http://schemas.microsoft.com/office/drawing/2014/main" id="{EF71FCD1-EB37-485B-827A-23A3785D6F72}"/>
              </a:ext>
            </a:extLst>
          </p:cNvPr>
          <p:cNvSpPr txBox="1">
            <a:spLocks/>
          </p:cNvSpPr>
          <p:nvPr/>
        </p:nvSpPr>
        <p:spPr>
          <a:xfrm>
            <a:off x="354186" y="1240233"/>
            <a:ext cx="2852415" cy="4421658"/>
          </a:xfrm>
          <a:prstGeom prst="rect">
            <a:avLst/>
          </a:prstGeom>
        </p:spPr>
        <p:txBody>
          <a:bodyPr lIns="0" tIns="0" rIns="0" bIns="0"/>
          <a:lstStyle>
            <a:lvl1pPr marL="0" indent="0" algn="l" defTabSz="914400" rtl="0" eaLnBrk="1" latinLnBrk="0" hangingPunct="1">
              <a:lnSpc>
                <a:spcPct val="90000"/>
              </a:lnSpc>
              <a:spcBef>
                <a:spcPts val="1000"/>
              </a:spcBef>
              <a:buFont typeface="Arial" panose="020B0604020202020204" pitchFamily="34" charset="0"/>
              <a:buNone/>
              <a:defRPr sz="2800" b="1" kern="1200">
                <a:solidFill>
                  <a:schemeClr val="bg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a:solidFill>
                  <a:srgbClr val="3B518E"/>
                </a:solidFill>
              </a:rPr>
              <a:t>Définitions de JPA, ORM et entité</a:t>
            </a:r>
          </a:p>
        </p:txBody>
      </p:sp>
      <p:sp>
        <p:nvSpPr>
          <p:cNvPr id="6" name="Titre 1">
            <a:extLst>
              <a:ext uri="{FF2B5EF4-FFF2-40B4-BE49-F238E27FC236}">
                <a16:creationId xmlns:a16="http://schemas.microsoft.com/office/drawing/2014/main" id="{48EE39BE-9E8A-4EFB-AA76-646D28DDBF24}"/>
              </a:ext>
            </a:extLst>
          </p:cNvPr>
          <p:cNvSpPr txBox="1">
            <a:spLocks/>
          </p:cNvSpPr>
          <p:nvPr/>
        </p:nvSpPr>
        <p:spPr>
          <a:xfrm>
            <a:off x="3825174" y="428630"/>
            <a:ext cx="8012641" cy="542920"/>
          </a:xfrm>
          <a:prstGeom prst="rect">
            <a:avLst/>
          </a:prstGeom>
        </p:spPr>
        <p:txBody>
          <a:bodyPr lIns="0" tIns="0" rIns="0" bIns="0" anchor="t" anchorCtr="0">
            <a:normAutofit/>
          </a:bodyPr>
          <a:lstStyle>
            <a:lvl1pPr algn="r" defTabSz="914400" rtl="0" eaLnBrk="1" latinLnBrk="0" hangingPunct="1">
              <a:lnSpc>
                <a:spcPct val="90000"/>
              </a:lnSpc>
              <a:spcBef>
                <a:spcPct val="0"/>
              </a:spcBef>
              <a:buNone/>
              <a:defRPr sz="1400" kern="1200">
                <a:solidFill>
                  <a:srgbClr val="222933"/>
                </a:solidFill>
                <a:latin typeface="Segoe UI Light" panose="020B0502040204020203" pitchFamily="34" charset="0"/>
                <a:ea typeface="+mj-ea"/>
                <a:cs typeface="Segoe UI Light" panose="020B0502040204020203" pitchFamily="34" charset="0"/>
              </a:defRPr>
            </a:lvl1pPr>
          </a:lstStyle>
          <a:p>
            <a:r>
              <a:rPr lang="fr-FR" dirty="0">
                <a:solidFill>
                  <a:srgbClr val="141E26"/>
                </a:solidFill>
              </a:rPr>
              <a:t>Java </a:t>
            </a:r>
            <a:r>
              <a:rPr lang="fr-FR" dirty="0" err="1">
                <a:solidFill>
                  <a:srgbClr val="141E26"/>
                </a:solidFill>
              </a:rPr>
              <a:t>Frameworks</a:t>
            </a:r>
            <a:endParaRPr lang="fr-FR" dirty="0">
              <a:solidFill>
                <a:srgbClr val="141E26"/>
              </a:solidFill>
            </a:endParaRPr>
          </a:p>
          <a:p>
            <a:r>
              <a:rPr lang="fr-FR" b="1" cap="all" dirty="0">
                <a:solidFill>
                  <a:srgbClr val="3B518E"/>
                </a:solidFill>
                <a:latin typeface="Segoe UI" panose="020B0502040204020203" pitchFamily="34" charset="0"/>
                <a:cs typeface="Segoe UI" panose="020B0502040204020203" pitchFamily="34" charset="0"/>
              </a:rPr>
              <a:t>Spring data</a:t>
            </a:r>
          </a:p>
        </p:txBody>
      </p:sp>
      <p:pic>
        <p:nvPicPr>
          <p:cNvPr id="9" name="Graphique 8">
            <a:extLst>
              <a:ext uri="{FF2B5EF4-FFF2-40B4-BE49-F238E27FC236}">
                <a16:creationId xmlns:a16="http://schemas.microsoft.com/office/drawing/2014/main" id="{6D568089-B2B3-4769-9325-554149C6E5CA}"/>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54184" y="6124781"/>
            <a:ext cx="528777" cy="528777"/>
          </a:xfrm>
          <a:prstGeom prst="rect">
            <a:avLst/>
          </a:prstGeom>
        </p:spPr>
      </p:pic>
    </p:spTree>
    <p:extLst>
      <p:ext uri="{BB962C8B-B14F-4D97-AF65-F5344CB8AC3E}">
        <p14:creationId xmlns:p14="http://schemas.microsoft.com/office/powerpoint/2010/main" val="35708438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C944C23-0306-4C79-A615-0F5495658BA7}"/>
              </a:ext>
            </a:extLst>
          </p:cNvPr>
          <p:cNvSpPr/>
          <p:nvPr/>
        </p:nvSpPr>
        <p:spPr>
          <a:xfrm>
            <a:off x="0" y="0"/>
            <a:ext cx="12192000" cy="6858000"/>
          </a:xfrm>
          <a:prstGeom prst="rect">
            <a:avLst/>
          </a:prstGeom>
          <a:solidFill>
            <a:srgbClr val="011F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7" name="Graphique 6">
            <a:extLst>
              <a:ext uri="{FF2B5EF4-FFF2-40B4-BE49-F238E27FC236}">
                <a16:creationId xmlns:a16="http://schemas.microsoft.com/office/drawing/2014/main" id="{9E6F0052-C844-4C3B-948F-88E3961AD71F}"/>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54185" y="6124782"/>
            <a:ext cx="528776" cy="528776"/>
          </a:xfrm>
          <a:prstGeom prst="rect">
            <a:avLst/>
          </a:prstGeom>
        </p:spPr>
      </p:pic>
      <p:sp>
        <p:nvSpPr>
          <p:cNvPr id="4" name="Titre 1">
            <a:extLst>
              <a:ext uri="{FF2B5EF4-FFF2-40B4-BE49-F238E27FC236}">
                <a16:creationId xmlns:a16="http://schemas.microsoft.com/office/drawing/2014/main" id="{22BF55BC-6F2B-4024-95D5-A0C7ADD879BE}"/>
              </a:ext>
            </a:extLst>
          </p:cNvPr>
          <p:cNvSpPr txBox="1">
            <a:spLocks/>
          </p:cNvSpPr>
          <p:nvPr/>
        </p:nvSpPr>
        <p:spPr>
          <a:xfrm>
            <a:off x="3825174" y="428630"/>
            <a:ext cx="8012641" cy="438699"/>
          </a:xfrm>
          <a:prstGeom prst="rect">
            <a:avLst/>
          </a:prstGeom>
        </p:spPr>
        <p:txBody>
          <a:bodyPr lIns="0" tIns="0" rIns="0" bIns="0" anchor="t" anchorCtr="0">
            <a:normAutofit/>
          </a:bodyPr>
          <a:lstStyle>
            <a:lvl1pPr algn="r" defTabSz="914400" rtl="0" eaLnBrk="1" latinLnBrk="0" hangingPunct="1">
              <a:lnSpc>
                <a:spcPct val="90000"/>
              </a:lnSpc>
              <a:spcBef>
                <a:spcPct val="0"/>
              </a:spcBef>
              <a:buNone/>
              <a:defRPr sz="1400" kern="1200">
                <a:solidFill>
                  <a:srgbClr val="222933"/>
                </a:solidFill>
                <a:latin typeface="Segoe UI Light" panose="020B0502040204020203" pitchFamily="34" charset="0"/>
                <a:ea typeface="+mj-ea"/>
                <a:cs typeface="Segoe UI Light" panose="020B0502040204020203" pitchFamily="34" charset="0"/>
              </a:defRPr>
            </a:lvl1pPr>
          </a:lstStyle>
          <a:p>
            <a:r>
              <a:rPr lang="fr-FR" dirty="0">
                <a:solidFill>
                  <a:schemeClr val="bg1"/>
                </a:solidFill>
              </a:rPr>
              <a:t>Java </a:t>
            </a:r>
            <a:r>
              <a:rPr lang="fr-FR" dirty="0" err="1">
                <a:solidFill>
                  <a:schemeClr val="bg1"/>
                </a:solidFill>
              </a:rPr>
              <a:t>Frameworks</a:t>
            </a:r>
            <a:endParaRPr lang="fr-FR" dirty="0">
              <a:solidFill>
                <a:schemeClr val="bg1"/>
              </a:solidFill>
            </a:endParaRPr>
          </a:p>
          <a:p>
            <a:r>
              <a:rPr lang="fr-FR" b="1" cap="all" dirty="0">
                <a:solidFill>
                  <a:schemeClr val="bg1"/>
                </a:solidFill>
                <a:latin typeface="Segoe UI" panose="020B0502040204020203" pitchFamily="34" charset="0"/>
                <a:cs typeface="Segoe UI" panose="020B0502040204020203" pitchFamily="34" charset="0"/>
              </a:rPr>
              <a:t>Spring Data</a:t>
            </a:r>
          </a:p>
        </p:txBody>
      </p:sp>
      <p:sp>
        <p:nvSpPr>
          <p:cNvPr id="5" name="Espace réservé du texte 19">
            <a:extLst>
              <a:ext uri="{FF2B5EF4-FFF2-40B4-BE49-F238E27FC236}">
                <a16:creationId xmlns:a16="http://schemas.microsoft.com/office/drawing/2014/main" id="{E04311FB-FBF7-4BC4-BD8F-F8A468C6FE97}"/>
              </a:ext>
            </a:extLst>
          </p:cNvPr>
          <p:cNvSpPr txBox="1">
            <a:spLocks/>
          </p:cNvSpPr>
          <p:nvPr/>
        </p:nvSpPr>
        <p:spPr>
          <a:xfrm>
            <a:off x="354185" y="2699281"/>
            <a:ext cx="11483629" cy="609398"/>
          </a:xfrm>
          <a:prstGeom prst="rect">
            <a:avLst/>
          </a:prstGeom>
        </p:spPr>
        <p:txBody>
          <a:bodyPr wrap="square" lIns="0" tIns="0" rIns="0" bIns="0">
            <a:spAutoFit/>
          </a:bodyPr>
          <a:lstStyle>
            <a:lvl1pPr marL="0" indent="0" algn="l" defTabSz="914400" rtl="0" eaLnBrk="1" latinLnBrk="0" hangingPunct="1">
              <a:lnSpc>
                <a:spcPct val="90000"/>
              </a:lnSpc>
              <a:spcBef>
                <a:spcPts val="1000"/>
              </a:spcBef>
              <a:buFont typeface="Arial" panose="020B0604020202020204" pitchFamily="34" charset="0"/>
              <a:buNone/>
              <a:defRPr sz="2800" b="1" kern="1200">
                <a:solidFill>
                  <a:schemeClr val="bg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fr-FR" sz="4400" dirty="0"/>
              <a:t>Spring Data</a:t>
            </a:r>
          </a:p>
        </p:txBody>
      </p:sp>
    </p:spTree>
    <p:extLst>
      <p:ext uri="{BB962C8B-B14F-4D97-AF65-F5344CB8AC3E}">
        <p14:creationId xmlns:p14="http://schemas.microsoft.com/office/powerpoint/2010/main" val="6873485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re 1">
            <a:extLst>
              <a:ext uri="{FF2B5EF4-FFF2-40B4-BE49-F238E27FC236}">
                <a16:creationId xmlns:a16="http://schemas.microsoft.com/office/drawing/2014/main" id="{C2396229-732E-676A-3BAD-21FF950BEE79}"/>
              </a:ext>
            </a:extLst>
          </p:cNvPr>
          <p:cNvSpPr txBox="1">
            <a:spLocks/>
          </p:cNvSpPr>
          <p:nvPr/>
        </p:nvSpPr>
        <p:spPr>
          <a:xfrm>
            <a:off x="3506876" y="1329151"/>
            <a:ext cx="8330938" cy="494431"/>
          </a:xfrm>
          <a:prstGeom prst="rect">
            <a:avLst/>
          </a:prstGeom>
          <a:noFill/>
          <a:ln>
            <a:noFill/>
          </a:ln>
        </p:spPr>
        <p:txBody>
          <a:bodyPr vert="horz" wrap="square" lIns="91440" tIns="45720" rIns="91440" bIns="45720" rtlCol="0" anchor="t" anchorCtr="0">
            <a:spAutoFit/>
          </a:bodyPr>
          <a:lstStyle>
            <a:lvl1pPr algn="l" defTabSz="914400" rtl="0" eaLnBrk="1" latinLnBrk="0" hangingPunct="1">
              <a:lnSpc>
                <a:spcPct val="90000"/>
              </a:lnSpc>
              <a:spcBef>
                <a:spcPct val="0"/>
              </a:spcBef>
              <a:buNone/>
              <a:defRPr sz="4400" kern="1200">
                <a:solidFill>
                  <a:schemeClr val="tx1"/>
                </a:solidFill>
                <a:latin typeface="Segoe UI" panose="020B0502040204020203" pitchFamily="34" charset="0"/>
                <a:ea typeface="+mj-ea"/>
                <a:cs typeface="+mj-cs"/>
              </a:defRPr>
            </a:lvl1pPr>
          </a:lstStyle>
          <a:p>
            <a:pPr>
              <a:lnSpc>
                <a:spcPct val="120000"/>
              </a:lnSpc>
              <a:buClr>
                <a:srgbClr val="011F39"/>
              </a:buClr>
            </a:pPr>
            <a:r>
              <a:rPr lang="fr-FR" sz="2400" dirty="0">
                <a:solidFill>
                  <a:srgbClr val="011F39"/>
                </a:solidFill>
                <a:cs typeface="Segoe UI" panose="020B0502040204020203" pitchFamily="34" charset="0"/>
              </a:rPr>
              <a:t>Cycle de vie des entités : </a:t>
            </a:r>
          </a:p>
        </p:txBody>
      </p:sp>
      <p:sp>
        <p:nvSpPr>
          <p:cNvPr id="5" name="Espace réservé du texte 19">
            <a:extLst>
              <a:ext uri="{FF2B5EF4-FFF2-40B4-BE49-F238E27FC236}">
                <a16:creationId xmlns:a16="http://schemas.microsoft.com/office/drawing/2014/main" id="{EF71FCD1-EB37-485B-827A-23A3785D6F72}"/>
              </a:ext>
            </a:extLst>
          </p:cNvPr>
          <p:cNvSpPr txBox="1">
            <a:spLocks/>
          </p:cNvSpPr>
          <p:nvPr/>
        </p:nvSpPr>
        <p:spPr>
          <a:xfrm>
            <a:off x="354186" y="1240233"/>
            <a:ext cx="2852415" cy="4421658"/>
          </a:xfrm>
          <a:prstGeom prst="rect">
            <a:avLst/>
          </a:prstGeom>
        </p:spPr>
        <p:txBody>
          <a:bodyPr lIns="0" tIns="0" rIns="0" bIns="0"/>
          <a:lstStyle>
            <a:lvl1pPr marL="0" indent="0" algn="l" defTabSz="914400" rtl="0" eaLnBrk="1" latinLnBrk="0" hangingPunct="1">
              <a:lnSpc>
                <a:spcPct val="90000"/>
              </a:lnSpc>
              <a:spcBef>
                <a:spcPts val="1000"/>
              </a:spcBef>
              <a:buFont typeface="Arial" panose="020B0604020202020204" pitchFamily="34" charset="0"/>
              <a:buNone/>
              <a:defRPr sz="2800" b="1" kern="1200">
                <a:solidFill>
                  <a:schemeClr val="bg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a:solidFill>
                  <a:srgbClr val="3B518E"/>
                </a:solidFill>
              </a:rPr>
              <a:t>Définitions de JPA, ORM et entité</a:t>
            </a:r>
          </a:p>
        </p:txBody>
      </p:sp>
      <p:sp>
        <p:nvSpPr>
          <p:cNvPr id="6" name="Titre 1">
            <a:extLst>
              <a:ext uri="{FF2B5EF4-FFF2-40B4-BE49-F238E27FC236}">
                <a16:creationId xmlns:a16="http://schemas.microsoft.com/office/drawing/2014/main" id="{48EE39BE-9E8A-4EFB-AA76-646D28DDBF24}"/>
              </a:ext>
            </a:extLst>
          </p:cNvPr>
          <p:cNvSpPr txBox="1">
            <a:spLocks/>
          </p:cNvSpPr>
          <p:nvPr/>
        </p:nvSpPr>
        <p:spPr>
          <a:xfrm>
            <a:off x="3825174" y="428630"/>
            <a:ext cx="8012641" cy="542920"/>
          </a:xfrm>
          <a:prstGeom prst="rect">
            <a:avLst/>
          </a:prstGeom>
        </p:spPr>
        <p:txBody>
          <a:bodyPr lIns="0" tIns="0" rIns="0" bIns="0" anchor="t" anchorCtr="0">
            <a:normAutofit/>
          </a:bodyPr>
          <a:lstStyle>
            <a:lvl1pPr algn="r" defTabSz="914400" rtl="0" eaLnBrk="1" latinLnBrk="0" hangingPunct="1">
              <a:lnSpc>
                <a:spcPct val="90000"/>
              </a:lnSpc>
              <a:spcBef>
                <a:spcPct val="0"/>
              </a:spcBef>
              <a:buNone/>
              <a:defRPr sz="1400" kern="1200">
                <a:solidFill>
                  <a:srgbClr val="222933"/>
                </a:solidFill>
                <a:latin typeface="Segoe UI Light" panose="020B0502040204020203" pitchFamily="34" charset="0"/>
                <a:ea typeface="+mj-ea"/>
                <a:cs typeface="Segoe UI Light" panose="020B0502040204020203" pitchFamily="34" charset="0"/>
              </a:defRPr>
            </a:lvl1pPr>
          </a:lstStyle>
          <a:p>
            <a:r>
              <a:rPr lang="fr-FR" dirty="0">
                <a:solidFill>
                  <a:srgbClr val="141E26"/>
                </a:solidFill>
              </a:rPr>
              <a:t>Java </a:t>
            </a:r>
            <a:r>
              <a:rPr lang="fr-FR" dirty="0" err="1">
                <a:solidFill>
                  <a:srgbClr val="141E26"/>
                </a:solidFill>
              </a:rPr>
              <a:t>Frameworks</a:t>
            </a:r>
            <a:endParaRPr lang="fr-FR" dirty="0">
              <a:solidFill>
                <a:srgbClr val="141E26"/>
              </a:solidFill>
            </a:endParaRPr>
          </a:p>
          <a:p>
            <a:r>
              <a:rPr lang="fr-FR" b="1" cap="all" dirty="0">
                <a:solidFill>
                  <a:srgbClr val="3B518E"/>
                </a:solidFill>
                <a:latin typeface="Segoe UI" panose="020B0502040204020203" pitchFamily="34" charset="0"/>
                <a:cs typeface="Segoe UI" panose="020B0502040204020203" pitchFamily="34" charset="0"/>
              </a:rPr>
              <a:t>Spring data</a:t>
            </a:r>
          </a:p>
        </p:txBody>
      </p:sp>
      <p:pic>
        <p:nvPicPr>
          <p:cNvPr id="9" name="Graphique 8">
            <a:extLst>
              <a:ext uri="{FF2B5EF4-FFF2-40B4-BE49-F238E27FC236}">
                <a16:creationId xmlns:a16="http://schemas.microsoft.com/office/drawing/2014/main" id="{6D568089-B2B3-4769-9325-554149C6E5CA}"/>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54184" y="6124781"/>
            <a:ext cx="528777" cy="528777"/>
          </a:xfrm>
          <a:prstGeom prst="rect">
            <a:avLst/>
          </a:prstGeom>
        </p:spPr>
      </p:pic>
      <p:grpSp>
        <p:nvGrpSpPr>
          <p:cNvPr id="2" name="Grouper 64">
            <a:extLst>
              <a:ext uri="{FF2B5EF4-FFF2-40B4-BE49-F238E27FC236}">
                <a16:creationId xmlns:a16="http://schemas.microsoft.com/office/drawing/2014/main" id="{3E1F9E3D-96B7-6329-1A47-A39F656B9899}"/>
              </a:ext>
            </a:extLst>
          </p:cNvPr>
          <p:cNvGrpSpPr/>
          <p:nvPr/>
        </p:nvGrpSpPr>
        <p:grpSpPr>
          <a:xfrm>
            <a:off x="3309305" y="1823582"/>
            <a:ext cx="8322257" cy="4007885"/>
            <a:chOff x="330144" y="1933773"/>
            <a:chExt cx="8322257" cy="4007885"/>
          </a:xfrm>
        </p:grpSpPr>
        <p:sp>
          <p:nvSpPr>
            <p:cNvPr id="3" name="Rectangle à coins arrondis 6">
              <a:extLst>
                <a:ext uri="{FF2B5EF4-FFF2-40B4-BE49-F238E27FC236}">
                  <a16:creationId xmlns:a16="http://schemas.microsoft.com/office/drawing/2014/main" id="{30820E10-33E9-0783-65F5-981F42BEA943}"/>
                </a:ext>
              </a:extLst>
            </p:cNvPr>
            <p:cNvSpPr/>
            <p:nvPr/>
          </p:nvSpPr>
          <p:spPr>
            <a:xfrm>
              <a:off x="6717640" y="3589329"/>
              <a:ext cx="1934761" cy="688125"/>
            </a:xfrm>
            <a:prstGeom prst="roundRect">
              <a:avLst/>
            </a:prstGeom>
            <a:solidFill>
              <a:schemeClr val="bg1"/>
            </a:solidFill>
            <a:ln>
              <a:solidFill>
                <a:srgbClr val="011F39"/>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2000">
                  <a:solidFill>
                    <a:schemeClr val="tx1"/>
                  </a:solidFill>
                  <a:latin typeface="Segoe UI" panose="020B0502040204020203" pitchFamily="34" charset="0"/>
                  <a:cs typeface="Segoe UI" panose="020B0502040204020203" pitchFamily="34" charset="0"/>
                </a:rPr>
                <a:t>Removed</a:t>
              </a:r>
            </a:p>
          </p:txBody>
        </p:sp>
        <p:sp>
          <p:nvSpPr>
            <p:cNvPr id="4" name="Rectangle à coins arrondis 7">
              <a:extLst>
                <a:ext uri="{FF2B5EF4-FFF2-40B4-BE49-F238E27FC236}">
                  <a16:creationId xmlns:a16="http://schemas.microsoft.com/office/drawing/2014/main" id="{01756FF1-1E24-F667-E18C-7D051D805011}"/>
                </a:ext>
              </a:extLst>
            </p:cNvPr>
            <p:cNvSpPr/>
            <p:nvPr/>
          </p:nvSpPr>
          <p:spPr>
            <a:xfrm>
              <a:off x="2799693" y="3585770"/>
              <a:ext cx="2356276" cy="688125"/>
            </a:xfrm>
            <a:prstGeom prst="roundRect">
              <a:avLst/>
            </a:prstGeom>
            <a:solidFill>
              <a:schemeClr val="bg1"/>
            </a:solidFill>
            <a:ln>
              <a:solidFill>
                <a:srgbClr val="011F39"/>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2000" dirty="0" err="1">
                  <a:solidFill>
                    <a:schemeClr val="tx1"/>
                  </a:solidFill>
                  <a:latin typeface="Segoe UI" panose="020B0502040204020203" pitchFamily="34" charset="0"/>
                  <a:cs typeface="Segoe UI" panose="020B0502040204020203" pitchFamily="34" charset="0"/>
                </a:rPr>
                <a:t>Managed</a:t>
              </a:r>
              <a:endParaRPr lang="fr-FR" sz="2000" dirty="0">
                <a:solidFill>
                  <a:schemeClr val="tx1"/>
                </a:solidFill>
                <a:latin typeface="Segoe UI" panose="020B0502040204020203" pitchFamily="34" charset="0"/>
                <a:cs typeface="Segoe UI" panose="020B0502040204020203" pitchFamily="34" charset="0"/>
              </a:endParaRPr>
            </a:p>
          </p:txBody>
        </p:sp>
        <p:sp>
          <p:nvSpPr>
            <p:cNvPr id="7" name="Rectangle à coins arrondis 8">
              <a:extLst>
                <a:ext uri="{FF2B5EF4-FFF2-40B4-BE49-F238E27FC236}">
                  <a16:creationId xmlns:a16="http://schemas.microsoft.com/office/drawing/2014/main" id="{FCCC897F-9A2F-3887-22E7-77F45EE96CA4}"/>
                </a:ext>
              </a:extLst>
            </p:cNvPr>
            <p:cNvSpPr/>
            <p:nvPr/>
          </p:nvSpPr>
          <p:spPr>
            <a:xfrm>
              <a:off x="2807566" y="1933773"/>
              <a:ext cx="2356276" cy="688125"/>
            </a:xfrm>
            <a:prstGeom prst="roundRect">
              <a:avLst/>
            </a:prstGeom>
            <a:solidFill>
              <a:schemeClr val="bg1"/>
            </a:solidFill>
            <a:ln>
              <a:solidFill>
                <a:srgbClr val="011F39"/>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2000" dirty="0">
                  <a:solidFill>
                    <a:schemeClr val="tx1"/>
                  </a:solidFill>
                  <a:latin typeface="Segoe UI" panose="020B0502040204020203" pitchFamily="34" charset="0"/>
                  <a:cs typeface="Segoe UI" panose="020B0502040204020203" pitchFamily="34" charset="0"/>
                </a:rPr>
                <a:t>New / Transient</a:t>
              </a:r>
            </a:p>
          </p:txBody>
        </p:sp>
        <p:sp>
          <p:nvSpPr>
            <p:cNvPr id="8" name="Rectangle à coins arrondis 9">
              <a:extLst>
                <a:ext uri="{FF2B5EF4-FFF2-40B4-BE49-F238E27FC236}">
                  <a16:creationId xmlns:a16="http://schemas.microsoft.com/office/drawing/2014/main" id="{74F02E75-307E-CC22-AEB1-0972DF2F0B62}"/>
                </a:ext>
              </a:extLst>
            </p:cNvPr>
            <p:cNvSpPr/>
            <p:nvPr/>
          </p:nvSpPr>
          <p:spPr>
            <a:xfrm>
              <a:off x="2807867" y="5253533"/>
              <a:ext cx="2356276" cy="688125"/>
            </a:xfrm>
            <a:prstGeom prst="roundRect">
              <a:avLst/>
            </a:prstGeom>
            <a:solidFill>
              <a:schemeClr val="bg1"/>
            </a:solidFill>
            <a:ln>
              <a:solidFill>
                <a:srgbClr val="011F39"/>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2000">
                  <a:solidFill>
                    <a:schemeClr val="tx1"/>
                  </a:solidFill>
                  <a:latin typeface="Segoe UI" panose="020B0502040204020203" pitchFamily="34" charset="0"/>
                  <a:cs typeface="Segoe UI" panose="020B0502040204020203" pitchFamily="34" charset="0"/>
                </a:rPr>
                <a:t>Detached</a:t>
              </a:r>
            </a:p>
          </p:txBody>
        </p:sp>
        <p:sp>
          <p:nvSpPr>
            <p:cNvPr id="10" name="Flèche vers le haut 46">
              <a:extLst>
                <a:ext uri="{FF2B5EF4-FFF2-40B4-BE49-F238E27FC236}">
                  <a16:creationId xmlns:a16="http://schemas.microsoft.com/office/drawing/2014/main" id="{EA4991B1-C504-4495-BE81-7391A8B14080}"/>
                </a:ext>
              </a:extLst>
            </p:cNvPr>
            <p:cNvSpPr/>
            <p:nvPr/>
          </p:nvSpPr>
          <p:spPr>
            <a:xfrm>
              <a:off x="4622234" y="2700291"/>
              <a:ext cx="171618" cy="835261"/>
            </a:xfrm>
            <a:prstGeom prst="upArrow">
              <a:avLst/>
            </a:prstGeom>
            <a:solidFill>
              <a:srgbClr val="016B9F"/>
            </a:solidFill>
            <a:ln>
              <a:solidFill>
                <a:srgbClr val="016B9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2000">
                <a:latin typeface="Segoe UI" panose="020B0502040204020203" pitchFamily="34" charset="0"/>
                <a:cs typeface="Segoe UI" panose="020B0502040204020203" pitchFamily="34" charset="0"/>
              </a:endParaRPr>
            </a:p>
          </p:txBody>
        </p:sp>
        <p:sp>
          <p:nvSpPr>
            <p:cNvPr id="11" name="Flèche vers le haut 47">
              <a:extLst>
                <a:ext uri="{FF2B5EF4-FFF2-40B4-BE49-F238E27FC236}">
                  <a16:creationId xmlns:a16="http://schemas.microsoft.com/office/drawing/2014/main" id="{0FA134D7-EA9F-48A1-15C0-B837BDF4B393}"/>
                </a:ext>
              </a:extLst>
            </p:cNvPr>
            <p:cNvSpPr/>
            <p:nvPr/>
          </p:nvSpPr>
          <p:spPr>
            <a:xfrm>
              <a:off x="4625899" y="4374466"/>
              <a:ext cx="171618" cy="835261"/>
            </a:xfrm>
            <a:prstGeom prst="upArrow">
              <a:avLst/>
            </a:prstGeom>
            <a:solidFill>
              <a:srgbClr val="016B9F"/>
            </a:solidFill>
            <a:ln>
              <a:solidFill>
                <a:srgbClr val="016B9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2000">
                <a:latin typeface="Segoe UI" panose="020B0502040204020203" pitchFamily="34" charset="0"/>
                <a:cs typeface="Segoe UI" panose="020B0502040204020203" pitchFamily="34" charset="0"/>
              </a:endParaRPr>
            </a:p>
          </p:txBody>
        </p:sp>
        <p:sp>
          <p:nvSpPr>
            <p:cNvPr id="12" name="Flèche vers le haut 48">
              <a:extLst>
                <a:ext uri="{FF2B5EF4-FFF2-40B4-BE49-F238E27FC236}">
                  <a16:creationId xmlns:a16="http://schemas.microsoft.com/office/drawing/2014/main" id="{CC7EC79B-6210-2A14-6A1D-6E00F7872924}"/>
                </a:ext>
              </a:extLst>
            </p:cNvPr>
            <p:cNvSpPr/>
            <p:nvPr/>
          </p:nvSpPr>
          <p:spPr>
            <a:xfrm rot="10800000">
              <a:off x="3237724" y="2707116"/>
              <a:ext cx="171618" cy="835261"/>
            </a:xfrm>
            <a:prstGeom prst="upArrow">
              <a:avLst/>
            </a:prstGeom>
            <a:solidFill>
              <a:srgbClr val="016B9F"/>
            </a:solidFill>
            <a:ln>
              <a:solidFill>
                <a:srgbClr val="016B9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2000">
                <a:latin typeface="Segoe UI" panose="020B0502040204020203" pitchFamily="34" charset="0"/>
                <a:cs typeface="Segoe UI" panose="020B0502040204020203" pitchFamily="34" charset="0"/>
              </a:endParaRPr>
            </a:p>
          </p:txBody>
        </p:sp>
        <p:sp>
          <p:nvSpPr>
            <p:cNvPr id="13" name="Flèche vers le haut 49">
              <a:extLst>
                <a:ext uri="{FF2B5EF4-FFF2-40B4-BE49-F238E27FC236}">
                  <a16:creationId xmlns:a16="http://schemas.microsoft.com/office/drawing/2014/main" id="{7E2C6C59-2C38-01AD-7060-5AB606489959}"/>
                </a:ext>
              </a:extLst>
            </p:cNvPr>
            <p:cNvSpPr/>
            <p:nvPr/>
          </p:nvSpPr>
          <p:spPr>
            <a:xfrm rot="10800000">
              <a:off x="3270828" y="4403064"/>
              <a:ext cx="171618" cy="835261"/>
            </a:xfrm>
            <a:prstGeom prst="upArrow">
              <a:avLst/>
            </a:prstGeom>
            <a:solidFill>
              <a:srgbClr val="016B9F"/>
            </a:solidFill>
            <a:ln>
              <a:solidFill>
                <a:srgbClr val="016B9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2000">
                <a:latin typeface="Segoe UI" panose="020B0502040204020203" pitchFamily="34" charset="0"/>
                <a:cs typeface="Segoe UI" panose="020B0502040204020203" pitchFamily="34" charset="0"/>
              </a:endParaRPr>
            </a:p>
          </p:txBody>
        </p:sp>
        <p:sp>
          <p:nvSpPr>
            <p:cNvPr id="14" name="Flèche courbée vers la droite 50">
              <a:extLst>
                <a:ext uri="{FF2B5EF4-FFF2-40B4-BE49-F238E27FC236}">
                  <a16:creationId xmlns:a16="http://schemas.microsoft.com/office/drawing/2014/main" id="{257A4CA6-A19C-5D3D-6DFA-23BB9D2FC405}"/>
                </a:ext>
              </a:extLst>
            </p:cNvPr>
            <p:cNvSpPr/>
            <p:nvPr/>
          </p:nvSpPr>
          <p:spPr>
            <a:xfrm>
              <a:off x="2242486" y="3652372"/>
              <a:ext cx="445625" cy="556995"/>
            </a:xfrm>
            <a:prstGeom prst="curvedRightArrow">
              <a:avLst/>
            </a:prstGeom>
            <a:solidFill>
              <a:srgbClr val="016B9F"/>
            </a:solidFill>
            <a:ln>
              <a:solidFill>
                <a:srgbClr val="016B9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2000">
                <a:latin typeface="Segoe UI" panose="020B0502040204020203" pitchFamily="34" charset="0"/>
                <a:cs typeface="Segoe UI" panose="020B0502040204020203" pitchFamily="34" charset="0"/>
              </a:endParaRPr>
            </a:p>
          </p:txBody>
        </p:sp>
        <p:sp>
          <p:nvSpPr>
            <p:cNvPr id="15" name="Flèche vers le haut 51">
              <a:extLst>
                <a:ext uri="{FF2B5EF4-FFF2-40B4-BE49-F238E27FC236}">
                  <a16:creationId xmlns:a16="http://schemas.microsoft.com/office/drawing/2014/main" id="{B758D05F-B789-066B-59FC-0293046ABFF5}"/>
                </a:ext>
              </a:extLst>
            </p:cNvPr>
            <p:cNvSpPr/>
            <p:nvPr/>
          </p:nvSpPr>
          <p:spPr>
            <a:xfrm rot="16200000">
              <a:off x="5862877" y="3236471"/>
              <a:ext cx="158980" cy="1082930"/>
            </a:xfrm>
            <a:prstGeom prst="upArrow">
              <a:avLst/>
            </a:prstGeom>
            <a:solidFill>
              <a:srgbClr val="016B9F"/>
            </a:solidFill>
            <a:ln>
              <a:solidFill>
                <a:srgbClr val="016B9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2000">
                <a:latin typeface="Segoe UI" panose="020B0502040204020203" pitchFamily="34" charset="0"/>
                <a:cs typeface="Segoe UI" panose="020B0502040204020203" pitchFamily="34" charset="0"/>
              </a:endParaRPr>
            </a:p>
          </p:txBody>
        </p:sp>
        <p:sp>
          <p:nvSpPr>
            <p:cNvPr id="16" name="Flèche vers le haut 52">
              <a:extLst>
                <a:ext uri="{FF2B5EF4-FFF2-40B4-BE49-F238E27FC236}">
                  <a16:creationId xmlns:a16="http://schemas.microsoft.com/office/drawing/2014/main" id="{C068ED80-1509-24BF-7D5F-A970F37C1943}"/>
                </a:ext>
              </a:extLst>
            </p:cNvPr>
            <p:cNvSpPr/>
            <p:nvPr/>
          </p:nvSpPr>
          <p:spPr>
            <a:xfrm rot="5400000">
              <a:off x="5862872" y="3533689"/>
              <a:ext cx="166559" cy="1075353"/>
            </a:xfrm>
            <a:prstGeom prst="upArrow">
              <a:avLst/>
            </a:prstGeom>
            <a:solidFill>
              <a:srgbClr val="016B9F"/>
            </a:solidFill>
            <a:ln>
              <a:solidFill>
                <a:srgbClr val="016B9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2000">
                <a:latin typeface="Segoe UI" panose="020B0502040204020203" pitchFamily="34" charset="0"/>
                <a:cs typeface="Segoe UI" panose="020B0502040204020203" pitchFamily="34" charset="0"/>
              </a:endParaRPr>
            </a:p>
          </p:txBody>
        </p:sp>
        <p:sp>
          <p:nvSpPr>
            <p:cNvPr id="17" name="Flèche vers le haut 53">
              <a:extLst>
                <a:ext uri="{FF2B5EF4-FFF2-40B4-BE49-F238E27FC236}">
                  <a16:creationId xmlns:a16="http://schemas.microsoft.com/office/drawing/2014/main" id="{E111DE72-96D0-A542-4019-78160073171B}"/>
                </a:ext>
              </a:extLst>
            </p:cNvPr>
            <p:cNvSpPr/>
            <p:nvPr/>
          </p:nvSpPr>
          <p:spPr>
            <a:xfrm rot="17940000">
              <a:off x="6003153" y="2116453"/>
              <a:ext cx="149514" cy="1421943"/>
            </a:xfrm>
            <a:prstGeom prst="upArrow">
              <a:avLst/>
            </a:prstGeom>
            <a:solidFill>
              <a:srgbClr val="016B9F"/>
            </a:solidFill>
            <a:ln>
              <a:solidFill>
                <a:srgbClr val="016B9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2000">
                <a:latin typeface="Segoe UI" panose="020B0502040204020203" pitchFamily="34" charset="0"/>
                <a:cs typeface="Segoe UI" panose="020B0502040204020203" pitchFamily="34" charset="0"/>
              </a:endParaRPr>
            </a:p>
          </p:txBody>
        </p:sp>
        <p:sp>
          <p:nvSpPr>
            <p:cNvPr id="18" name="Flèche vers le haut 54">
              <a:extLst>
                <a:ext uri="{FF2B5EF4-FFF2-40B4-BE49-F238E27FC236}">
                  <a16:creationId xmlns:a16="http://schemas.microsoft.com/office/drawing/2014/main" id="{91CC9634-8822-7A22-D7C7-B84E9E92BE8E}"/>
                </a:ext>
              </a:extLst>
            </p:cNvPr>
            <p:cNvSpPr/>
            <p:nvPr/>
          </p:nvSpPr>
          <p:spPr>
            <a:xfrm rot="14460000">
              <a:off x="6033008" y="4363156"/>
              <a:ext cx="149514" cy="1421943"/>
            </a:xfrm>
            <a:prstGeom prst="upArrow">
              <a:avLst/>
            </a:prstGeom>
            <a:solidFill>
              <a:srgbClr val="016B9F"/>
            </a:solidFill>
            <a:ln>
              <a:solidFill>
                <a:srgbClr val="016B9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2000">
                <a:latin typeface="Segoe UI" panose="020B0502040204020203" pitchFamily="34" charset="0"/>
                <a:cs typeface="Segoe UI" panose="020B0502040204020203" pitchFamily="34" charset="0"/>
              </a:endParaRPr>
            </a:p>
          </p:txBody>
        </p:sp>
        <p:sp>
          <p:nvSpPr>
            <p:cNvPr id="19" name="ZoneTexte 18">
              <a:extLst>
                <a:ext uri="{FF2B5EF4-FFF2-40B4-BE49-F238E27FC236}">
                  <a16:creationId xmlns:a16="http://schemas.microsoft.com/office/drawing/2014/main" id="{4DBED249-774A-C67F-F1FB-276CAC7F820B}"/>
                </a:ext>
              </a:extLst>
            </p:cNvPr>
            <p:cNvSpPr txBox="1"/>
            <p:nvPr/>
          </p:nvSpPr>
          <p:spPr>
            <a:xfrm>
              <a:off x="6394707" y="2539894"/>
              <a:ext cx="1136341" cy="390825"/>
            </a:xfrm>
            <a:prstGeom prst="rect">
              <a:avLst/>
            </a:prstGeom>
          </p:spPr>
          <p:txBody>
            <a:bodyPr vert="horz" wrap="none" lIns="91440" tIns="45720" rIns="91440" bIns="45720" rtlCol="0" anchor="b">
              <a:noAutofit/>
            </a:bodyPr>
            <a:lstStyle/>
            <a:p>
              <a:r>
                <a:rPr lang="fr-FR" sz="2000" dirty="0">
                  <a:latin typeface="Segoe UI" panose="020B0502040204020203" pitchFamily="34" charset="0"/>
                  <a:cs typeface="Segoe UI" panose="020B0502040204020203" pitchFamily="34" charset="0"/>
                </a:rPr>
                <a:t>commit</a:t>
              </a:r>
            </a:p>
          </p:txBody>
        </p:sp>
        <p:sp>
          <p:nvSpPr>
            <p:cNvPr id="20" name="ZoneTexte 19">
              <a:extLst>
                <a:ext uri="{FF2B5EF4-FFF2-40B4-BE49-F238E27FC236}">
                  <a16:creationId xmlns:a16="http://schemas.microsoft.com/office/drawing/2014/main" id="{1ED0B4E9-775E-D907-4A25-63AF434EDEDE}"/>
                </a:ext>
              </a:extLst>
            </p:cNvPr>
            <p:cNvSpPr txBox="1"/>
            <p:nvPr/>
          </p:nvSpPr>
          <p:spPr>
            <a:xfrm>
              <a:off x="6101484" y="5053953"/>
              <a:ext cx="1136341" cy="390825"/>
            </a:xfrm>
            <a:prstGeom prst="rect">
              <a:avLst/>
            </a:prstGeom>
          </p:spPr>
          <p:txBody>
            <a:bodyPr vert="horz" wrap="none" lIns="91440" tIns="45720" rIns="91440" bIns="45720" rtlCol="0" anchor="b">
              <a:noAutofit/>
            </a:bodyPr>
            <a:lstStyle/>
            <a:p>
              <a:r>
                <a:rPr lang="fr-FR" sz="2000" dirty="0">
                  <a:latin typeface="Segoe UI" panose="020B0502040204020203" pitchFamily="34" charset="0"/>
                  <a:cs typeface="Segoe UI" panose="020B0502040204020203" pitchFamily="34" charset="0"/>
                </a:rPr>
                <a:t>rollback</a:t>
              </a:r>
            </a:p>
          </p:txBody>
        </p:sp>
        <p:sp>
          <p:nvSpPr>
            <p:cNvPr id="21" name="ZoneTexte 20">
              <a:extLst>
                <a:ext uri="{FF2B5EF4-FFF2-40B4-BE49-F238E27FC236}">
                  <a16:creationId xmlns:a16="http://schemas.microsoft.com/office/drawing/2014/main" id="{959FD077-5F36-27FD-1B7F-D1D3053032B9}"/>
                </a:ext>
              </a:extLst>
            </p:cNvPr>
            <p:cNvSpPr txBox="1"/>
            <p:nvPr/>
          </p:nvSpPr>
          <p:spPr>
            <a:xfrm>
              <a:off x="5407198" y="3323710"/>
              <a:ext cx="1136341" cy="390825"/>
            </a:xfrm>
            <a:prstGeom prst="rect">
              <a:avLst/>
            </a:prstGeom>
          </p:spPr>
          <p:txBody>
            <a:bodyPr vert="horz" wrap="none" lIns="91440" tIns="45720" rIns="91440" bIns="45720" rtlCol="0" anchor="b">
              <a:noAutofit/>
            </a:bodyPr>
            <a:lstStyle/>
            <a:p>
              <a:r>
                <a:rPr lang="fr-FR" sz="2000" dirty="0">
                  <a:latin typeface="Segoe UI" panose="020B0502040204020203" pitchFamily="34" charset="0"/>
                  <a:cs typeface="Segoe UI" panose="020B0502040204020203" pitchFamily="34" charset="0"/>
                </a:rPr>
                <a:t>persist</a:t>
              </a:r>
            </a:p>
          </p:txBody>
        </p:sp>
        <p:sp>
          <p:nvSpPr>
            <p:cNvPr id="22" name="ZoneTexte 21">
              <a:extLst>
                <a:ext uri="{FF2B5EF4-FFF2-40B4-BE49-F238E27FC236}">
                  <a16:creationId xmlns:a16="http://schemas.microsoft.com/office/drawing/2014/main" id="{F713FCD8-23B6-6254-F5D0-42353D231353}"/>
                </a:ext>
              </a:extLst>
            </p:cNvPr>
            <p:cNvSpPr txBox="1"/>
            <p:nvPr/>
          </p:nvSpPr>
          <p:spPr>
            <a:xfrm>
              <a:off x="5396059" y="4125783"/>
              <a:ext cx="1136341" cy="390825"/>
            </a:xfrm>
            <a:prstGeom prst="rect">
              <a:avLst/>
            </a:prstGeom>
          </p:spPr>
          <p:txBody>
            <a:bodyPr vert="horz" wrap="none" lIns="91440" tIns="45720" rIns="91440" bIns="45720" rtlCol="0" anchor="b">
              <a:noAutofit/>
            </a:bodyPr>
            <a:lstStyle/>
            <a:p>
              <a:r>
                <a:rPr lang="fr-FR" sz="2000" dirty="0">
                  <a:latin typeface="Segoe UI" panose="020B0502040204020203" pitchFamily="34" charset="0"/>
                  <a:cs typeface="Segoe UI" panose="020B0502040204020203" pitchFamily="34" charset="0"/>
                </a:rPr>
                <a:t>remove</a:t>
              </a:r>
            </a:p>
          </p:txBody>
        </p:sp>
        <p:sp>
          <p:nvSpPr>
            <p:cNvPr id="23" name="ZoneTexte 22">
              <a:extLst>
                <a:ext uri="{FF2B5EF4-FFF2-40B4-BE49-F238E27FC236}">
                  <a16:creationId xmlns:a16="http://schemas.microsoft.com/office/drawing/2014/main" id="{38D52C1A-730A-EDEE-D32A-8DBB55629A70}"/>
                </a:ext>
              </a:extLst>
            </p:cNvPr>
            <p:cNvSpPr txBox="1"/>
            <p:nvPr/>
          </p:nvSpPr>
          <p:spPr>
            <a:xfrm>
              <a:off x="4739911" y="2856140"/>
              <a:ext cx="619871" cy="390825"/>
            </a:xfrm>
            <a:prstGeom prst="rect">
              <a:avLst/>
            </a:prstGeom>
          </p:spPr>
          <p:txBody>
            <a:bodyPr vert="horz" wrap="none" lIns="91440" tIns="45720" rIns="91440" bIns="45720" rtlCol="0" anchor="b">
              <a:noAutofit/>
            </a:bodyPr>
            <a:lstStyle/>
            <a:p>
              <a:r>
                <a:rPr lang="fr-FR" sz="2000" dirty="0">
                  <a:latin typeface="Segoe UI" panose="020B0502040204020203" pitchFamily="34" charset="0"/>
                  <a:cs typeface="Segoe UI" panose="020B0502040204020203" pitchFamily="34" charset="0"/>
                </a:rPr>
                <a:t>new</a:t>
              </a:r>
            </a:p>
          </p:txBody>
        </p:sp>
        <p:sp>
          <p:nvSpPr>
            <p:cNvPr id="24" name="ZoneTexte 23">
              <a:extLst>
                <a:ext uri="{FF2B5EF4-FFF2-40B4-BE49-F238E27FC236}">
                  <a16:creationId xmlns:a16="http://schemas.microsoft.com/office/drawing/2014/main" id="{CAE95EA5-E9B7-D079-6B84-56C8CC3F2D9B}"/>
                </a:ext>
              </a:extLst>
            </p:cNvPr>
            <p:cNvSpPr txBox="1"/>
            <p:nvPr/>
          </p:nvSpPr>
          <p:spPr>
            <a:xfrm>
              <a:off x="2164892" y="2856856"/>
              <a:ext cx="1136341" cy="390825"/>
            </a:xfrm>
            <a:prstGeom prst="rect">
              <a:avLst/>
            </a:prstGeom>
          </p:spPr>
          <p:txBody>
            <a:bodyPr vert="horz" wrap="none" lIns="91440" tIns="45720" rIns="91440" bIns="45720" rtlCol="0" anchor="b">
              <a:noAutofit/>
            </a:bodyPr>
            <a:lstStyle/>
            <a:p>
              <a:r>
                <a:rPr lang="fr-FR" sz="2000" dirty="0">
                  <a:latin typeface="Segoe UI" panose="020B0502040204020203" pitchFamily="34" charset="0"/>
                  <a:cs typeface="Segoe UI" panose="020B0502040204020203" pitchFamily="34" charset="0"/>
                </a:rPr>
                <a:t>persist</a:t>
              </a:r>
            </a:p>
          </p:txBody>
        </p:sp>
        <p:sp>
          <p:nvSpPr>
            <p:cNvPr id="25" name="ZoneTexte 24">
              <a:extLst>
                <a:ext uri="{FF2B5EF4-FFF2-40B4-BE49-F238E27FC236}">
                  <a16:creationId xmlns:a16="http://schemas.microsoft.com/office/drawing/2014/main" id="{47B0D7F7-704E-21BB-1B7E-5FCAA467CCDE}"/>
                </a:ext>
              </a:extLst>
            </p:cNvPr>
            <p:cNvSpPr txBox="1"/>
            <p:nvPr/>
          </p:nvSpPr>
          <p:spPr>
            <a:xfrm>
              <a:off x="1273689" y="3641693"/>
              <a:ext cx="1136341" cy="390825"/>
            </a:xfrm>
            <a:prstGeom prst="rect">
              <a:avLst/>
            </a:prstGeom>
          </p:spPr>
          <p:txBody>
            <a:bodyPr vert="horz" wrap="none" lIns="91440" tIns="45720" rIns="91440" bIns="45720" rtlCol="0" anchor="b">
              <a:noAutofit/>
            </a:bodyPr>
            <a:lstStyle/>
            <a:p>
              <a:r>
                <a:rPr lang="fr-FR" sz="2000" dirty="0">
                  <a:latin typeface="Segoe UI" panose="020B0502040204020203" pitchFamily="34" charset="0"/>
                  <a:cs typeface="Segoe UI" panose="020B0502040204020203" pitchFamily="34" charset="0"/>
                </a:rPr>
                <a:t>refresh</a:t>
              </a:r>
            </a:p>
          </p:txBody>
        </p:sp>
        <p:sp>
          <p:nvSpPr>
            <p:cNvPr id="26" name="ZoneTexte 25">
              <a:extLst>
                <a:ext uri="{FF2B5EF4-FFF2-40B4-BE49-F238E27FC236}">
                  <a16:creationId xmlns:a16="http://schemas.microsoft.com/office/drawing/2014/main" id="{1A15BE11-671D-66B7-EFBA-3C9A393F94BC}"/>
                </a:ext>
              </a:extLst>
            </p:cNvPr>
            <p:cNvSpPr txBox="1"/>
            <p:nvPr/>
          </p:nvSpPr>
          <p:spPr>
            <a:xfrm>
              <a:off x="4701773" y="4567820"/>
              <a:ext cx="857390" cy="390825"/>
            </a:xfrm>
            <a:prstGeom prst="rect">
              <a:avLst/>
            </a:prstGeom>
          </p:spPr>
          <p:txBody>
            <a:bodyPr vert="horz" wrap="none" lIns="91440" tIns="45720" rIns="91440" bIns="45720" rtlCol="0" anchor="b">
              <a:noAutofit/>
            </a:bodyPr>
            <a:lstStyle/>
            <a:p>
              <a:r>
                <a:rPr lang="fr-FR" sz="2000" dirty="0">
                  <a:latin typeface="Segoe UI" panose="020B0502040204020203" pitchFamily="34" charset="0"/>
                  <a:cs typeface="Segoe UI" panose="020B0502040204020203" pitchFamily="34" charset="0"/>
                </a:rPr>
                <a:t>merge</a:t>
              </a:r>
            </a:p>
          </p:txBody>
        </p:sp>
        <p:sp>
          <p:nvSpPr>
            <p:cNvPr id="27" name="ZoneTexte 26">
              <a:extLst>
                <a:ext uri="{FF2B5EF4-FFF2-40B4-BE49-F238E27FC236}">
                  <a16:creationId xmlns:a16="http://schemas.microsoft.com/office/drawing/2014/main" id="{8E8E70E8-1EE3-BEB7-04FC-D46F6B68D7FA}"/>
                </a:ext>
              </a:extLst>
            </p:cNvPr>
            <p:cNvSpPr txBox="1"/>
            <p:nvPr/>
          </p:nvSpPr>
          <p:spPr>
            <a:xfrm>
              <a:off x="330144" y="4567819"/>
              <a:ext cx="2940683" cy="390825"/>
            </a:xfrm>
            <a:prstGeom prst="rect">
              <a:avLst/>
            </a:prstGeom>
          </p:spPr>
          <p:txBody>
            <a:bodyPr vert="horz" wrap="none" lIns="91440" tIns="45720" rIns="91440" bIns="45720" rtlCol="0" anchor="b">
              <a:noAutofit/>
            </a:bodyPr>
            <a:lstStyle/>
            <a:p>
              <a:r>
                <a:rPr lang="fr-FR" sz="2000" dirty="0">
                  <a:latin typeface="Segoe UI" panose="020B0502040204020203" pitchFamily="34" charset="0"/>
                  <a:cs typeface="Segoe UI" panose="020B0502040204020203" pitchFamily="34" charset="0"/>
                </a:rPr>
                <a:t>commit / rollback / close</a:t>
              </a:r>
            </a:p>
          </p:txBody>
        </p:sp>
      </p:grpSp>
      <p:sp>
        <p:nvSpPr>
          <p:cNvPr id="33" name="Titre 1">
            <a:extLst>
              <a:ext uri="{FF2B5EF4-FFF2-40B4-BE49-F238E27FC236}">
                <a16:creationId xmlns:a16="http://schemas.microsoft.com/office/drawing/2014/main" id="{7039B82E-248A-E9BB-B359-FE75DAA2329F}"/>
              </a:ext>
            </a:extLst>
          </p:cNvPr>
          <p:cNvSpPr txBox="1">
            <a:spLocks/>
          </p:cNvSpPr>
          <p:nvPr/>
        </p:nvSpPr>
        <p:spPr>
          <a:xfrm>
            <a:off x="7835218" y="1641376"/>
            <a:ext cx="3374964" cy="366703"/>
          </a:xfrm>
          <a:prstGeom prst="rect">
            <a:avLst/>
          </a:prstGeom>
          <a:solidFill>
            <a:srgbClr val="011F39"/>
          </a:solidFill>
          <a:ln>
            <a:noFill/>
          </a:ln>
        </p:spPr>
        <p:txBody>
          <a:bodyPr vert="horz" wrap="square" lIns="91440" tIns="45720" rIns="91440" bIns="45720" rtlCol="0" anchor="t" anchorCtr="0">
            <a:spAutoFit/>
          </a:bodyPr>
          <a:lstStyle>
            <a:lvl1pPr algn="l" defTabSz="914400" rtl="0" eaLnBrk="1" latinLnBrk="0" hangingPunct="1">
              <a:lnSpc>
                <a:spcPct val="90000"/>
              </a:lnSpc>
              <a:spcBef>
                <a:spcPct val="0"/>
              </a:spcBef>
              <a:buNone/>
              <a:defRPr sz="4400" kern="1200">
                <a:solidFill>
                  <a:schemeClr val="tx1"/>
                </a:solidFill>
                <a:latin typeface="Segoe UI" panose="020B0502040204020203" pitchFamily="34" charset="0"/>
                <a:ea typeface="+mj-ea"/>
                <a:cs typeface="+mj-cs"/>
              </a:defRPr>
            </a:lvl1pPr>
          </a:lstStyle>
          <a:p>
            <a:pPr>
              <a:lnSpc>
                <a:spcPct val="120000"/>
              </a:lnSpc>
            </a:pPr>
            <a:r>
              <a:rPr lang="fr-FR" sz="1600" dirty="0" err="1">
                <a:solidFill>
                  <a:srgbClr val="FFFFFF"/>
                </a:solidFill>
                <a:latin typeface="Consolas" panose="020B0609020204030204" pitchFamily="49" charset="0"/>
                <a:cs typeface="Segoe UI" panose="020B0502040204020203" pitchFamily="34" charset="0"/>
              </a:rPr>
              <a:t>Employe</a:t>
            </a:r>
            <a:r>
              <a:rPr lang="fr-FR" sz="1600" dirty="0">
                <a:solidFill>
                  <a:srgbClr val="FFFFFF"/>
                </a:solidFill>
                <a:latin typeface="Consolas" panose="020B0609020204030204" pitchFamily="49" charset="0"/>
                <a:cs typeface="Segoe UI" panose="020B0502040204020203" pitchFamily="34" charset="0"/>
              </a:rPr>
              <a:t> </a:t>
            </a:r>
            <a:r>
              <a:rPr lang="fr-FR" sz="1600" dirty="0" err="1">
                <a:solidFill>
                  <a:srgbClr val="FFFFFF"/>
                </a:solidFill>
                <a:latin typeface="Consolas" panose="020B0609020204030204" pitchFamily="49" charset="0"/>
                <a:cs typeface="Segoe UI" panose="020B0502040204020203" pitchFamily="34" charset="0"/>
              </a:rPr>
              <a:t>emp</a:t>
            </a:r>
            <a:r>
              <a:rPr lang="fr-FR" sz="1600" dirty="0">
                <a:solidFill>
                  <a:srgbClr val="FFFFFF"/>
                </a:solidFill>
                <a:latin typeface="Consolas" panose="020B0609020204030204" pitchFamily="49" charset="0"/>
                <a:cs typeface="Segoe UI" panose="020B0502040204020203" pitchFamily="34" charset="0"/>
              </a:rPr>
              <a:t> = new </a:t>
            </a:r>
            <a:r>
              <a:rPr lang="fr-FR" sz="1600" dirty="0" err="1">
                <a:solidFill>
                  <a:srgbClr val="FFFFFF"/>
                </a:solidFill>
                <a:latin typeface="Consolas" panose="020B0609020204030204" pitchFamily="49" charset="0"/>
                <a:cs typeface="Segoe UI" panose="020B0502040204020203" pitchFamily="34" charset="0"/>
              </a:rPr>
              <a:t>Employe</a:t>
            </a:r>
            <a:r>
              <a:rPr lang="fr-FR" sz="1600" dirty="0">
                <a:solidFill>
                  <a:srgbClr val="FFFFFF"/>
                </a:solidFill>
                <a:latin typeface="Consolas" panose="020B0609020204030204" pitchFamily="49" charset="0"/>
                <a:cs typeface="Segoe UI" panose="020B0502040204020203" pitchFamily="34" charset="0"/>
              </a:rPr>
              <a:t>();</a:t>
            </a:r>
          </a:p>
        </p:txBody>
      </p:sp>
    </p:spTree>
    <p:extLst>
      <p:ext uri="{BB962C8B-B14F-4D97-AF65-F5344CB8AC3E}">
        <p14:creationId xmlns:p14="http://schemas.microsoft.com/office/powerpoint/2010/main" val="27318793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re 1">
            <a:extLst>
              <a:ext uri="{FF2B5EF4-FFF2-40B4-BE49-F238E27FC236}">
                <a16:creationId xmlns:a16="http://schemas.microsoft.com/office/drawing/2014/main" id="{7039B82E-248A-E9BB-B359-FE75DAA2329F}"/>
              </a:ext>
            </a:extLst>
          </p:cNvPr>
          <p:cNvSpPr txBox="1">
            <a:spLocks/>
          </p:cNvSpPr>
          <p:nvPr/>
        </p:nvSpPr>
        <p:spPr>
          <a:xfrm>
            <a:off x="3506876" y="1329151"/>
            <a:ext cx="8330938" cy="5093061"/>
          </a:xfrm>
          <a:prstGeom prst="rect">
            <a:avLst/>
          </a:prstGeom>
          <a:noFill/>
          <a:ln>
            <a:noFill/>
          </a:ln>
        </p:spPr>
        <p:txBody>
          <a:bodyPr vert="horz" wrap="square" lIns="91440" tIns="45720" rIns="91440" bIns="45720" rtlCol="0" anchor="t" anchorCtr="0">
            <a:spAutoFit/>
          </a:bodyPr>
          <a:lstStyle>
            <a:lvl1pPr algn="l" defTabSz="914400" rtl="0" eaLnBrk="1" latinLnBrk="0" hangingPunct="1">
              <a:lnSpc>
                <a:spcPct val="90000"/>
              </a:lnSpc>
              <a:spcBef>
                <a:spcPct val="0"/>
              </a:spcBef>
              <a:buNone/>
              <a:defRPr sz="4400" kern="1200">
                <a:solidFill>
                  <a:schemeClr val="tx1"/>
                </a:solidFill>
                <a:latin typeface="Segoe UI" panose="020B0502040204020203" pitchFamily="34" charset="0"/>
                <a:ea typeface="+mj-ea"/>
                <a:cs typeface="+mj-cs"/>
              </a:defRPr>
            </a:lvl1pPr>
          </a:lstStyle>
          <a:p>
            <a:pPr>
              <a:lnSpc>
                <a:spcPct val="120000"/>
              </a:lnSpc>
              <a:buClr>
                <a:srgbClr val="011F39"/>
              </a:buClr>
            </a:pPr>
            <a:r>
              <a:rPr lang="fr-FR" sz="2400" dirty="0">
                <a:solidFill>
                  <a:srgbClr val="95B258"/>
                </a:solidFill>
                <a:cs typeface="Segoe UI" panose="020B0502040204020203" pitchFamily="34" charset="0"/>
              </a:rPr>
              <a:t>JPA</a:t>
            </a:r>
            <a:r>
              <a:rPr lang="fr-FR" sz="2400" dirty="0">
                <a:solidFill>
                  <a:srgbClr val="011F39"/>
                </a:solidFill>
                <a:cs typeface="Segoe UI" panose="020B0502040204020203" pitchFamily="34" charset="0"/>
              </a:rPr>
              <a:t> cherche à limiter les interactions avec la base de données </a:t>
            </a:r>
          </a:p>
          <a:p>
            <a:pPr marL="800100" lvl="1" indent="-342900">
              <a:lnSpc>
                <a:spcPct val="120000"/>
              </a:lnSpc>
              <a:buFont typeface="Arial" panose="020B0604020202020204" pitchFamily="34" charset="0"/>
              <a:buChar char="•"/>
            </a:pPr>
            <a:r>
              <a:rPr lang="fr-FR" dirty="0">
                <a:solidFill>
                  <a:srgbClr val="011F39"/>
                </a:solidFill>
                <a:cs typeface="Segoe UI" panose="020B0502040204020203" pitchFamily="34" charset="0"/>
              </a:rPr>
              <a:t>Tant qu’une transaction est en cours, le moteur JPA n’effectuera aucune requête SQL</a:t>
            </a:r>
          </a:p>
          <a:p>
            <a:pPr marL="1257300" lvl="2" indent="-342900">
              <a:lnSpc>
                <a:spcPct val="120000"/>
              </a:lnSpc>
              <a:buFont typeface="Arial" panose="020B0604020202020204" pitchFamily="34" charset="0"/>
              <a:buChar char="•"/>
            </a:pPr>
            <a:r>
              <a:rPr lang="fr-FR" sz="1600" dirty="0">
                <a:solidFill>
                  <a:srgbClr val="011F39"/>
                </a:solidFill>
                <a:cs typeface="Segoe UI" panose="020B0502040204020203" pitchFamily="34" charset="0"/>
              </a:rPr>
              <a:t>Il attendra si possible le commit de la transaction</a:t>
            </a:r>
            <a:endParaRPr lang="fr-FR" dirty="0">
              <a:solidFill>
                <a:srgbClr val="011F39"/>
              </a:solidFill>
              <a:cs typeface="Segoe UI" panose="020B0502040204020203" pitchFamily="34" charset="0"/>
            </a:endParaRPr>
          </a:p>
          <a:p>
            <a:pPr marL="800100" lvl="1" indent="-342900">
              <a:lnSpc>
                <a:spcPct val="120000"/>
              </a:lnSpc>
              <a:buFont typeface="Arial" panose="020B0604020202020204" pitchFamily="34" charset="0"/>
              <a:buChar char="•"/>
            </a:pPr>
            <a:r>
              <a:rPr lang="fr-FR" dirty="0">
                <a:solidFill>
                  <a:srgbClr val="011F39"/>
                </a:solidFill>
                <a:cs typeface="Segoe UI" panose="020B0502040204020203" pitchFamily="34" charset="0"/>
              </a:rPr>
              <a:t>Il respecte les 4 propriétés des transactions (ACID)</a:t>
            </a:r>
          </a:p>
          <a:p>
            <a:pPr marL="1257300" lvl="2" indent="-342900">
              <a:lnSpc>
                <a:spcPct val="120000"/>
              </a:lnSpc>
              <a:buFont typeface="Arial" panose="020B0604020202020204" pitchFamily="34" charset="0"/>
              <a:buChar char="•"/>
            </a:pPr>
            <a:r>
              <a:rPr lang="fr-FR" sz="1600" dirty="0">
                <a:solidFill>
                  <a:srgbClr val="011F39"/>
                </a:solidFill>
                <a:cs typeface="Segoe UI" panose="020B0502040204020203" pitchFamily="34" charset="0"/>
              </a:rPr>
              <a:t>Atomicité</a:t>
            </a:r>
          </a:p>
          <a:p>
            <a:pPr marL="1257300" lvl="2" indent="-342900">
              <a:lnSpc>
                <a:spcPct val="120000"/>
              </a:lnSpc>
              <a:buFont typeface="Arial" panose="020B0604020202020204" pitchFamily="34" charset="0"/>
              <a:buChar char="•"/>
            </a:pPr>
            <a:r>
              <a:rPr lang="fr-FR" sz="1600" dirty="0">
                <a:solidFill>
                  <a:srgbClr val="011F39"/>
                </a:solidFill>
                <a:cs typeface="Segoe UI" panose="020B0502040204020203" pitchFamily="34" charset="0"/>
              </a:rPr>
              <a:t>Cohérence</a:t>
            </a:r>
          </a:p>
          <a:p>
            <a:pPr marL="1257300" lvl="2" indent="-342900">
              <a:lnSpc>
                <a:spcPct val="120000"/>
              </a:lnSpc>
              <a:buFont typeface="Arial" panose="020B0604020202020204" pitchFamily="34" charset="0"/>
              <a:buChar char="•"/>
            </a:pPr>
            <a:r>
              <a:rPr lang="fr-FR" sz="1600" dirty="0">
                <a:solidFill>
                  <a:srgbClr val="011F39"/>
                </a:solidFill>
                <a:cs typeface="Segoe UI" panose="020B0502040204020203" pitchFamily="34" charset="0"/>
              </a:rPr>
              <a:t>Isolation</a:t>
            </a:r>
          </a:p>
          <a:p>
            <a:pPr marL="1257300" lvl="2" indent="-342900">
              <a:lnSpc>
                <a:spcPct val="120000"/>
              </a:lnSpc>
              <a:buFont typeface="Arial" panose="020B0604020202020204" pitchFamily="34" charset="0"/>
              <a:buChar char="•"/>
            </a:pPr>
            <a:r>
              <a:rPr lang="fr-FR" sz="1600" dirty="0">
                <a:solidFill>
                  <a:srgbClr val="011F39"/>
                </a:solidFill>
                <a:cs typeface="Segoe UI" panose="020B0502040204020203" pitchFamily="34" charset="0"/>
              </a:rPr>
              <a:t>Durabilité</a:t>
            </a:r>
          </a:p>
          <a:p>
            <a:pPr lvl="2">
              <a:lnSpc>
                <a:spcPct val="120000"/>
              </a:lnSpc>
            </a:pPr>
            <a:endParaRPr lang="fr-FR" sz="2400" dirty="0">
              <a:solidFill>
                <a:srgbClr val="95B258"/>
              </a:solidFill>
              <a:cs typeface="Segoe UI" panose="020B0502040204020203" pitchFamily="34" charset="0"/>
            </a:endParaRPr>
          </a:p>
          <a:p>
            <a:pPr>
              <a:lnSpc>
                <a:spcPct val="120000"/>
              </a:lnSpc>
            </a:pPr>
            <a:r>
              <a:rPr lang="fr-FR" sz="2400" dirty="0">
                <a:solidFill>
                  <a:srgbClr val="95B258"/>
                </a:solidFill>
                <a:cs typeface="Segoe UI" panose="020B0502040204020203" pitchFamily="34" charset="0"/>
              </a:rPr>
              <a:t>Spring Data JPA </a:t>
            </a:r>
            <a:r>
              <a:rPr lang="fr-FR" sz="2400" dirty="0">
                <a:solidFill>
                  <a:srgbClr val="011F39"/>
                </a:solidFill>
                <a:cs typeface="Segoe UI" panose="020B0502040204020203" pitchFamily="34" charset="0"/>
              </a:rPr>
              <a:t>active des transactions sur chaque INSERT, UPDATE ou DELETE en base </a:t>
            </a:r>
          </a:p>
          <a:p>
            <a:pPr marL="800100" lvl="1" indent="-342900">
              <a:lnSpc>
                <a:spcPct val="120000"/>
              </a:lnSpc>
              <a:buFont typeface="Arial" panose="020B0604020202020204" pitchFamily="34" charset="0"/>
              <a:buChar char="•"/>
            </a:pPr>
            <a:endParaRPr lang="fr-FR" dirty="0">
              <a:solidFill>
                <a:srgbClr val="011F39"/>
              </a:solidFill>
              <a:cs typeface="Segoe UI" panose="020B0502040204020203" pitchFamily="34" charset="0"/>
            </a:endParaRPr>
          </a:p>
        </p:txBody>
      </p:sp>
      <p:sp>
        <p:nvSpPr>
          <p:cNvPr id="5" name="Espace réservé du texte 19">
            <a:extLst>
              <a:ext uri="{FF2B5EF4-FFF2-40B4-BE49-F238E27FC236}">
                <a16:creationId xmlns:a16="http://schemas.microsoft.com/office/drawing/2014/main" id="{EF71FCD1-EB37-485B-827A-23A3785D6F72}"/>
              </a:ext>
            </a:extLst>
          </p:cNvPr>
          <p:cNvSpPr txBox="1">
            <a:spLocks/>
          </p:cNvSpPr>
          <p:nvPr/>
        </p:nvSpPr>
        <p:spPr>
          <a:xfrm>
            <a:off x="354186" y="1240233"/>
            <a:ext cx="2852415" cy="4421658"/>
          </a:xfrm>
          <a:prstGeom prst="rect">
            <a:avLst/>
          </a:prstGeom>
        </p:spPr>
        <p:txBody>
          <a:bodyPr lIns="0" tIns="0" rIns="0" bIns="0"/>
          <a:lstStyle>
            <a:lvl1pPr marL="0" indent="0" algn="l" defTabSz="914400" rtl="0" eaLnBrk="1" latinLnBrk="0" hangingPunct="1">
              <a:lnSpc>
                <a:spcPct val="90000"/>
              </a:lnSpc>
              <a:spcBef>
                <a:spcPts val="1000"/>
              </a:spcBef>
              <a:buFont typeface="Arial" panose="020B0604020202020204" pitchFamily="34" charset="0"/>
              <a:buNone/>
              <a:defRPr sz="2800" b="1" kern="1200">
                <a:solidFill>
                  <a:schemeClr val="bg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a:solidFill>
                  <a:srgbClr val="3B518E"/>
                </a:solidFill>
              </a:rPr>
              <a:t>Définitions de JPA, ORM et entité</a:t>
            </a:r>
          </a:p>
        </p:txBody>
      </p:sp>
      <p:sp>
        <p:nvSpPr>
          <p:cNvPr id="6" name="Titre 1">
            <a:extLst>
              <a:ext uri="{FF2B5EF4-FFF2-40B4-BE49-F238E27FC236}">
                <a16:creationId xmlns:a16="http://schemas.microsoft.com/office/drawing/2014/main" id="{48EE39BE-9E8A-4EFB-AA76-646D28DDBF24}"/>
              </a:ext>
            </a:extLst>
          </p:cNvPr>
          <p:cNvSpPr txBox="1">
            <a:spLocks/>
          </p:cNvSpPr>
          <p:nvPr/>
        </p:nvSpPr>
        <p:spPr>
          <a:xfrm>
            <a:off x="3825174" y="428630"/>
            <a:ext cx="8012641" cy="542920"/>
          </a:xfrm>
          <a:prstGeom prst="rect">
            <a:avLst/>
          </a:prstGeom>
        </p:spPr>
        <p:txBody>
          <a:bodyPr lIns="0" tIns="0" rIns="0" bIns="0" anchor="t" anchorCtr="0">
            <a:normAutofit/>
          </a:bodyPr>
          <a:lstStyle>
            <a:lvl1pPr algn="r" defTabSz="914400" rtl="0" eaLnBrk="1" latinLnBrk="0" hangingPunct="1">
              <a:lnSpc>
                <a:spcPct val="90000"/>
              </a:lnSpc>
              <a:spcBef>
                <a:spcPct val="0"/>
              </a:spcBef>
              <a:buNone/>
              <a:defRPr sz="1400" kern="1200">
                <a:solidFill>
                  <a:srgbClr val="222933"/>
                </a:solidFill>
                <a:latin typeface="Segoe UI Light" panose="020B0502040204020203" pitchFamily="34" charset="0"/>
                <a:ea typeface="+mj-ea"/>
                <a:cs typeface="Segoe UI Light" panose="020B0502040204020203" pitchFamily="34" charset="0"/>
              </a:defRPr>
            </a:lvl1pPr>
          </a:lstStyle>
          <a:p>
            <a:r>
              <a:rPr lang="fr-FR" dirty="0">
                <a:solidFill>
                  <a:srgbClr val="141E26"/>
                </a:solidFill>
              </a:rPr>
              <a:t>Java </a:t>
            </a:r>
            <a:r>
              <a:rPr lang="fr-FR" dirty="0" err="1">
                <a:solidFill>
                  <a:srgbClr val="141E26"/>
                </a:solidFill>
              </a:rPr>
              <a:t>Frameworks</a:t>
            </a:r>
            <a:endParaRPr lang="fr-FR" dirty="0">
              <a:solidFill>
                <a:srgbClr val="141E26"/>
              </a:solidFill>
            </a:endParaRPr>
          </a:p>
          <a:p>
            <a:r>
              <a:rPr lang="fr-FR" b="1" cap="all" dirty="0">
                <a:solidFill>
                  <a:srgbClr val="3B518E"/>
                </a:solidFill>
                <a:latin typeface="Segoe UI" panose="020B0502040204020203" pitchFamily="34" charset="0"/>
                <a:cs typeface="Segoe UI" panose="020B0502040204020203" pitchFamily="34" charset="0"/>
              </a:rPr>
              <a:t>Spring data</a:t>
            </a:r>
          </a:p>
        </p:txBody>
      </p:sp>
      <p:pic>
        <p:nvPicPr>
          <p:cNvPr id="9" name="Graphique 8">
            <a:extLst>
              <a:ext uri="{FF2B5EF4-FFF2-40B4-BE49-F238E27FC236}">
                <a16:creationId xmlns:a16="http://schemas.microsoft.com/office/drawing/2014/main" id="{6D568089-B2B3-4769-9325-554149C6E5CA}"/>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54184" y="6124781"/>
            <a:ext cx="528777" cy="528777"/>
          </a:xfrm>
          <a:prstGeom prst="rect">
            <a:avLst/>
          </a:prstGeom>
        </p:spPr>
      </p:pic>
    </p:spTree>
    <p:extLst>
      <p:ext uri="{BB962C8B-B14F-4D97-AF65-F5344CB8AC3E}">
        <p14:creationId xmlns:p14="http://schemas.microsoft.com/office/powerpoint/2010/main" val="23195856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 coins arrondis 13">
            <a:extLst>
              <a:ext uri="{FF2B5EF4-FFF2-40B4-BE49-F238E27FC236}">
                <a16:creationId xmlns:a16="http://schemas.microsoft.com/office/drawing/2014/main" id="{0401832E-EA11-B2FF-6023-C161FA51941A}"/>
              </a:ext>
            </a:extLst>
          </p:cNvPr>
          <p:cNvSpPr/>
          <p:nvPr/>
        </p:nvSpPr>
        <p:spPr>
          <a:xfrm>
            <a:off x="3506876" y="4325716"/>
            <a:ext cx="2349263" cy="1491983"/>
          </a:xfrm>
          <a:prstGeom prst="roundRect">
            <a:avLst/>
          </a:prstGeom>
          <a:solidFill>
            <a:srgbClr val="4AA5B7"/>
          </a:solidFill>
          <a:ln w="38100">
            <a:solidFill>
              <a:srgbClr val="4AA5B7"/>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fr-FR" sz="2400" dirty="0">
                <a:solidFill>
                  <a:srgbClr val="FFFFFF"/>
                </a:solidFill>
                <a:latin typeface="Segoe UI" panose="020B0502040204020203" pitchFamily="34" charset="0"/>
                <a:cs typeface="Segoe UI" panose="020B0502040204020203" pitchFamily="34" charset="0"/>
              </a:rPr>
              <a:t>BLL</a:t>
            </a:r>
          </a:p>
        </p:txBody>
      </p:sp>
      <p:sp>
        <p:nvSpPr>
          <p:cNvPr id="33" name="Titre 1">
            <a:extLst>
              <a:ext uri="{FF2B5EF4-FFF2-40B4-BE49-F238E27FC236}">
                <a16:creationId xmlns:a16="http://schemas.microsoft.com/office/drawing/2014/main" id="{7039B82E-248A-E9BB-B359-FE75DAA2329F}"/>
              </a:ext>
            </a:extLst>
          </p:cNvPr>
          <p:cNvSpPr txBox="1">
            <a:spLocks/>
          </p:cNvSpPr>
          <p:nvPr/>
        </p:nvSpPr>
        <p:spPr>
          <a:xfrm>
            <a:off x="3506876" y="1329151"/>
            <a:ext cx="8330938" cy="2710422"/>
          </a:xfrm>
          <a:prstGeom prst="rect">
            <a:avLst/>
          </a:prstGeom>
          <a:noFill/>
          <a:ln>
            <a:noFill/>
          </a:ln>
        </p:spPr>
        <p:txBody>
          <a:bodyPr vert="horz" wrap="square" lIns="91440" tIns="45720" rIns="91440" bIns="45720" rtlCol="0" anchor="t" anchorCtr="0">
            <a:spAutoFit/>
          </a:bodyPr>
          <a:lstStyle>
            <a:lvl1pPr algn="l" defTabSz="914400" rtl="0" eaLnBrk="1" latinLnBrk="0" hangingPunct="1">
              <a:lnSpc>
                <a:spcPct val="90000"/>
              </a:lnSpc>
              <a:spcBef>
                <a:spcPct val="0"/>
              </a:spcBef>
              <a:buNone/>
              <a:defRPr sz="4400" kern="1200">
                <a:solidFill>
                  <a:schemeClr val="tx1"/>
                </a:solidFill>
                <a:latin typeface="Segoe UI" panose="020B0502040204020203" pitchFamily="34" charset="0"/>
                <a:ea typeface="+mj-ea"/>
                <a:cs typeface="+mj-cs"/>
              </a:defRPr>
            </a:lvl1pPr>
          </a:lstStyle>
          <a:p>
            <a:pPr marL="342900" indent="-342900">
              <a:lnSpc>
                <a:spcPct val="120000"/>
              </a:lnSpc>
              <a:buClr>
                <a:srgbClr val="011F39"/>
              </a:buClr>
              <a:buFont typeface="Arial" panose="020B0604020202020204" pitchFamily="34" charset="0"/>
              <a:buChar char="•"/>
            </a:pPr>
            <a:r>
              <a:rPr lang="fr-FR" sz="2400" dirty="0">
                <a:solidFill>
                  <a:srgbClr val="95B258"/>
                </a:solidFill>
                <a:cs typeface="Segoe UI" panose="020B0502040204020203" pitchFamily="34" charset="0"/>
              </a:rPr>
              <a:t>Sur la couche métier, </a:t>
            </a:r>
            <a:r>
              <a:rPr lang="fr-FR" sz="2400" dirty="0">
                <a:solidFill>
                  <a:srgbClr val="011F39"/>
                </a:solidFill>
                <a:cs typeface="Segoe UI" panose="020B0502040204020203" pitchFamily="34" charset="0"/>
              </a:rPr>
              <a:t>il est possible d’activer une </a:t>
            </a:r>
            <a:r>
              <a:rPr lang="fr-FR" sz="2400" dirty="0">
                <a:solidFill>
                  <a:srgbClr val="95B258"/>
                </a:solidFill>
                <a:cs typeface="Segoe UI" panose="020B0502040204020203" pitchFamily="34" charset="0"/>
              </a:rPr>
              <a:t>transaction </a:t>
            </a:r>
            <a:r>
              <a:rPr lang="fr-FR" sz="2400" dirty="0">
                <a:solidFill>
                  <a:srgbClr val="011F39"/>
                </a:solidFill>
                <a:cs typeface="Segoe UI" panose="020B0502040204020203" pitchFamily="34" charset="0"/>
              </a:rPr>
              <a:t>pour englober </a:t>
            </a:r>
            <a:r>
              <a:rPr lang="fr-FR" sz="2400" dirty="0">
                <a:solidFill>
                  <a:srgbClr val="95B258"/>
                </a:solidFill>
                <a:cs typeface="Segoe UI" panose="020B0502040204020203" pitchFamily="34" charset="0"/>
              </a:rPr>
              <a:t>plusieurs requêtes </a:t>
            </a:r>
            <a:r>
              <a:rPr lang="fr-FR" sz="2400" dirty="0">
                <a:solidFill>
                  <a:srgbClr val="011F39"/>
                </a:solidFill>
                <a:cs typeface="Segoe UI" panose="020B0502040204020203" pitchFamily="34" charset="0"/>
              </a:rPr>
              <a:t>en un tout ou rien</a:t>
            </a:r>
          </a:p>
          <a:p>
            <a:pPr marL="342900" indent="-342900">
              <a:lnSpc>
                <a:spcPct val="120000"/>
              </a:lnSpc>
              <a:buClr>
                <a:srgbClr val="011F39"/>
              </a:buClr>
              <a:buFont typeface="Arial" panose="020B0604020202020204" pitchFamily="34" charset="0"/>
              <a:buChar char="•"/>
            </a:pPr>
            <a:r>
              <a:rPr lang="fr-FR" sz="2400" dirty="0">
                <a:solidFill>
                  <a:srgbClr val="011F39"/>
                </a:solidFill>
                <a:cs typeface="Segoe UI" panose="020B0502040204020203" pitchFamily="34" charset="0"/>
              </a:rPr>
              <a:t>Mise en place pour cela de l’annotation </a:t>
            </a:r>
            <a:r>
              <a:rPr lang="fr-FR" sz="2400" dirty="0">
                <a:solidFill>
                  <a:srgbClr val="95B258"/>
                </a:solidFill>
                <a:cs typeface="Segoe UI" panose="020B0502040204020203" pitchFamily="34" charset="0"/>
              </a:rPr>
              <a:t>@Transactional</a:t>
            </a:r>
          </a:p>
          <a:p>
            <a:pPr>
              <a:lnSpc>
                <a:spcPct val="120000"/>
              </a:lnSpc>
              <a:buClr>
                <a:srgbClr val="011F39"/>
              </a:buClr>
            </a:pPr>
            <a:endParaRPr lang="fr-FR" sz="2400" dirty="0">
              <a:solidFill>
                <a:srgbClr val="011F39"/>
              </a:solidFill>
              <a:cs typeface="Segoe UI" panose="020B0502040204020203" pitchFamily="34" charset="0"/>
            </a:endParaRPr>
          </a:p>
          <a:p>
            <a:pPr>
              <a:lnSpc>
                <a:spcPct val="120000"/>
              </a:lnSpc>
              <a:buClr>
                <a:srgbClr val="011F39"/>
              </a:buClr>
            </a:pPr>
            <a:r>
              <a:rPr lang="fr-FR" sz="2400" dirty="0">
                <a:solidFill>
                  <a:srgbClr val="011F39"/>
                </a:solidFill>
                <a:cs typeface="Segoe UI" panose="020B0502040204020203" pitchFamily="34" charset="0"/>
              </a:rPr>
              <a:t>Exemple virement entre 2 comptes :</a:t>
            </a:r>
          </a:p>
        </p:txBody>
      </p:sp>
      <p:sp>
        <p:nvSpPr>
          <p:cNvPr id="5" name="Espace réservé du texte 19">
            <a:extLst>
              <a:ext uri="{FF2B5EF4-FFF2-40B4-BE49-F238E27FC236}">
                <a16:creationId xmlns:a16="http://schemas.microsoft.com/office/drawing/2014/main" id="{EF71FCD1-EB37-485B-827A-23A3785D6F72}"/>
              </a:ext>
            </a:extLst>
          </p:cNvPr>
          <p:cNvSpPr txBox="1">
            <a:spLocks/>
          </p:cNvSpPr>
          <p:nvPr/>
        </p:nvSpPr>
        <p:spPr>
          <a:xfrm>
            <a:off x="354186" y="1240233"/>
            <a:ext cx="2852415" cy="4421658"/>
          </a:xfrm>
          <a:prstGeom prst="rect">
            <a:avLst/>
          </a:prstGeom>
        </p:spPr>
        <p:txBody>
          <a:bodyPr lIns="0" tIns="0" rIns="0" bIns="0"/>
          <a:lstStyle>
            <a:lvl1pPr marL="0" indent="0" algn="l" defTabSz="914400" rtl="0" eaLnBrk="1" latinLnBrk="0" hangingPunct="1">
              <a:lnSpc>
                <a:spcPct val="90000"/>
              </a:lnSpc>
              <a:spcBef>
                <a:spcPts val="1000"/>
              </a:spcBef>
              <a:buFont typeface="Arial" panose="020B0604020202020204" pitchFamily="34" charset="0"/>
              <a:buNone/>
              <a:defRPr sz="2800" b="1" kern="1200">
                <a:solidFill>
                  <a:schemeClr val="bg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a:solidFill>
                  <a:srgbClr val="3B518E"/>
                </a:solidFill>
              </a:rPr>
              <a:t>Définitions de JPA, ORM et entité</a:t>
            </a:r>
          </a:p>
        </p:txBody>
      </p:sp>
      <p:sp>
        <p:nvSpPr>
          <p:cNvPr id="6" name="Titre 1">
            <a:extLst>
              <a:ext uri="{FF2B5EF4-FFF2-40B4-BE49-F238E27FC236}">
                <a16:creationId xmlns:a16="http://schemas.microsoft.com/office/drawing/2014/main" id="{48EE39BE-9E8A-4EFB-AA76-646D28DDBF24}"/>
              </a:ext>
            </a:extLst>
          </p:cNvPr>
          <p:cNvSpPr txBox="1">
            <a:spLocks/>
          </p:cNvSpPr>
          <p:nvPr/>
        </p:nvSpPr>
        <p:spPr>
          <a:xfrm>
            <a:off x="3825174" y="428630"/>
            <a:ext cx="8012641" cy="542920"/>
          </a:xfrm>
          <a:prstGeom prst="rect">
            <a:avLst/>
          </a:prstGeom>
        </p:spPr>
        <p:txBody>
          <a:bodyPr lIns="0" tIns="0" rIns="0" bIns="0" anchor="t" anchorCtr="0">
            <a:normAutofit/>
          </a:bodyPr>
          <a:lstStyle>
            <a:lvl1pPr algn="r" defTabSz="914400" rtl="0" eaLnBrk="1" latinLnBrk="0" hangingPunct="1">
              <a:lnSpc>
                <a:spcPct val="90000"/>
              </a:lnSpc>
              <a:spcBef>
                <a:spcPct val="0"/>
              </a:spcBef>
              <a:buNone/>
              <a:defRPr sz="1400" kern="1200">
                <a:solidFill>
                  <a:srgbClr val="222933"/>
                </a:solidFill>
                <a:latin typeface="Segoe UI Light" panose="020B0502040204020203" pitchFamily="34" charset="0"/>
                <a:ea typeface="+mj-ea"/>
                <a:cs typeface="Segoe UI Light" panose="020B0502040204020203" pitchFamily="34" charset="0"/>
              </a:defRPr>
            </a:lvl1pPr>
          </a:lstStyle>
          <a:p>
            <a:r>
              <a:rPr lang="fr-FR" dirty="0">
                <a:solidFill>
                  <a:srgbClr val="141E26"/>
                </a:solidFill>
              </a:rPr>
              <a:t>Java </a:t>
            </a:r>
            <a:r>
              <a:rPr lang="fr-FR" dirty="0" err="1">
                <a:solidFill>
                  <a:srgbClr val="141E26"/>
                </a:solidFill>
              </a:rPr>
              <a:t>Frameworks</a:t>
            </a:r>
            <a:endParaRPr lang="fr-FR" dirty="0">
              <a:solidFill>
                <a:srgbClr val="141E26"/>
              </a:solidFill>
            </a:endParaRPr>
          </a:p>
          <a:p>
            <a:r>
              <a:rPr lang="fr-FR" b="1" cap="all" dirty="0">
                <a:solidFill>
                  <a:srgbClr val="3B518E"/>
                </a:solidFill>
                <a:latin typeface="Segoe UI" panose="020B0502040204020203" pitchFamily="34" charset="0"/>
                <a:cs typeface="Segoe UI" panose="020B0502040204020203" pitchFamily="34" charset="0"/>
              </a:rPr>
              <a:t>Spring data</a:t>
            </a:r>
          </a:p>
        </p:txBody>
      </p:sp>
      <p:pic>
        <p:nvPicPr>
          <p:cNvPr id="9" name="Graphique 8">
            <a:extLst>
              <a:ext uri="{FF2B5EF4-FFF2-40B4-BE49-F238E27FC236}">
                <a16:creationId xmlns:a16="http://schemas.microsoft.com/office/drawing/2014/main" id="{6D568089-B2B3-4769-9325-554149C6E5CA}"/>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54184" y="6124781"/>
            <a:ext cx="528777" cy="528777"/>
          </a:xfrm>
          <a:prstGeom prst="rect">
            <a:avLst/>
          </a:prstGeom>
        </p:spPr>
      </p:pic>
      <p:cxnSp>
        <p:nvCxnSpPr>
          <p:cNvPr id="2" name="Connecteur droit 1">
            <a:extLst>
              <a:ext uri="{FF2B5EF4-FFF2-40B4-BE49-F238E27FC236}">
                <a16:creationId xmlns:a16="http://schemas.microsoft.com/office/drawing/2014/main" id="{6EA62CF0-1BDA-4C28-0F40-BECE15F33FB6}"/>
              </a:ext>
            </a:extLst>
          </p:cNvPr>
          <p:cNvCxnSpPr>
            <a:cxnSpLocks/>
          </p:cNvCxnSpPr>
          <p:nvPr/>
        </p:nvCxnSpPr>
        <p:spPr>
          <a:xfrm>
            <a:off x="4401273" y="5249574"/>
            <a:ext cx="2041842" cy="0"/>
          </a:xfrm>
          <a:prstGeom prst="line">
            <a:avLst/>
          </a:prstGeom>
          <a:ln w="44450">
            <a:solidFill>
              <a:srgbClr val="06516F"/>
            </a:solidFill>
            <a:tailEnd type="triangle"/>
          </a:ln>
        </p:spPr>
        <p:style>
          <a:lnRef idx="1">
            <a:schemeClr val="accent1"/>
          </a:lnRef>
          <a:fillRef idx="0">
            <a:schemeClr val="accent1"/>
          </a:fillRef>
          <a:effectRef idx="0">
            <a:schemeClr val="accent1"/>
          </a:effectRef>
          <a:fontRef idx="minor">
            <a:schemeClr val="tx1"/>
          </a:fontRef>
        </p:style>
      </p:cxnSp>
      <p:cxnSp>
        <p:nvCxnSpPr>
          <p:cNvPr id="3" name="Connecteur droit 2">
            <a:extLst>
              <a:ext uri="{FF2B5EF4-FFF2-40B4-BE49-F238E27FC236}">
                <a16:creationId xmlns:a16="http://schemas.microsoft.com/office/drawing/2014/main" id="{C67E8795-A68A-6795-B259-1243BA6C37E2}"/>
              </a:ext>
            </a:extLst>
          </p:cNvPr>
          <p:cNvCxnSpPr>
            <a:cxnSpLocks/>
          </p:cNvCxnSpPr>
          <p:nvPr/>
        </p:nvCxnSpPr>
        <p:spPr>
          <a:xfrm flipV="1">
            <a:off x="8387394" y="4666277"/>
            <a:ext cx="1769185" cy="303349"/>
          </a:xfrm>
          <a:prstGeom prst="line">
            <a:avLst/>
          </a:prstGeom>
          <a:ln w="44450">
            <a:solidFill>
              <a:srgbClr val="06516F"/>
            </a:solidFill>
            <a:tailEnd type="triangle"/>
          </a:ln>
        </p:spPr>
        <p:style>
          <a:lnRef idx="1">
            <a:schemeClr val="accent1"/>
          </a:lnRef>
          <a:fillRef idx="0">
            <a:schemeClr val="accent1"/>
          </a:fillRef>
          <a:effectRef idx="0">
            <a:schemeClr val="accent1"/>
          </a:effectRef>
          <a:fontRef idx="minor">
            <a:schemeClr val="tx1"/>
          </a:fontRef>
        </p:style>
      </p:cxnSp>
      <p:cxnSp>
        <p:nvCxnSpPr>
          <p:cNvPr id="4" name="Connecteur droit 3">
            <a:extLst>
              <a:ext uri="{FF2B5EF4-FFF2-40B4-BE49-F238E27FC236}">
                <a16:creationId xmlns:a16="http://schemas.microsoft.com/office/drawing/2014/main" id="{43D5D7E6-23CA-57AB-772B-018E6BC4938A}"/>
              </a:ext>
            </a:extLst>
          </p:cNvPr>
          <p:cNvCxnSpPr>
            <a:cxnSpLocks/>
            <a:endCxn id="18" idx="2"/>
          </p:cNvCxnSpPr>
          <p:nvPr/>
        </p:nvCxnSpPr>
        <p:spPr>
          <a:xfrm>
            <a:off x="8355648" y="5528849"/>
            <a:ext cx="1800931" cy="393788"/>
          </a:xfrm>
          <a:prstGeom prst="line">
            <a:avLst/>
          </a:prstGeom>
          <a:ln w="44450">
            <a:solidFill>
              <a:srgbClr val="06516F"/>
            </a:solidFill>
            <a:tailEnd type="triangle"/>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E4E8B409-67A1-2B5A-38DE-B2CAA448C523}"/>
              </a:ext>
            </a:extLst>
          </p:cNvPr>
          <p:cNvSpPr txBox="1"/>
          <p:nvPr/>
        </p:nvSpPr>
        <p:spPr>
          <a:xfrm>
            <a:off x="3599436" y="4720562"/>
            <a:ext cx="914400" cy="425050"/>
          </a:xfrm>
          <a:prstGeom prst="rect">
            <a:avLst/>
          </a:prstGeom>
        </p:spPr>
        <p:txBody>
          <a:bodyPr vert="horz" wrap="none" lIns="91440" tIns="45720" rIns="91440" bIns="45720" rtlCol="0" anchor="b">
            <a:normAutofit lnSpcReduction="10000"/>
          </a:bodyPr>
          <a:lstStyle/>
          <a:p>
            <a:r>
              <a:rPr lang="fr-FR" sz="2400" dirty="0">
                <a:solidFill>
                  <a:srgbClr val="011F39"/>
                </a:solidFill>
                <a:latin typeface="Segoe UI" panose="020B0502040204020203" pitchFamily="34" charset="0"/>
                <a:cs typeface="Segoe UI" panose="020B0502040204020203" pitchFamily="34" charset="0"/>
              </a:rPr>
              <a:t>virement(c1, c2)</a:t>
            </a:r>
          </a:p>
        </p:txBody>
      </p:sp>
      <p:sp>
        <p:nvSpPr>
          <p:cNvPr id="13" name="Ellipse 12">
            <a:extLst>
              <a:ext uri="{FF2B5EF4-FFF2-40B4-BE49-F238E27FC236}">
                <a16:creationId xmlns:a16="http://schemas.microsoft.com/office/drawing/2014/main" id="{BCBE8F3D-1BF9-E1BC-30BA-0ABC48F7EE98}"/>
              </a:ext>
            </a:extLst>
          </p:cNvPr>
          <p:cNvSpPr/>
          <p:nvPr/>
        </p:nvSpPr>
        <p:spPr>
          <a:xfrm>
            <a:off x="4285236" y="5140485"/>
            <a:ext cx="266700" cy="241300"/>
          </a:xfrm>
          <a:prstGeom prst="ellipse">
            <a:avLst/>
          </a:prstGeom>
          <a:solidFill>
            <a:srgbClr val="011F39"/>
          </a:solidFill>
          <a:ln>
            <a:solidFill>
              <a:srgbClr val="3B51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Rectangle : coins arrondis 15">
            <a:extLst>
              <a:ext uri="{FF2B5EF4-FFF2-40B4-BE49-F238E27FC236}">
                <a16:creationId xmlns:a16="http://schemas.microsoft.com/office/drawing/2014/main" id="{EEEADDED-C990-75BB-3CBD-C4218A0A3B3B}"/>
              </a:ext>
            </a:extLst>
          </p:cNvPr>
          <p:cNvSpPr/>
          <p:nvPr/>
        </p:nvSpPr>
        <p:spPr>
          <a:xfrm>
            <a:off x="6488016" y="4954536"/>
            <a:ext cx="1867632" cy="574313"/>
          </a:xfrm>
          <a:prstGeom prst="roundRect">
            <a:avLst/>
          </a:prstGeom>
          <a:solidFill>
            <a:srgbClr val="AAD23B"/>
          </a:solidFill>
          <a:ln w="38100">
            <a:solidFill>
              <a:srgbClr val="AAD23B"/>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fr-FR" sz="2400" dirty="0">
                <a:solidFill>
                  <a:srgbClr val="FFFFFF"/>
                </a:solidFill>
                <a:latin typeface="Segoe UI" panose="020B0502040204020203" pitchFamily="34" charset="0"/>
                <a:cs typeface="Segoe UI" panose="020B0502040204020203" pitchFamily="34" charset="0"/>
              </a:rPr>
              <a:t>Transaction</a:t>
            </a:r>
          </a:p>
        </p:txBody>
      </p:sp>
      <p:sp>
        <p:nvSpPr>
          <p:cNvPr id="17" name="Ellipse 16">
            <a:extLst>
              <a:ext uri="{FF2B5EF4-FFF2-40B4-BE49-F238E27FC236}">
                <a16:creationId xmlns:a16="http://schemas.microsoft.com/office/drawing/2014/main" id="{67F07774-D419-EB5F-01E4-16289E718D44}"/>
              </a:ext>
            </a:extLst>
          </p:cNvPr>
          <p:cNvSpPr/>
          <p:nvPr/>
        </p:nvSpPr>
        <p:spPr>
          <a:xfrm>
            <a:off x="10156579" y="4479262"/>
            <a:ext cx="266700" cy="241300"/>
          </a:xfrm>
          <a:prstGeom prst="ellipse">
            <a:avLst/>
          </a:prstGeom>
          <a:solidFill>
            <a:srgbClr val="95B258"/>
          </a:solidFill>
          <a:ln>
            <a:solidFill>
              <a:srgbClr val="95B25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Ellipse 17">
            <a:extLst>
              <a:ext uri="{FF2B5EF4-FFF2-40B4-BE49-F238E27FC236}">
                <a16:creationId xmlns:a16="http://schemas.microsoft.com/office/drawing/2014/main" id="{5E7C1E25-D531-8444-754B-5D8AC411EF84}"/>
              </a:ext>
            </a:extLst>
          </p:cNvPr>
          <p:cNvSpPr/>
          <p:nvPr/>
        </p:nvSpPr>
        <p:spPr>
          <a:xfrm>
            <a:off x="10156579" y="5801987"/>
            <a:ext cx="266700" cy="2413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1" name="ZoneTexte 20">
            <a:extLst>
              <a:ext uri="{FF2B5EF4-FFF2-40B4-BE49-F238E27FC236}">
                <a16:creationId xmlns:a16="http://schemas.microsoft.com/office/drawing/2014/main" id="{4E00B2D5-6F27-A8EC-1684-62150F456316}"/>
              </a:ext>
            </a:extLst>
          </p:cNvPr>
          <p:cNvSpPr txBox="1"/>
          <p:nvPr/>
        </p:nvSpPr>
        <p:spPr>
          <a:xfrm rot="20938874">
            <a:off x="8485119" y="4448528"/>
            <a:ext cx="914400" cy="425050"/>
          </a:xfrm>
          <a:prstGeom prst="rect">
            <a:avLst/>
          </a:prstGeom>
        </p:spPr>
        <p:txBody>
          <a:bodyPr vert="horz" wrap="none" lIns="91440" tIns="45720" rIns="91440" bIns="45720" rtlCol="0" anchor="b">
            <a:normAutofit lnSpcReduction="10000"/>
          </a:bodyPr>
          <a:lstStyle/>
          <a:p>
            <a:r>
              <a:rPr lang="fr-FR" sz="2400" dirty="0">
                <a:solidFill>
                  <a:srgbClr val="011F39"/>
                </a:solidFill>
                <a:latin typeface="Segoe UI" panose="020B0502040204020203" pitchFamily="34" charset="0"/>
                <a:cs typeface="Segoe UI" panose="020B0502040204020203" pitchFamily="34" charset="0"/>
              </a:rPr>
              <a:t>commit</a:t>
            </a:r>
          </a:p>
        </p:txBody>
      </p:sp>
      <p:sp>
        <p:nvSpPr>
          <p:cNvPr id="22" name="ZoneTexte 21">
            <a:extLst>
              <a:ext uri="{FF2B5EF4-FFF2-40B4-BE49-F238E27FC236}">
                <a16:creationId xmlns:a16="http://schemas.microsoft.com/office/drawing/2014/main" id="{A8B44ACA-29D5-C685-8390-9311DE0529B5}"/>
              </a:ext>
            </a:extLst>
          </p:cNvPr>
          <p:cNvSpPr txBox="1"/>
          <p:nvPr/>
        </p:nvSpPr>
        <p:spPr>
          <a:xfrm rot="772732">
            <a:off x="8488797" y="5710113"/>
            <a:ext cx="914400" cy="425050"/>
          </a:xfrm>
          <a:prstGeom prst="rect">
            <a:avLst/>
          </a:prstGeom>
        </p:spPr>
        <p:txBody>
          <a:bodyPr vert="horz" wrap="none" lIns="91440" tIns="45720" rIns="91440" bIns="45720" rtlCol="0" anchor="b">
            <a:normAutofit lnSpcReduction="10000"/>
          </a:bodyPr>
          <a:lstStyle/>
          <a:p>
            <a:r>
              <a:rPr lang="fr-FR" sz="2400" dirty="0">
                <a:solidFill>
                  <a:srgbClr val="011F39"/>
                </a:solidFill>
                <a:latin typeface="Segoe UI" panose="020B0502040204020203" pitchFamily="34" charset="0"/>
                <a:cs typeface="Segoe UI" panose="020B0502040204020203" pitchFamily="34" charset="0"/>
              </a:rPr>
              <a:t>rollback</a:t>
            </a:r>
          </a:p>
        </p:txBody>
      </p:sp>
    </p:spTree>
    <p:extLst>
      <p:ext uri="{BB962C8B-B14F-4D97-AF65-F5344CB8AC3E}">
        <p14:creationId xmlns:p14="http://schemas.microsoft.com/office/powerpoint/2010/main" val="14455863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re 1">
            <a:extLst>
              <a:ext uri="{FF2B5EF4-FFF2-40B4-BE49-F238E27FC236}">
                <a16:creationId xmlns:a16="http://schemas.microsoft.com/office/drawing/2014/main" id="{7039B82E-248A-E9BB-B359-FE75DAA2329F}"/>
              </a:ext>
            </a:extLst>
          </p:cNvPr>
          <p:cNvSpPr txBox="1">
            <a:spLocks/>
          </p:cNvSpPr>
          <p:nvPr/>
        </p:nvSpPr>
        <p:spPr>
          <a:xfrm>
            <a:off x="3506876" y="1329151"/>
            <a:ext cx="8330938" cy="3596818"/>
          </a:xfrm>
          <a:prstGeom prst="rect">
            <a:avLst/>
          </a:prstGeom>
          <a:noFill/>
          <a:ln>
            <a:noFill/>
          </a:ln>
        </p:spPr>
        <p:txBody>
          <a:bodyPr vert="horz" wrap="square" lIns="91440" tIns="45720" rIns="91440" bIns="45720" rtlCol="0" anchor="t" anchorCtr="0">
            <a:spAutoFit/>
          </a:bodyPr>
          <a:lstStyle>
            <a:lvl1pPr algn="l" defTabSz="914400" rtl="0" eaLnBrk="1" latinLnBrk="0" hangingPunct="1">
              <a:lnSpc>
                <a:spcPct val="90000"/>
              </a:lnSpc>
              <a:spcBef>
                <a:spcPct val="0"/>
              </a:spcBef>
              <a:buNone/>
              <a:defRPr sz="4400" kern="1200">
                <a:solidFill>
                  <a:schemeClr val="tx1"/>
                </a:solidFill>
                <a:latin typeface="Segoe UI" panose="020B0502040204020203" pitchFamily="34" charset="0"/>
                <a:ea typeface="+mj-ea"/>
                <a:cs typeface="+mj-cs"/>
              </a:defRPr>
            </a:lvl1pPr>
          </a:lstStyle>
          <a:p>
            <a:pPr>
              <a:lnSpc>
                <a:spcPct val="120000"/>
              </a:lnSpc>
            </a:pPr>
            <a:r>
              <a:rPr lang="fr-FR" sz="2400" dirty="0">
                <a:solidFill>
                  <a:srgbClr val="95B258"/>
                </a:solidFill>
              </a:rPr>
              <a:t>Spring Data JPA  </a:t>
            </a:r>
            <a:r>
              <a:rPr lang="fr-FR" sz="2400" dirty="0">
                <a:solidFill>
                  <a:srgbClr val="011F39"/>
                </a:solidFill>
              </a:rPr>
              <a:t>gère </a:t>
            </a:r>
          </a:p>
          <a:p>
            <a:pPr marL="342900" indent="-342900">
              <a:lnSpc>
                <a:spcPct val="120000"/>
              </a:lnSpc>
              <a:buFont typeface="Arial" panose="020B0604020202020204" pitchFamily="34" charset="0"/>
              <a:buChar char="•"/>
            </a:pPr>
            <a:r>
              <a:rPr lang="fr-FR" sz="2400" dirty="0">
                <a:solidFill>
                  <a:srgbClr val="011F39"/>
                </a:solidFill>
              </a:rPr>
              <a:t>L’ensemble des interfaces de JPA via </a:t>
            </a:r>
            <a:r>
              <a:rPr lang="fr-FR" sz="2400" dirty="0" err="1">
                <a:solidFill>
                  <a:srgbClr val="011F39"/>
                </a:solidFill>
              </a:rPr>
              <a:t>JpaRepository</a:t>
            </a:r>
            <a:endParaRPr lang="fr-FR" sz="2400" dirty="0">
              <a:solidFill>
                <a:srgbClr val="011F39"/>
              </a:solidFill>
            </a:endParaRPr>
          </a:p>
          <a:p>
            <a:pPr marL="342900" indent="-342900">
              <a:lnSpc>
                <a:spcPct val="120000"/>
              </a:lnSpc>
              <a:buFont typeface="Arial" panose="020B0604020202020204" pitchFamily="34" charset="0"/>
              <a:buChar char="•"/>
            </a:pPr>
            <a:r>
              <a:rPr lang="fr-FR" sz="2400" dirty="0">
                <a:solidFill>
                  <a:srgbClr val="011F39"/>
                </a:solidFill>
              </a:rPr>
              <a:t>La création de l’</a:t>
            </a:r>
            <a:r>
              <a:rPr lang="fr-FR" sz="2400" dirty="0" err="1">
                <a:solidFill>
                  <a:srgbClr val="011F39"/>
                </a:solidFill>
              </a:rPr>
              <a:t>EntityManager</a:t>
            </a:r>
            <a:r>
              <a:rPr lang="fr-FR" sz="2400" dirty="0">
                <a:solidFill>
                  <a:srgbClr val="011F39"/>
                </a:solidFill>
              </a:rPr>
              <a:t> à partir des données du fichier </a:t>
            </a:r>
            <a:r>
              <a:rPr lang="fr-FR" sz="2400" dirty="0" err="1">
                <a:solidFill>
                  <a:srgbClr val="011F39"/>
                </a:solidFill>
              </a:rPr>
              <a:t>application.properties</a:t>
            </a:r>
            <a:endParaRPr lang="fr-FR" sz="2400" dirty="0">
              <a:solidFill>
                <a:srgbClr val="011F39"/>
              </a:solidFill>
            </a:endParaRPr>
          </a:p>
          <a:p>
            <a:pPr>
              <a:lnSpc>
                <a:spcPct val="120000"/>
              </a:lnSpc>
            </a:pPr>
            <a:r>
              <a:rPr lang="fr-FR" sz="2400" dirty="0">
                <a:solidFill>
                  <a:srgbClr val="011F39"/>
                </a:solidFill>
              </a:rPr>
              <a:t>Il faut uniquement placer les annotations de mapping de JPA</a:t>
            </a:r>
          </a:p>
          <a:p>
            <a:pPr>
              <a:lnSpc>
                <a:spcPct val="120000"/>
              </a:lnSpc>
            </a:pPr>
            <a:r>
              <a:rPr lang="fr-FR" sz="2400" dirty="0">
                <a:solidFill>
                  <a:srgbClr val="95B258"/>
                </a:solidFill>
                <a:cs typeface="Segoe UI" panose="020B0502040204020203" pitchFamily="34" charset="0"/>
              </a:rPr>
              <a:t>Spring Data JPA </a:t>
            </a:r>
            <a:r>
              <a:rPr lang="fr-FR" sz="2400" dirty="0">
                <a:solidFill>
                  <a:srgbClr val="011F39"/>
                </a:solidFill>
                <a:cs typeface="Segoe UI" panose="020B0502040204020203" pitchFamily="34" charset="0"/>
              </a:rPr>
              <a:t>active des transactions sur chaque INSERT, UPDATE ou DELETE en base</a:t>
            </a:r>
          </a:p>
        </p:txBody>
      </p:sp>
      <p:sp>
        <p:nvSpPr>
          <p:cNvPr id="5" name="Espace réservé du texte 19">
            <a:extLst>
              <a:ext uri="{FF2B5EF4-FFF2-40B4-BE49-F238E27FC236}">
                <a16:creationId xmlns:a16="http://schemas.microsoft.com/office/drawing/2014/main" id="{EF71FCD1-EB37-485B-827A-23A3785D6F72}"/>
              </a:ext>
            </a:extLst>
          </p:cNvPr>
          <p:cNvSpPr txBox="1">
            <a:spLocks/>
          </p:cNvSpPr>
          <p:nvPr/>
        </p:nvSpPr>
        <p:spPr>
          <a:xfrm>
            <a:off x="354186" y="1240233"/>
            <a:ext cx="2852415" cy="4421658"/>
          </a:xfrm>
          <a:prstGeom prst="rect">
            <a:avLst/>
          </a:prstGeom>
        </p:spPr>
        <p:txBody>
          <a:bodyPr lIns="0" tIns="0" rIns="0" bIns="0"/>
          <a:lstStyle>
            <a:lvl1pPr marL="0" indent="0" algn="l" defTabSz="914400" rtl="0" eaLnBrk="1" latinLnBrk="0" hangingPunct="1">
              <a:lnSpc>
                <a:spcPct val="90000"/>
              </a:lnSpc>
              <a:spcBef>
                <a:spcPts val="1000"/>
              </a:spcBef>
              <a:buFont typeface="Arial" panose="020B0604020202020204" pitchFamily="34" charset="0"/>
              <a:buNone/>
              <a:defRPr sz="2800" b="1" kern="1200">
                <a:solidFill>
                  <a:schemeClr val="bg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a:solidFill>
                  <a:srgbClr val="3B518E"/>
                </a:solidFill>
              </a:rPr>
              <a:t>Définitions de JPA, ORM et entité</a:t>
            </a:r>
          </a:p>
        </p:txBody>
      </p:sp>
      <p:sp>
        <p:nvSpPr>
          <p:cNvPr id="6" name="Titre 1">
            <a:extLst>
              <a:ext uri="{FF2B5EF4-FFF2-40B4-BE49-F238E27FC236}">
                <a16:creationId xmlns:a16="http://schemas.microsoft.com/office/drawing/2014/main" id="{48EE39BE-9E8A-4EFB-AA76-646D28DDBF24}"/>
              </a:ext>
            </a:extLst>
          </p:cNvPr>
          <p:cNvSpPr txBox="1">
            <a:spLocks/>
          </p:cNvSpPr>
          <p:nvPr/>
        </p:nvSpPr>
        <p:spPr>
          <a:xfrm>
            <a:off x="3825174" y="428630"/>
            <a:ext cx="8012641" cy="542920"/>
          </a:xfrm>
          <a:prstGeom prst="rect">
            <a:avLst/>
          </a:prstGeom>
        </p:spPr>
        <p:txBody>
          <a:bodyPr lIns="0" tIns="0" rIns="0" bIns="0" anchor="t" anchorCtr="0">
            <a:normAutofit/>
          </a:bodyPr>
          <a:lstStyle>
            <a:lvl1pPr algn="r" defTabSz="914400" rtl="0" eaLnBrk="1" latinLnBrk="0" hangingPunct="1">
              <a:lnSpc>
                <a:spcPct val="90000"/>
              </a:lnSpc>
              <a:spcBef>
                <a:spcPct val="0"/>
              </a:spcBef>
              <a:buNone/>
              <a:defRPr sz="1400" kern="1200">
                <a:solidFill>
                  <a:srgbClr val="222933"/>
                </a:solidFill>
                <a:latin typeface="Segoe UI Light" panose="020B0502040204020203" pitchFamily="34" charset="0"/>
                <a:ea typeface="+mj-ea"/>
                <a:cs typeface="Segoe UI Light" panose="020B0502040204020203" pitchFamily="34" charset="0"/>
              </a:defRPr>
            </a:lvl1pPr>
          </a:lstStyle>
          <a:p>
            <a:r>
              <a:rPr lang="fr-FR" dirty="0">
                <a:solidFill>
                  <a:srgbClr val="141E26"/>
                </a:solidFill>
              </a:rPr>
              <a:t>Java </a:t>
            </a:r>
            <a:r>
              <a:rPr lang="fr-FR" dirty="0" err="1">
                <a:solidFill>
                  <a:srgbClr val="141E26"/>
                </a:solidFill>
              </a:rPr>
              <a:t>Frameworks</a:t>
            </a:r>
            <a:endParaRPr lang="fr-FR" dirty="0">
              <a:solidFill>
                <a:srgbClr val="141E26"/>
              </a:solidFill>
            </a:endParaRPr>
          </a:p>
          <a:p>
            <a:r>
              <a:rPr lang="fr-FR" b="1" cap="all" dirty="0">
                <a:solidFill>
                  <a:srgbClr val="3B518E"/>
                </a:solidFill>
                <a:latin typeface="Segoe UI" panose="020B0502040204020203" pitchFamily="34" charset="0"/>
                <a:cs typeface="Segoe UI" panose="020B0502040204020203" pitchFamily="34" charset="0"/>
              </a:rPr>
              <a:t>Spring data</a:t>
            </a:r>
          </a:p>
        </p:txBody>
      </p:sp>
      <p:pic>
        <p:nvPicPr>
          <p:cNvPr id="9" name="Graphique 8">
            <a:extLst>
              <a:ext uri="{FF2B5EF4-FFF2-40B4-BE49-F238E27FC236}">
                <a16:creationId xmlns:a16="http://schemas.microsoft.com/office/drawing/2014/main" id="{6D568089-B2B3-4769-9325-554149C6E5CA}"/>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54184" y="6124781"/>
            <a:ext cx="528777" cy="528777"/>
          </a:xfrm>
          <a:prstGeom prst="rect">
            <a:avLst/>
          </a:prstGeom>
        </p:spPr>
      </p:pic>
    </p:spTree>
    <p:extLst>
      <p:ext uri="{BB962C8B-B14F-4D97-AF65-F5344CB8AC3E}">
        <p14:creationId xmlns:p14="http://schemas.microsoft.com/office/powerpoint/2010/main" val="8505681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F19FB19-BC5C-4CA3-B36F-D05031688B0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37303" r="1"/>
          <a:stretch/>
        </p:blipFill>
        <p:spPr>
          <a:xfrm>
            <a:off x="0" y="3002"/>
            <a:ext cx="12192000" cy="6843061"/>
          </a:xfrm>
          <a:prstGeom prst="rect">
            <a:avLst/>
          </a:prstGeom>
        </p:spPr>
      </p:pic>
      <p:sp>
        <p:nvSpPr>
          <p:cNvPr id="16" name="Rectangle 15">
            <a:extLst>
              <a:ext uri="{FF2B5EF4-FFF2-40B4-BE49-F238E27FC236}">
                <a16:creationId xmlns:a16="http://schemas.microsoft.com/office/drawing/2014/main" id="{F4792626-5EDF-457E-BC47-35973147636D}"/>
              </a:ext>
            </a:extLst>
          </p:cNvPr>
          <p:cNvSpPr/>
          <p:nvPr/>
        </p:nvSpPr>
        <p:spPr>
          <a:xfrm>
            <a:off x="0" y="11936"/>
            <a:ext cx="12192000" cy="6858000"/>
          </a:xfrm>
          <a:prstGeom prst="rect">
            <a:avLst/>
          </a:prstGeom>
          <a:solidFill>
            <a:srgbClr val="011F39">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nvGrpSpPr>
          <p:cNvPr id="14" name="Groupe 13">
            <a:extLst>
              <a:ext uri="{FF2B5EF4-FFF2-40B4-BE49-F238E27FC236}">
                <a16:creationId xmlns:a16="http://schemas.microsoft.com/office/drawing/2014/main" id="{07BC588E-A495-49A9-8813-628670F8E4BB}"/>
              </a:ext>
            </a:extLst>
          </p:cNvPr>
          <p:cNvGrpSpPr/>
          <p:nvPr/>
        </p:nvGrpSpPr>
        <p:grpSpPr>
          <a:xfrm>
            <a:off x="-1" y="0"/>
            <a:ext cx="3657600" cy="6858001"/>
            <a:chOff x="-1" y="0"/>
            <a:chExt cx="4292084" cy="6858001"/>
          </a:xfrm>
        </p:grpSpPr>
        <p:sp>
          <p:nvSpPr>
            <p:cNvPr id="17" name="Flèche : pentagone 16">
              <a:extLst>
                <a:ext uri="{FF2B5EF4-FFF2-40B4-BE49-F238E27FC236}">
                  <a16:creationId xmlns:a16="http://schemas.microsoft.com/office/drawing/2014/main" id="{594D2172-FB13-492C-B76B-A385911C5851}"/>
                </a:ext>
              </a:extLst>
            </p:cNvPr>
            <p:cNvSpPr/>
            <p:nvPr/>
          </p:nvSpPr>
          <p:spPr>
            <a:xfrm>
              <a:off x="-1" y="0"/>
              <a:ext cx="4292083" cy="6858000"/>
            </a:xfrm>
            <a:prstGeom prst="homePlate">
              <a:avLst>
                <a:gd name="adj" fmla="val 50658"/>
              </a:avLst>
            </a:prstGeom>
            <a:solidFill>
              <a:srgbClr val="0651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Triangle rectangle 17">
              <a:extLst>
                <a:ext uri="{FF2B5EF4-FFF2-40B4-BE49-F238E27FC236}">
                  <a16:creationId xmlns:a16="http://schemas.microsoft.com/office/drawing/2014/main" id="{3D0C3274-FA67-4536-99D7-BF36DC8EB5D9}"/>
                </a:ext>
              </a:extLst>
            </p:cNvPr>
            <p:cNvSpPr/>
            <p:nvPr/>
          </p:nvSpPr>
          <p:spPr>
            <a:xfrm>
              <a:off x="0" y="2699281"/>
              <a:ext cx="4292082" cy="4158720"/>
            </a:xfrm>
            <a:prstGeom prst="rtTriangle">
              <a:avLst/>
            </a:prstGeom>
            <a:solidFill>
              <a:srgbClr val="06516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Triangle rectangle 18">
              <a:extLst>
                <a:ext uri="{FF2B5EF4-FFF2-40B4-BE49-F238E27FC236}">
                  <a16:creationId xmlns:a16="http://schemas.microsoft.com/office/drawing/2014/main" id="{8A5F0E14-750D-4317-86A8-BA8B26E435A6}"/>
                </a:ext>
              </a:extLst>
            </p:cNvPr>
            <p:cNvSpPr/>
            <p:nvPr/>
          </p:nvSpPr>
          <p:spPr>
            <a:xfrm rot="5400000">
              <a:off x="-68820" y="80756"/>
              <a:ext cx="4429722" cy="4292084"/>
            </a:xfrm>
            <a:prstGeom prst="rtTriangle">
              <a:avLst/>
            </a:prstGeom>
            <a:solidFill>
              <a:srgbClr val="06516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5" name="Titre 1">
            <a:extLst>
              <a:ext uri="{FF2B5EF4-FFF2-40B4-BE49-F238E27FC236}">
                <a16:creationId xmlns:a16="http://schemas.microsoft.com/office/drawing/2014/main" id="{D4B8AE3F-44D0-4D41-9A92-0871B449521A}"/>
              </a:ext>
            </a:extLst>
          </p:cNvPr>
          <p:cNvSpPr txBox="1">
            <a:spLocks/>
          </p:cNvSpPr>
          <p:nvPr/>
        </p:nvSpPr>
        <p:spPr>
          <a:xfrm>
            <a:off x="3825174" y="428630"/>
            <a:ext cx="8012641" cy="438699"/>
          </a:xfrm>
          <a:prstGeom prst="rect">
            <a:avLst/>
          </a:prstGeom>
        </p:spPr>
        <p:txBody>
          <a:bodyPr lIns="0" tIns="0" rIns="0" bIns="0" anchor="t" anchorCtr="0">
            <a:normAutofit/>
          </a:bodyPr>
          <a:lstStyle>
            <a:lvl1pPr algn="r" defTabSz="914400" rtl="0" eaLnBrk="1" latinLnBrk="0" hangingPunct="1">
              <a:lnSpc>
                <a:spcPct val="90000"/>
              </a:lnSpc>
              <a:spcBef>
                <a:spcPct val="0"/>
              </a:spcBef>
              <a:buNone/>
              <a:defRPr sz="1400" kern="1200">
                <a:solidFill>
                  <a:srgbClr val="222933"/>
                </a:solidFill>
                <a:latin typeface="Segoe UI Light" panose="020B0502040204020203" pitchFamily="34" charset="0"/>
                <a:ea typeface="+mj-ea"/>
                <a:cs typeface="Segoe UI Light" panose="020B0502040204020203" pitchFamily="34" charset="0"/>
              </a:defRPr>
            </a:lvl1pPr>
          </a:lstStyle>
          <a:p>
            <a:r>
              <a:rPr lang="fr-FR" dirty="0">
                <a:solidFill>
                  <a:schemeClr val="bg1"/>
                </a:solidFill>
              </a:rPr>
              <a:t>Java </a:t>
            </a:r>
            <a:r>
              <a:rPr lang="fr-FR" dirty="0" err="1">
                <a:solidFill>
                  <a:schemeClr val="bg1"/>
                </a:solidFill>
              </a:rPr>
              <a:t>Frameworks</a:t>
            </a:r>
            <a:endParaRPr lang="fr-FR" dirty="0">
              <a:solidFill>
                <a:schemeClr val="bg1"/>
              </a:solidFill>
            </a:endParaRPr>
          </a:p>
          <a:p>
            <a:r>
              <a:rPr lang="fr-FR" b="1" cap="all" dirty="0">
                <a:solidFill>
                  <a:schemeClr val="bg1"/>
                </a:solidFill>
                <a:latin typeface="Segoe UI" panose="020B0502040204020203" pitchFamily="34" charset="0"/>
                <a:cs typeface="Segoe UI" panose="020B0502040204020203" pitchFamily="34" charset="0"/>
              </a:rPr>
              <a:t>Spring data</a:t>
            </a:r>
          </a:p>
        </p:txBody>
      </p:sp>
      <p:pic>
        <p:nvPicPr>
          <p:cNvPr id="7" name="Graphique 6">
            <a:extLst>
              <a:ext uri="{FF2B5EF4-FFF2-40B4-BE49-F238E27FC236}">
                <a16:creationId xmlns:a16="http://schemas.microsoft.com/office/drawing/2014/main" id="{3ECC1C3A-EA26-42AD-BEC3-DCF5FBAA17F6}"/>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54185" y="6124782"/>
            <a:ext cx="528776" cy="528776"/>
          </a:xfrm>
          <a:prstGeom prst="rect">
            <a:avLst/>
          </a:prstGeom>
        </p:spPr>
      </p:pic>
      <p:sp>
        <p:nvSpPr>
          <p:cNvPr id="13" name="Espace réservé du texte 19">
            <a:extLst>
              <a:ext uri="{FF2B5EF4-FFF2-40B4-BE49-F238E27FC236}">
                <a16:creationId xmlns:a16="http://schemas.microsoft.com/office/drawing/2014/main" id="{F370911A-DC8A-44E7-BC5B-3A98548EDA9D}"/>
              </a:ext>
            </a:extLst>
          </p:cNvPr>
          <p:cNvSpPr txBox="1">
            <a:spLocks/>
          </p:cNvSpPr>
          <p:nvPr/>
        </p:nvSpPr>
        <p:spPr>
          <a:xfrm>
            <a:off x="354186" y="1218171"/>
            <a:ext cx="3116800" cy="4421658"/>
          </a:xfrm>
          <a:prstGeom prst="rect">
            <a:avLst/>
          </a:prstGeom>
        </p:spPr>
        <p:txBody>
          <a:bodyPr lIns="0" tIns="0" rIns="0" bIns="0" anchor="ctr" anchorCtr="0"/>
          <a:lstStyle>
            <a:lvl1pPr marL="0" indent="0" algn="l" defTabSz="914400" rtl="0" eaLnBrk="1" latinLnBrk="0" hangingPunct="1">
              <a:lnSpc>
                <a:spcPct val="90000"/>
              </a:lnSpc>
              <a:spcBef>
                <a:spcPts val="1000"/>
              </a:spcBef>
              <a:buFont typeface="Arial" panose="020B0604020202020204" pitchFamily="34" charset="0"/>
              <a:buNone/>
              <a:defRPr sz="2800" b="1" kern="1200">
                <a:solidFill>
                  <a:schemeClr val="bg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sz="2400" dirty="0"/>
              <a:t>DÉMONSTRATION</a:t>
            </a:r>
          </a:p>
        </p:txBody>
      </p:sp>
      <p:sp>
        <p:nvSpPr>
          <p:cNvPr id="15" name="Espace réservé du texte 19">
            <a:extLst>
              <a:ext uri="{FF2B5EF4-FFF2-40B4-BE49-F238E27FC236}">
                <a16:creationId xmlns:a16="http://schemas.microsoft.com/office/drawing/2014/main" id="{BDF6E1C4-75C9-4326-96F9-5F0FA302E826}"/>
              </a:ext>
            </a:extLst>
          </p:cNvPr>
          <p:cNvSpPr txBox="1">
            <a:spLocks/>
          </p:cNvSpPr>
          <p:nvPr/>
        </p:nvSpPr>
        <p:spPr>
          <a:xfrm>
            <a:off x="4011784" y="3027742"/>
            <a:ext cx="7826030" cy="1218795"/>
          </a:xfrm>
          <a:prstGeom prst="rect">
            <a:avLst/>
          </a:prstGeom>
        </p:spPr>
        <p:txBody>
          <a:bodyPr wrap="square" lIns="0" tIns="0" rIns="0" bIns="0">
            <a:spAutoFit/>
          </a:bodyPr>
          <a:lstStyle>
            <a:lvl1pPr marL="0" indent="0" algn="l" defTabSz="914400" rtl="0" eaLnBrk="1" latinLnBrk="0" hangingPunct="1">
              <a:lnSpc>
                <a:spcPct val="90000"/>
              </a:lnSpc>
              <a:spcBef>
                <a:spcPts val="1000"/>
              </a:spcBef>
              <a:buFont typeface="Arial" panose="020B0604020202020204" pitchFamily="34" charset="0"/>
              <a:buNone/>
              <a:defRPr sz="2800" b="1" kern="1200">
                <a:solidFill>
                  <a:schemeClr val="bg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fr-FR" sz="4400" b="0" dirty="0">
                <a:latin typeface="Segoe UI Light" panose="020B0502040204020203" pitchFamily="34" charset="0"/>
                <a:cs typeface="Segoe UI Light" panose="020B0502040204020203" pitchFamily="34" charset="0"/>
              </a:rPr>
              <a:t>Spring Data </a:t>
            </a:r>
            <a:r>
              <a:rPr lang="fr-FR" sz="4400" b="0" dirty="0" err="1">
                <a:latin typeface="Segoe UI Light" panose="020B0502040204020203" pitchFamily="34" charset="0"/>
                <a:cs typeface="Segoe UI Light" panose="020B0502040204020203" pitchFamily="34" charset="0"/>
              </a:rPr>
              <a:t>Jpa</a:t>
            </a:r>
            <a:r>
              <a:rPr lang="fr-FR" sz="4400" b="0" dirty="0">
                <a:latin typeface="Segoe UI Light" panose="020B0502040204020203" pitchFamily="34" charset="0"/>
                <a:cs typeface="Segoe UI Light" panose="020B0502040204020203" pitchFamily="34" charset="0"/>
              </a:rPr>
              <a:t> et première entité</a:t>
            </a:r>
          </a:p>
        </p:txBody>
      </p:sp>
    </p:spTree>
    <p:extLst>
      <p:ext uri="{BB962C8B-B14F-4D97-AF65-F5344CB8AC3E}">
        <p14:creationId xmlns:p14="http://schemas.microsoft.com/office/powerpoint/2010/main" val="11271405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F19FB19-BC5C-4CA3-B36F-D05031688B0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37303" r="1"/>
          <a:stretch/>
        </p:blipFill>
        <p:spPr>
          <a:xfrm>
            <a:off x="0" y="3002"/>
            <a:ext cx="12192000" cy="6843061"/>
          </a:xfrm>
          <a:prstGeom prst="rect">
            <a:avLst/>
          </a:prstGeom>
        </p:spPr>
      </p:pic>
      <p:sp>
        <p:nvSpPr>
          <p:cNvPr id="16" name="Rectangle 15">
            <a:extLst>
              <a:ext uri="{FF2B5EF4-FFF2-40B4-BE49-F238E27FC236}">
                <a16:creationId xmlns:a16="http://schemas.microsoft.com/office/drawing/2014/main" id="{F4792626-5EDF-457E-BC47-35973147636D}"/>
              </a:ext>
            </a:extLst>
          </p:cNvPr>
          <p:cNvSpPr/>
          <p:nvPr/>
        </p:nvSpPr>
        <p:spPr>
          <a:xfrm>
            <a:off x="0" y="11936"/>
            <a:ext cx="12192000" cy="6858000"/>
          </a:xfrm>
          <a:prstGeom prst="rect">
            <a:avLst/>
          </a:prstGeom>
          <a:solidFill>
            <a:srgbClr val="011F39">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nvGrpSpPr>
          <p:cNvPr id="14" name="Groupe 13">
            <a:extLst>
              <a:ext uri="{FF2B5EF4-FFF2-40B4-BE49-F238E27FC236}">
                <a16:creationId xmlns:a16="http://schemas.microsoft.com/office/drawing/2014/main" id="{07BC588E-A495-49A9-8813-628670F8E4BB}"/>
              </a:ext>
            </a:extLst>
          </p:cNvPr>
          <p:cNvGrpSpPr/>
          <p:nvPr/>
        </p:nvGrpSpPr>
        <p:grpSpPr>
          <a:xfrm>
            <a:off x="-1" y="0"/>
            <a:ext cx="3657600" cy="6858001"/>
            <a:chOff x="-1" y="0"/>
            <a:chExt cx="4292084" cy="6858001"/>
          </a:xfrm>
        </p:grpSpPr>
        <p:sp>
          <p:nvSpPr>
            <p:cNvPr id="17" name="Flèche : pentagone 16">
              <a:extLst>
                <a:ext uri="{FF2B5EF4-FFF2-40B4-BE49-F238E27FC236}">
                  <a16:creationId xmlns:a16="http://schemas.microsoft.com/office/drawing/2014/main" id="{594D2172-FB13-492C-B76B-A385911C5851}"/>
                </a:ext>
              </a:extLst>
            </p:cNvPr>
            <p:cNvSpPr/>
            <p:nvPr/>
          </p:nvSpPr>
          <p:spPr>
            <a:xfrm>
              <a:off x="-1" y="0"/>
              <a:ext cx="4292083" cy="6858000"/>
            </a:xfrm>
            <a:prstGeom prst="homePlate">
              <a:avLst>
                <a:gd name="adj" fmla="val 50658"/>
              </a:avLst>
            </a:prstGeom>
            <a:solidFill>
              <a:srgbClr val="0651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Triangle rectangle 17">
              <a:extLst>
                <a:ext uri="{FF2B5EF4-FFF2-40B4-BE49-F238E27FC236}">
                  <a16:creationId xmlns:a16="http://schemas.microsoft.com/office/drawing/2014/main" id="{3D0C3274-FA67-4536-99D7-BF36DC8EB5D9}"/>
                </a:ext>
              </a:extLst>
            </p:cNvPr>
            <p:cNvSpPr/>
            <p:nvPr/>
          </p:nvSpPr>
          <p:spPr>
            <a:xfrm>
              <a:off x="0" y="2699281"/>
              <a:ext cx="4292082" cy="4158720"/>
            </a:xfrm>
            <a:prstGeom prst="rtTriangle">
              <a:avLst/>
            </a:prstGeom>
            <a:solidFill>
              <a:srgbClr val="06516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Triangle rectangle 18">
              <a:extLst>
                <a:ext uri="{FF2B5EF4-FFF2-40B4-BE49-F238E27FC236}">
                  <a16:creationId xmlns:a16="http://schemas.microsoft.com/office/drawing/2014/main" id="{8A5F0E14-750D-4317-86A8-BA8B26E435A6}"/>
                </a:ext>
              </a:extLst>
            </p:cNvPr>
            <p:cNvSpPr/>
            <p:nvPr/>
          </p:nvSpPr>
          <p:spPr>
            <a:xfrm rot="5400000">
              <a:off x="-68820" y="80756"/>
              <a:ext cx="4429722" cy="4292084"/>
            </a:xfrm>
            <a:prstGeom prst="rtTriangle">
              <a:avLst/>
            </a:prstGeom>
            <a:solidFill>
              <a:srgbClr val="06516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5" name="Titre 1">
            <a:extLst>
              <a:ext uri="{FF2B5EF4-FFF2-40B4-BE49-F238E27FC236}">
                <a16:creationId xmlns:a16="http://schemas.microsoft.com/office/drawing/2014/main" id="{D4B8AE3F-44D0-4D41-9A92-0871B449521A}"/>
              </a:ext>
            </a:extLst>
          </p:cNvPr>
          <p:cNvSpPr txBox="1">
            <a:spLocks/>
          </p:cNvSpPr>
          <p:nvPr/>
        </p:nvSpPr>
        <p:spPr>
          <a:xfrm>
            <a:off x="3825174" y="428630"/>
            <a:ext cx="8012641" cy="438699"/>
          </a:xfrm>
          <a:prstGeom prst="rect">
            <a:avLst/>
          </a:prstGeom>
        </p:spPr>
        <p:txBody>
          <a:bodyPr lIns="0" tIns="0" rIns="0" bIns="0" anchor="t" anchorCtr="0">
            <a:normAutofit/>
          </a:bodyPr>
          <a:lstStyle>
            <a:lvl1pPr algn="r" defTabSz="914400" rtl="0" eaLnBrk="1" latinLnBrk="0" hangingPunct="1">
              <a:lnSpc>
                <a:spcPct val="90000"/>
              </a:lnSpc>
              <a:spcBef>
                <a:spcPct val="0"/>
              </a:spcBef>
              <a:buNone/>
              <a:defRPr sz="1400" kern="1200">
                <a:solidFill>
                  <a:srgbClr val="222933"/>
                </a:solidFill>
                <a:latin typeface="Segoe UI Light" panose="020B0502040204020203" pitchFamily="34" charset="0"/>
                <a:ea typeface="+mj-ea"/>
                <a:cs typeface="Segoe UI Light" panose="020B0502040204020203" pitchFamily="34" charset="0"/>
              </a:defRPr>
            </a:lvl1pPr>
          </a:lstStyle>
          <a:p>
            <a:r>
              <a:rPr lang="fr-FR" dirty="0">
                <a:solidFill>
                  <a:schemeClr val="bg1"/>
                </a:solidFill>
              </a:rPr>
              <a:t>Java </a:t>
            </a:r>
            <a:r>
              <a:rPr lang="fr-FR" dirty="0" err="1">
                <a:solidFill>
                  <a:schemeClr val="bg1"/>
                </a:solidFill>
              </a:rPr>
              <a:t>Frameworks</a:t>
            </a:r>
            <a:endParaRPr lang="fr-FR" dirty="0">
              <a:solidFill>
                <a:schemeClr val="bg1"/>
              </a:solidFill>
            </a:endParaRPr>
          </a:p>
          <a:p>
            <a:r>
              <a:rPr lang="fr-FR" b="1" cap="all" dirty="0">
                <a:solidFill>
                  <a:schemeClr val="bg1"/>
                </a:solidFill>
                <a:latin typeface="Segoe UI" panose="020B0502040204020203" pitchFamily="34" charset="0"/>
                <a:cs typeface="Segoe UI" panose="020B0502040204020203" pitchFamily="34" charset="0"/>
              </a:rPr>
              <a:t>Spring data</a:t>
            </a:r>
          </a:p>
        </p:txBody>
      </p:sp>
      <p:pic>
        <p:nvPicPr>
          <p:cNvPr id="7" name="Graphique 6">
            <a:extLst>
              <a:ext uri="{FF2B5EF4-FFF2-40B4-BE49-F238E27FC236}">
                <a16:creationId xmlns:a16="http://schemas.microsoft.com/office/drawing/2014/main" id="{3ECC1C3A-EA26-42AD-BEC3-DCF5FBAA17F6}"/>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54185" y="6124782"/>
            <a:ext cx="528776" cy="528776"/>
          </a:xfrm>
          <a:prstGeom prst="rect">
            <a:avLst/>
          </a:prstGeom>
        </p:spPr>
      </p:pic>
      <p:sp>
        <p:nvSpPr>
          <p:cNvPr id="13" name="Espace réservé du texte 19">
            <a:extLst>
              <a:ext uri="{FF2B5EF4-FFF2-40B4-BE49-F238E27FC236}">
                <a16:creationId xmlns:a16="http://schemas.microsoft.com/office/drawing/2014/main" id="{F370911A-DC8A-44E7-BC5B-3A98548EDA9D}"/>
              </a:ext>
            </a:extLst>
          </p:cNvPr>
          <p:cNvSpPr txBox="1">
            <a:spLocks/>
          </p:cNvSpPr>
          <p:nvPr/>
        </p:nvSpPr>
        <p:spPr>
          <a:xfrm>
            <a:off x="354186" y="1218171"/>
            <a:ext cx="3116800" cy="4421658"/>
          </a:xfrm>
          <a:prstGeom prst="rect">
            <a:avLst/>
          </a:prstGeom>
        </p:spPr>
        <p:txBody>
          <a:bodyPr lIns="0" tIns="0" rIns="0" bIns="0" anchor="ctr" anchorCtr="0"/>
          <a:lstStyle>
            <a:lvl1pPr marL="0" indent="0" algn="l" defTabSz="914400" rtl="0" eaLnBrk="1" latinLnBrk="0" hangingPunct="1">
              <a:lnSpc>
                <a:spcPct val="90000"/>
              </a:lnSpc>
              <a:spcBef>
                <a:spcPts val="1000"/>
              </a:spcBef>
              <a:buFont typeface="Arial" panose="020B0604020202020204" pitchFamily="34" charset="0"/>
              <a:buNone/>
              <a:defRPr sz="2800" b="1" kern="1200">
                <a:solidFill>
                  <a:schemeClr val="bg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sz="2400" dirty="0"/>
              <a:t>DÉMONSTRATION</a:t>
            </a:r>
          </a:p>
        </p:txBody>
      </p:sp>
      <p:sp>
        <p:nvSpPr>
          <p:cNvPr id="15" name="Espace réservé du texte 19">
            <a:extLst>
              <a:ext uri="{FF2B5EF4-FFF2-40B4-BE49-F238E27FC236}">
                <a16:creationId xmlns:a16="http://schemas.microsoft.com/office/drawing/2014/main" id="{BDF6E1C4-75C9-4326-96F9-5F0FA302E826}"/>
              </a:ext>
            </a:extLst>
          </p:cNvPr>
          <p:cNvSpPr txBox="1">
            <a:spLocks/>
          </p:cNvSpPr>
          <p:nvPr/>
        </p:nvSpPr>
        <p:spPr>
          <a:xfrm>
            <a:off x="4011784" y="3027742"/>
            <a:ext cx="7826030" cy="609398"/>
          </a:xfrm>
          <a:prstGeom prst="rect">
            <a:avLst/>
          </a:prstGeom>
        </p:spPr>
        <p:txBody>
          <a:bodyPr wrap="square" lIns="0" tIns="0" rIns="0" bIns="0">
            <a:spAutoFit/>
          </a:bodyPr>
          <a:lstStyle>
            <a:lvl1pPr marL="0" indent="0" algn="l" defTabSz="914400" rtl="0" eaLnBrk="1" latinLnBrk="0" hangingPunct="1">
              <a:lnSpc>
                <a:spcPct val="90000"/>
              </a:lnSpc>
              <a:spcBef>
                <a:spcPts val="1000"/>
              </a:spcBef>
              <a:buFont typeface="Arial" panose="020B0604020202020204" pitchFamily="34" charset="0"/>
              <a:buNone/>
              <a:defRPr sz="2800" b="1" kern="1200">
                <a:solidFill>
                  <a:schemeClr val="bg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fr-FR" sz="4400" b="0" dirty="0">
                <a:latin typeface="Segoe UI Light" panose="020B0502040204020203" pitchFamily="34" charset="0"/>
                <a:cs typeface="Segoe UI Light" panose="020B0502040204020203" pitchFamily="34" charset="0"/>
              </a:rPr>
              <a:t>Spring Data </a:t>
            </a:r>
            <a:r>
              <a:rPr lang="fr-FR" sz="4400" b="0" dirty="0" err="1">
                <a:latin typeface="Segoe UI Light" panose="020B0502040204020203" pitchFamily="34" charset="0"/>
                <a:cs typeface="Segoe UI Light" panose="020B0502040204020203" pitchFamily="34" charset="0"/>
              </a:rPr>
              <a:t>Jpa</a:t>
            </a:r>
            <a:r>
              <a:rPr lang="fr-FR" sz="4400" b="0" dirty="0">
                <a:latin typeface="Segoe UI Light" panose="020B0502040204020203" pitchFamily="34" charset="0"/>
                <a:cs typeface="Segoe UI Light" panose="020B0502040204020203" pitchFamily="34" charset="0"/>
              </a:rPr>
              <a:t> et transaction</a:t>
            </a:r>
          </a:p>
        </p:txBody>
      </p:sp>
    </p:spTree>
    <p:extLst>
      <p:ext uri="{BB962C8B-B14F-4D97-AF65-F5344CB8AC3E}">
        <p14:creationId xmlns:p14="http://schemas.microsoft.com/office/powerpoint/2010/main" val="7910272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F19FB19-BC5C-4CA3-B36F-D05031688B0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37303" r="1"/>
          <a:stretch/>
        </p:blipFill>
        <p:spPr>
          <a:xfrm>
            <a:off x="0" y="3002"/>
            <a:ext cx="12192000" cy="6843061"/>
          </a:xfrm>
          <a:prstGeom prst="rect">
            <a:avLst/>
          </a:prstGeom>
        </p:spPr>
      </p:pic>
      <p:sp>
        <p:nvSpPr>
          <p:cNvPr id="16" name="Rectangle 15">
            <a:extLst>
              <a:ext uri="{FF2B5EF4-FFF2-40B4-BE49-F238E27FC236}">
                <a16:creationId xmlns:a16="http://schemas.microsoft.com/office/drawing/2014/main" id="{F4792626-5EDF-457E-BC47-35973147636D}"/>
              </a:ext>
            </a:extLst>
          </p:cNvPr>
          <p:cNvSpPr/>
          <p:nvPr/>
        </p:nvSpPr>
        <p:spPr>
          <a:xfrm>
            <a:off x="-1" y="41109"/>
            <a:ext cx="12192000" cy="6858000"/>
          </a:xfrm>
          <a:prstGeom prst="rect">
            <a:avLst/>
          </a:prstGeom>
          <a:solidFill>
            <a:srgbClr val="011F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nvGrpSpPr>
          <p:cNvPr id="14" name="Groupe 13">
            <a:extLst>
              <a:ext uri="{FF2B5EF4-FFF2-40B4-BE49-F238E27FC236}">
                <a16:creationId xmlns:a16="http://schemas.microsoft.com/office/drawing/2014/main" id="{07BC588E-A495-49A9-8813-628670F8E4BB}"/>
              </a:ext>
            </a:extLst>
          </p:cNvPr>
          <p:cNvGrpSpPr/>
          <p:nvPr/>
        </p:nvGrpSpPr>
        <p:grpSpPr>
          <a:xfrm>
            <a:off x="-1" y="0"/>
            <a:ext cx="3657600" cy="6858001"/>
            <a:chOff x="-1" y="0"/>
            <a:chExt cx="4292084" cy="6858001"/>
          </a:xfrm>
        </p:grpSpPr>
        <p:sp>
          <p:nvSpPr>
            <p:cNvPr id="17" name="Flèche : pentagone 16">
              <a:extLst>
                <a:ext uri="{FF2B5EF4-FFF2-40B4-BE49-F238E27FC236}">
                  <a16:creationId xmlns:a16="http://schemas.microsoft.com/office/drawing/2014/main" id="{594D2172-FB13-492C-B76B-A385911C5851}"/>
                </a:ext>
              </a:extLst>
            </p:cNvPr>
            <p:cNvSpPr/>
            <p:nvPr/>
          </p:nvSpPr>
          <p:spPr>
            <a:xfrm>
              <a:off x="-1" y="0"/>
              <a:ext cx="4292083" cy="6858000"/>
            </a:xfrm>
            <a:prstGeom prst="homePlate">
              <a:avLst>
                <a:gd name="adj" fmla="val 50658"/>
              </a:avLst>
            </a:prstGeom>
            <a:solidFill>
              <a:srgbClr val="95B2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Triangle rectangle 17">
              <a:extLst>
                <a:ext uri="{FF2B5EF4-FFF2-40B4-BE49-F238E27FC236}">
                  <a16:creationId xmlns:a16="http://schemas.microsoft.com/office/drawing/2014/main" id="{3D0C3274-FA67-4536-99D7-BF36DC8EB5D9}"/>
                </a:ext>
              </a:extLst>
            </p:cNvPr>
            <p:cNvSpPr/>
            <p:nvPr/>
          </p:nvSpPr>
          <p:spPr>
            <a:xfrm>
              <a:off x="0" y="2699281"/>
              <a:ext cx="4292082" cy="4158720"/>
            </a:xfrm>
            <a:prstGeom prst="rtTriangle">
              <a:avLst/>
            </a:prstGeom>
            <a:solidFill>
              <a:srgbClr val="95B258">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Triangle rectangle 18">
              <a:extLst>
                <a:ext uri="{FF2B5EF4-FFF2-40B4-BE49-F238E27FC236}">
                  <a16:creationId xmlns:a16="http://schemas.microsoft.com/office/drawing/2014/main" id="{8A5F0E14-750D-4317-86A8-BA8B26E435A6}"/>
                </a:ext>
              </a:extLst>
            </p:cNvPr>
            <p:cNvSpPr/>
            <p:nvPr/>
          </p:nvSpPr>
          <p:spPr>
            <a:xfrm rot="5400000">
              <a:off x="-68820" y="80756"/>
              <a:ext cx="4429722" cy="4292084"/>
            </a:xfrm>
            <a:prstGeom prst="rtTriangle">
              <a:avLst/>
            </a:prstGeom>
            <a:solidFill>
              <a:srgbClr val="95B258">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5" name="Titre 1">
            <a:extLst>
              <a:ext uri="{FF2B5EF4-FFF2-40B4-BE49-F238E27FC236}">
                <a16:creationId xmlns:a16="http://schemas.microsoft.com/office/drawing/2014/main" id="{D4B8AE3F-44D0-4D41-9A92-0871B449521A}"/>
              </a:ext>
            </a:extLst>
          </p:cNvPr>
          <p:cNvSpPr txBox="1">
            <a:spLocks/>
          </p:cNvSpPr>
          <p:nvPr/>
        </p:nvSpPr>
        <p:spPr>
          <a:xfrm>
            <a:off x="3825174" y="428630"/>
            <a:ext cx="8012641" cy="438699"/>
          </a:xfrm>
          <a:prstGeom prst="rect">
            <a:avLst/>
          </a:prstGeom>
        </p:spPr>
        <p:txBody>
          <a:bodyPr lIns="0" tIns="0" rIns="0" bIns="0" anchor="t" anchorCtr="0">
            <a:normAutofit/>
          </a:bodyPr>
          <a:lstStyle>
            <a:lvl1pPr algn="r" defTabSz="914400" rtl="0" eaLnBrk="1" latinLnBrk="0" hangingPunct="1">
              <a:lnSpc>
                <a:spcPct val="90000"/>
              </a:lnSpc>
              <a:spcBef>
                <a:spcPct val="0"/>
              </a:spcBef>
              <a:buNone/>
              <a:defRPr sz="1400" kern="1200">
                <a:solidFill>
                  <a:srgbClr val="222933"/>
                </a:solidFill>
                <a:latin typeface="Segoe UI Light" panose="020B0502040204020203" pitchFamily="34" charset="0"/>
                <a:ea typeface="+mj-ea"/>
                <a:cs typeface="Segoe UI Light" panose="020B0502040204020203" pitchFamily="34" charset="0"/>
              </a:defRPr>
            </a:lvl1pPr>
          </a:lstStyle>
          <a:p>
            <a:r>
              <a:rPr lang="fr-FR" dirty="0">
                <a:solidFill>
                  <a:schemeClr val="bg1"/>
                </a:solidFill>
              </a:rPr>
              <a:t>Java </a:t>
            </a:r>
            <a:r>
              <a:rPr lang="fr-FR" dirty="0" err="1">
                <a:solidFill>
                  <a:schemeClr val="bg1"/>
                </a:solidFill>
              </a:rPr>
              <a:t>Frameworks</a:t>
            </a:r>
            <a:endParaRPr lang="fr-FR" dirty="0">
              <a:solidFill>
                <a:schemeClr val="bg1"/>
              </a:solidFill>
            </a:endParaRPr>
          </a:p>
          <a:p>
            <a:r>
              <a:rPr lang="fr-FR" b="1" cap="all" dirty="0">
                <a:solidFill>
                  <a:schemeClr val="bg1"/>
                </a:solidFill>
                <a:latin typeface="Segoe UI" panose="020B0502040204020203" pitchFamily="34" charset="0"/>
                <a:cs typeface="Segoe UI" panose="020B0502040204020203" pitchFamily="34" charset="0"/>
              </a:rPr>
              <a:t>Spring data</a:t>
            </a:r>
          </a:p>
        </p:txBody>
      </p:sp>
      <p:pic>
        <p:nvPicPr>
          <p:cNvPr id="7" name="Graphique 6">
            <a:extLst>
              <a:ext uri="{FF2B5EF4-FFF2-40B4-BE49-F238E27FC236}">
                <a16:creationId xmlns:a16="http://schemas.microsoft.com/office/drawing/2014/main" id="{3ECC1C3A-EA26-42AD-BEC3-DCF5FBAA17F6}"/>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54185" y="6124782"/>
            <a:ext cx="528776" cy="528776"/>
          </a:xfrm>
          <a:prstGeom prst="rect">
            <a:avLst/>
          </a:prstGeom>
        </p:spPr>
      </p:pic>
      <p:sp>
        <p:nvSpPr>
          <p:cNvPr id="13" name="Espace réservé du texte 19">
            <a:extLst>
              <a:ext uri="{FF2B5EF4-FFF2-40B4-BE49-F238E27FC236}">
                <a16:creationId xmlns:a16="http://schemas.microsoft.com/office/drawing/2014/main" id="{F370911A-DC8A-44E7-BC5B-3A98548EDA9D}"/>
              </a:ext>
            </a:extLst>
          </p:cNvPr>
          <p:cNvSpPr txBox="1">
            <a:spLocks/>
          </p:cNvSpPr>
          <p:nvPr/>
        </p:nvSpPr>
        <p:spPr>
          <a:xfrm>
            <a:off x="354186" y="1218171"/>
            <a:ext cx="3116800" cy="4421658"/>
          </a:xfrm>
          <a:prstGeom prst="rect">
            <a:avLst/>
          </a:prstGeom>
        </p:spPr>
        <p:txBody>
          <a:bodyPr lIns="0" tIns="0" rIns="0" bIns="0" anchor="ctr" anchorCtr="0"/>
          <a:lstStyle>
            <a:lvl1pPr marL="0" indent="0" algn="l" defTabSz="914400" rtl="0" eaLnBrk="1" latinLnBrk="0" hangingPunct="1">
              <a:lnSpc>
                <a:spcPct val="90000"/>
              </a:lnSpc>
              <a:spcBef>
                <a:spcPts val="1000"/>
              </a:spcBef>
              <a:buFont typeface="Arial" panose="020B0604020202020204" pitchFamily="34" charset="0"/>
              <a:buNone/>
              <a:defRPr sz="2800" b="1" kern="1200">
                <a:solidFill>
                  <a:schemeClr val="bg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sz="2400" dirty="0"/>
              <a:t>TRAVAUX PRATIQUES</a:t>
            </a:r>
          </a:p>
        </p:txBody>
      </p:sp>
      <p:sp>
        <p:nvSpPr>
          <p:cNvPr id="15" name="Espace réservé du texte 19">
            <a:extLst>
              <a:ext uri="{FF2B5EF4-FFF2-40B4-BE49-F238E27FC236}">
                <a16:creationId xmlns:a16="http://schemas.microsoft.com/office/drawing/2014/main" id="{BDF6E1C4-75C9-4326-96F9-5F0FA302E826}"/>
              </a:ext>
            </a:extLst>
          </p:cNvPr>
          <p:cNvSpPr txBox="1">
            <a:spLocks/>
          </p:cNvSpPr>
          <p:nvPr/>
        </p:nvSpPr>
        <p:spPr>
          <a:xfrm>
            <a:off x="4011784" y="3027742"/>
            <a:ext cx="7826030" cy="609398"/>
          </a:xfrm>
          <a:prstGeom prst="rect">
            <a:avLst/>
          </a:prstGeom>
        </p:spPr>
        <p:txBody>
          <a:bodyPr wrap="square" lIns="0" tIns="0" rIns="0" bIns="0">
            <a:spAutoFit/>
          </a:bodyPr>
          <a:lstStyle>
            <a:lvl1pPr marL="0" indent="0" algn="l" defTabSz="914400" rtl="0" eaLnBrk="1" latinLnBrk="0" hangingPunct="1">
              <a:lnSpc>
                <a:spcPct val="90000"/>
              </a:lnSpc>
              <a:spcBef>
                <a:spcPts val="1000"/>
              </a:spcBef>
              <a:buFont typeface="Arial" panose="020B0604020202020204" pitchFamily="34" charset="0"/>
              <a:buNone/>
              <a:defRPr sz="2800" b="1" kern="1200">
                <a:solidFill>
                  <a:schemeClr val="bg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fr-FR" sz="4400" b="0" dirty="0">
                <a:latin typeface="Segoe UI Light" panose="020B0502040204020203" pitchFamily="34" charset="0"/>
                <a:cs typeface="Segoe UI Light" panose="020B0502040204020203" pitchFamily="34" charset="0"/>
              </a:rPr>
              <a:t>TP : Cave à vin – Partie 01</a:t>
            </a:r>
          </a:p>
        </p:txBody>
      </p:sp>
    </p:spTree>
    <p:extLst>
      <p:ext uri="{BB962C8B-B14F-4D97-AF65-F5344CB8AC3E}">
        <p14:creationId xmlns:p14="http://schemas.microsoft.com/office/powerpoint/2010/main" val="32630784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C944C23-0306-4C79-A615-0F5495658BA7}"/>
              </a:ext>
            </a:extLst>
          </p:cNvPr>
          <p:cNvSpPr/>
          <p:nvPr/>
        </p:nvSpPr>
        <p:spPr>
          <a:xfrm>
            <a:off x="0" y="0"/>
            <a:ext cx="12192000" cy="6858000"/>
          </a:xfrm>
          <a:prstGeom prst="rect">
            <a:avLst/>
          </a:prstGeom>
          <a:solidFill>
            <a:srgbClr val="011F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7" name="Graphique 6">
            <a:extLst>
              <a:ext uri="{FF2B5EF4-FFF2-40B4-BE49-F238E27FC236}">
                <a16:creationId xmlns:a16="http://schemas.microsoft.com/office/drawing/2014/main" id="{9E6F0052-C844-4C3B-948F-88E3961AD71F}"/>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54185" y="6124782"/>
            <a:ext cx="528776" cy="528776"/>
          </a:xfrm>
          <a:prstGeom prst="rect">
            <a:avLst/>
          </a:prstGeom>
        </p:spPr>
      </p:pic>
      <p:sp>
        <p:nvSpPr>
          <p:cNvPr id="4" name="Titre 1">
            <a:extLst>
              <a:ext uri="{FF2B5EF4-FFF2-40B4-BE49-F238E27FC236}">
                <a16:creationId xmlns:a16="http://schemas.microsoft.com/office/drawing/2014/main" id="{22BF55BC-6F2B-4024-95D5-A0C7ADD879BE}"/>
              </a:ext>
            </a:extLst>
          </p:cNvPr>
          <p:cNvSpPr txBox="1">
            <a:spLocks/>
          </p:cNvSpPr>
          <p:nvPr/>
        </p:nvSpPr>
        <p:spPr>
          <a:xfrm>
            <a:off x="3825174" y="428630"/>
            <a:ext cx="8012641" cy="438699"/>
          </a:xfrm>
          <a:prstGeom prst="rect">
            <a:avLst/>
          </a:prstGeom>
        </p:spPr>
        <p:txBody>
          <a:bodyPr lIns="0" tIns="0" rIns="0" bIns="0" anchor="t" anchorCtr="0">
            <a:normAutofit/>
          </a:bodyPr>
          <a:lstStyle>
            <a:lvl1pPr algn="r" defTabSz="914400" rtl="0" eaLnBrk="1" latinLnBrk="0" hangingPunct="1">
              <a:lnSpc>
                <a:spcPct val="90000"/>
              </a:lnSpc>
              <a:spcBef>
                <a:spcPct val="0"/>
              </a:spcBef>
              <a:buNone/>
              <a:defRPr sz="1400" kern="1200">
                <a:solidFill>
                  <a:srgbClr val="222933"/>
                </a:solidFill>
                <a:latin typeface="Segoe UI Light" panose="020B0502040204020203" pitchFamily="34" charset="0"/>
                <a:ea typeface="+mj-ea"/>
                <a:cs typeface="Segoe UI Light" panose="020B0502040204020203" pitchFamily="34" charset="0"/>
              </a:defRPr>
            </a:lvl1pPr>
          </a:lstStyle>
          <a:p>
            <a:r>
              <a:rPr lang="fr-FR" dirty="0">
                <a:solidFill>
                  <a:schemeClr val="bg1"/>
                </a:solidFill>
              </a:rPr>
              <a:t>Java </a:t>
            </a:r>
            <a:r>
              <a:rPr lang="fr-FR" dirty="0" err="1">
                <a:solidFill>
                  <a:schemeClr val="bg1"/>
                </a:solidFill>
              </a:rPr>
              <a:t>Frameworls</a:t>
            </a:r>
            <a:endParaRPr lang="fr-FR" dirty="0">
              <a:solidFill>
                <a:schemeClr val="bg1"/>
              </a:solidFill>
            </a:endParaRPr>
          </a:p>
          <a:p>
            <a:r>
              <a:rPr lang="fr-FR" b="1" cap="all" dirty="0">
                <a:solidFill>
                  <a:schemeClr val="bg1"/>
                </a:solidFill>
                <a:latin typeface="Segoe UI" panose="020B0502040204020203" pitchFamily="34" charset="0"/>
                <a:cs typeface="Segoe UI" panose="020B0502040204020203" pitchFamily="34" charset="0"/>
              </a:rPr>
              <a:t>Spring data</a:t>
            </a:r>
          </a:p>
        </p:txBody>
      </p:sp>
      <p:sp>
        <p:nvSpPr>
          <p:cNvPr id="5" name="Espace réservé du texte 19">
            <a:extLst>
              <a:ext uri="{FF2B5EF4-FFF2-40B4-BE49-F238E27FC236}">
                <a16:creationId xmlns:a16="http://schemas.microsoft.com/office/drawing/2014/main" id="{E04311FB-FBF7-4BC4-BD8F-F8A468C6FE97}"/>
              </a:ext>
            </a:extLst>
          </p:cNvPr>
          <p:cNvSpPr txBox="1">
            <a:spLocks/>
          </p:cNvSpPr>
          <p:nvPr/>
        </p:nvSpPr>
        <p:spPr>
          <a:xfrm>
            <a:off x="354185" y="2699281"/>
            <a:ext cx="11483629" cy="609398"/>
          </a:xfrm>
          <a:prstGeom prst="rect">
            <a:avLst/>
          </a:prstGeom>
        </p:spPr>
        <p:txBody>
          <a:bodyPr wrap="square" lIns="0" tIns="0" rIns="0" bIns="0">
            <a:spAutoFit/>
          </a:bodyPr>
          <a:lstStyle>
            <a:lvl1pPr marL="0" indent="0" algn="l" defTabSz="914400" rtl="0" eaLnBrk="1" latinLnBrk="0" hangingPunct="1">
              <a:lnSpc>
                <a:spcPct val="90000"/>
              </a:lnSpc>
              <a:spcBef>
                <a:spcPts val="1000"/>
              </a:spcBef>
              <a:buFont typeface="Arial" panose="020B0604020202020204" pitchFamily="34" charset="0"/>
              <a:buNone/>
              <a:defRPr sz="2800" b="1" kern="1200">
                <a:solidFill>
                  <a:schemeClr val="bg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fr-FR" sz="4400" dirty="0"/>
              <a:t>Clefs primaires composites</a:t>
            </a:r>
          </a:p>
        </p:txBody>
      </p:sp>
    </p:spTree>
    <p:extLst>
      <p:ext uri="{BB962C8B-B14F-4D97-AF65-F5344CB8AC3E}">
        <p14:creationId xmlns:p14="http://schemas.microsoft.com/office/powerpoint/2010/main" val="22539230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re 1">
            <a:extLst>
              <a:ext uri="{FF2B5EF4-FFF2-40B4-BE49-F238E27FC236}">
                <a16:creationId xmlns:a16="http://schemas.microsoft.com/office/drawing/2014/main" id="{7039B82E-248A-E9BB-B359-FE75DAA2329F}"/>
              </a:ext>
            </a:extLst>
          </p:cNvPr>
          <p:cNvSpPr txBox="1">
            <a:spLocks/>
          </p:cNvSpPr>
          <p:nvPr/>
        </p:nvSpPr>
        <p:spPr>
          <a:xfrm>
            <a:off x="3506876" y="1329151"/>
            <a:ext cx="8330938" cy="4161076"/>
          </a:xfrm>
          <a:prstGeom prst="rect">
            <a:avLst/>
          </a:prstGeom>
          <a:noFill/>
          <a:ln>
            <a:noFill/>
          </a:ln>
        </p:spPr>
        <p:txBody>
          <a:bodyPr vert="horz" wrap="square" lIns="91440" tIns="45720" rIns="91440" bIns="45720" rtlCol="0" anchor="t" anchorCtr="0">
            <a:spAutoFit/>
          </a:bodyPr>
          <a:lstStyle>
            <a:lvl1pPr algn="l" defTabSz="914400" rtl="0" eaLnBrk="1" latinLnBrk="0" hangingPunct="1">
              <a:lnSpc>
                <a:spcPct val="90000"/>
              </a:lnSpc>
              <a:spcBef>
                <a:spcPct val="0"/>
              </a:spcBef>
              <a:buNone/>
              <a:defRPr sz="4400" kern="1200">
                <a:solidFill>
                  <a:schemeClr val="tx1"/>
                </a:solidFill>
                <a:latin typeface="Segoe UI" panose="020B0502040204020203" pitchFamily="34" charset="0"/>
                <a:ea typeface="+mj-ea"/>
                <a:cs typeface="+mj-cs"/>
              </a:defRPr>
            </a:lvl1pPr>
          </a:lstStyle>
          <a:p>
            <a:pPr>
              <a:lnSpc>
                <a:spcPct val="120000"/>
              </a:lnSpc>
            </a:pPr>
            <a:r>
              <a:rPr lang="fr-FR" sz="2400" dirty="0">
                <a:solidFill>
                  <a:srgbClr val="011F39"/>
                </a:solidFill>
                <a:cs typeface="Segoe UI" panose="020B0502040204020203" pitchFamily="34" charset="0"/>
              </a:rPr>
              <a:t>Méthode 1 :</a:t>
            </a:r>
          </a:p>
          <a:p>
            <a:pPr marL="457200" indent="-457200">
              <a:lnSpc>
                <a:spcPct val="120000"/>
              </a:lnSpc>
              <a:buFont typeface="+mj-lt"/>
              <a:buAutoNum type="arabicPeriod"/>
            </a:pPr>
            <a:r>
              <a:rPr lang="fr-FR" sz="2400" dirty="0">
                <a:solidFill>
                  <a:srgbClr val="011F39"/>
                </a:solidFill>
                <a:cs typeface="Segoe UI" panose="020B0502040204020203" pitchFamily="34" charset="0"/>
              </a:rPr>
              <a:t>Utilisation des annotations </a:t>
            </a:r>
            <a:r>
              <a:rPr lang="fr-FR" sz="2400" dirty="0">
                <a:solidFill>
                  <a:srgbClr val="95B258"/>
                </a:solidFill>
                <a:cs typeface="Segoe UI" panose="020B0502040204020203" pitchFamily="34" charset="0"/>
              </a:rPr>
              <a:t>@Id </a:t>
            </a:r>
            <a:r>
              <a:rPr lang="fr-FR" sz="2400" dirty="0">
                <a:solidFill>
                  <a:srgbClr val="011F39"/>
                </a:solidFill>
                <a:cs typeface="Segoe UI" panose="020B0502040204020203" pitchFamily="34" charset="0"/>
              </a:rPr>
              <a:t>et </a:t>
            </a:r>
            <a:r>
              <a:rPr lang="fr-FR" sz="2400" dirty="0">
                <a:solidFill>
                  <a:srgbClr val="95B258"/>
                </a:solidFill>
                <a:cs typeface="Segoe UI" panose="020B0502040204020203" pitchFamily="34" charset="0"/>
              </a:rPr>
              <a:t>@IdClass</a:t>
            </a:r>
          </a:p>
          <a:p>
            <a:pPr>
              <a:lnSpc>
                <a:spcPct val="120000"/>
              </a:lnSpc>
            </a:pPr>
            <a:endParaRPr lang="fr-FR" sz="1800" dirty="0">
              <a:solidFill>
                <a:srgbClr val="011F39"/>
              </a:solidFill>
              <a:cs typeface="Segoe UI" panose="020B0502040204020203" pitchFamily="34" charset="0"/>
            </a:endParaRPr>
          </a:p>
          <a:p>
            <a:pPr marL="457200" indent="-457200">
              <a:lnSpc>
                <a:spcPct val="120000"/>
              </a:lnSpc>
              <a:buFont typeface="+mj-lt"/>
              <a:buAutoNum type="arabicPeriod" startAt="2"/>
            </a:pPr>
            <a:r>
              <a:rPr lang="fr-FR" sz="2400" dirty="0">
                <a:solidFill>
                  <a:srgbClr val="011F39"/>
                </a:solidFill>
                <a:cs typeface="Segoe UI" panose="020B0502040204020203" pitchFamily="34" charset="0"/>
              </a:rPr>
              <a:t>Création d'une classe décrivant la clé primaire</a:t>
            </a:r>
          </a:p>
          <a:p>
            <a:pPr marL="800100" lvl="1" indent="-342900">
              <a:lnSpc>
                <a:spcPct val="120000"/>
              </a:lnSpc>
              <a:buFont typeface="Arial" panose="020B0604020202020204" pitchFamily="34" charset="0"/>
              <a:buChar char="•"/>
            </a:pPr>
            <a:r>
              <a:rPr lang="fr-FR" dirty="0">
                <a:solidFill>
                  <a:srgbClr val="011F39"/>
                </a:solidFill>
                <a:latin typeface="Segoe UI" panose="020B0502040204020203" pitchFamily="34" charset="0"/>
                <a:cs typeface="Segoe UI" panose="020B0502040204020203" pitchFamily="34" charset="0"/>
              </a:rPr>
              <a:t>Attributs, getters et setters de la clé primaire identiques à la classe principale</a:t>
            </a:r>
          </a:p>
          <a:p>
            <a:pPr marL="800100" lvl="1" indent="-342900">
              <a:lnSpc>
                <a:spcPct val="120000"/>
              </a:lnSpc>
              <a:buFont typeface="Arial" panose="020B0604020202020204" pitchFamily="34" charset="0"/>
              <a:buChar char="•"/>
            </a:pPr>
            <a:r>
              <a:rPr lang="fr-FR" dirty="0">
                <a:solidFill>
                  <a:srgbClr val="011F39"/>
                </a:solidFill>
                <a:latin typeface="Segoe UI" panose="020B0502040204020203" pitchFamily="34" charset="0"/>
                <a:cs typeface="Segoe UI" panose="020B0502040204020203" pitchFamily="34" charset="0"/>
              </a:rPr>
              <a:t>Elle doit implémenter </a:t>
            </a:r>
            <a:r>
              <a:rPr lang="fr-FR" dirty="0" err="1">
                <a:solidFill>
                  <a:srgbClr val="011F39"/>
                </a:solidFill>
                <a:latin typeface="Segoe UI" panose="020B0502040204020203" pitchFamily="34" charset="0"/>
                <a:cs typeface="Segoe UI" panose="020B0502040204020203" pitchFamily="34" charset="0"/>
              </a:rPr>
              <a:t>Serializable</a:t>
            </a:r>
            <a:endParaRPr lang="fr-FR" dirty="0">
              <a:solidFill>
                <a:srgbClr val="011F39"/>
              </a:solidFill>
              <a:latin typeface="Segoe UI" panose="020B0502040204020203" pitchFamily="34" charset="0"/>
              <a:cs typeface="Segoe UI" panose="020B0502040204020203" pitchFamily="34" charset="0"/>
            </a:endParaRPr>
          </a:p>
          <a:p>
            <a:pPr lvl="1">
              <a:lnSpc>
                <a:spcPct val="120000"/>
              </a:lnSpc>
            </a:pPr>
            <a:endParaRPr lang="fr-FR" dirty="0">
              <a:solidFill>
                <a:srgbClr val="011F39"/>
              </a:solidFill>
              <a:latin typeface="Segoe UI" panose="020B0502040204020203" pitchFamily="34" charset="0"/>
              <a:cs typeface="Segoe UI" panose="020B0502040204020203" pitchFamily="34" charset="0"/>
            </a:endParaRPr>
          </a:p>
          <a:p>
            <a:pPr marL="457200" indent="-457200">
              <a:lnSpc>
                <a:spcPct val="120000"/>
              </a:lnSpc>
              <a:buFont typeface="+mj-lt"/>
              <a:buAutoNum type="arabicPeriod" startAt="3"/>
            </a:pPr>
            <a:r>
              <a:rPr lang="fr-FR" sz="2400" dirty="0">
                <a:solidFill>
                  <a:srgbClr val="011F39"/>
                </a:solidFill>
                <a:cs typeface="Segoe UI" panose="020B0502040204020203" pitchFamily="34" charset="0"/>
              </a:rPr>
              <a:t>Création de la classe Entité</a:t>
            </a:r>
            <a:endParaRPr lang="fr-FR" sz="1800" dirty="0">
              <a:solidFill>
                <a:srgbClr val="011F39"/>
              </a:solidFill>
              <a:cs typeface="Segoe UI" panose="020B0502040204020203" pitchFamily="34" charset="0"/>
            </a:endParaRPr>
          </a:p>
          <a:p>
            <a:pPr marL="800100" lvl="1" indent="-342900">
              <a:lnSpc>
                <a:spcPct val="120000"/>
              </a:lnSpc>
              <a:buFont typeface="Arial" panose="020B0604020202020204" pitchFamily="34" charset="0"/>
              <a:buChar char="•"/>
            </a:pPr>
            <a:r>
              <a:rPr lang="fr-FR" dirty="0">
                <a:solidFill>
                  <a:srgbClr val="011F39"/>
                </a:solidFill>
                <a:latin typeface="Segoe UI" panose="020B0502040204020203" pitchFamily="34" charset="0"/>
                <a:cs typeface="Segoe UI" panose="020B0502040204020203" pitchFamily="34" charset="0"/>
              </a:rPr>
              <a:t>Ajout de l'annotation </a:t>
            </a:r>
            <a:r>
              <a:rPr lang="fr-FR" dirty="0">
                <a:solidFill>
                  <a:srgbClr val="95B258"/>
                </a:solidFill>
                <a:latin typeface="Segoe UI" panose="020B0502040204020203" pitchFamily="34" charset="0"/>
                <a:cs typeface="Segoe UI" panose="020B0502040204020203" pitchFamily="34" charset="0"/>
              </a:rPr>
              <a:t>@IdClass(</a:t>
            </a:r>
            <a:r>
              <a:rPr lang="fr-FR" dirty="0">
                <a:solidFill>
                  <a:srgbClr val="011F39"/>
                </a:solidFill>
                <a:latin typeface="Segoe UI" panose="020B0502040204020203" pitchFamily="34" charset="0"/>
                <a:cs typeface="Segoe UI" panose="020B0502040204020203" pitchFamily="34" charset="0"/>
              </a:rPr>
              <a:t>nomClassePK.class</a:t>
            </a:r>
            <a:r>
              <a:rPr lang="fr-FR" dirty="0">
                <a:solidFill>
                  <a:srgbClr val="95B258"/>
                </a:solidFill>
                <a:latin typeface="Segoe UI" panose="020B0502040204020203" pitchFamily="34" charset="0"/>
                <a:cs typeface="Segoe UI" panose="020B0502040204020203" pitchFamily="34" charset="0"/>
              </a:rPr>
              <a:t>) </a:t>
            </a:r>
            <a:r>
              <a:rPr lang="fr-FR" dirty="0">
                <a:solidFill>
                  <a:srgbClr val="011F39"/>
                </a:solidFill>
                <a:latin typeface="Segoe UI" panose="020B0502040204020203" pitchFamily="34" charset="0"/>
                <a:cs typeface="Segoe UI" panose="020B0502040204020203" pitchFamily="34" charset="0"/>
              </a:rPr>
              <a:t>sur la classe</a:t>
            </a:r>
          </a:p>
          <a:p>
            <a:pPr marL="800100" lvl="1" indent="-342900">
              <a:lnSpc>
                <a:spcPct val="120000"/>
              </a:lnSpc>
              <a:buFont typeface="Arial" panose="020B0604020202020204" pitchFamily="34" charset="0"/>
              <a:buChar char="•"/>
            </a:pPr>
            <a:r>
              <a:rPr lang="fr-FR" dirty="0">
                <a:solidFill>
                  <a:srgbClr val="011F39"/>
                </a:solidFill>
                <a:latin typeface="Segoe UI" panose="020B0502040204020203" pitchFamily="34" charset="0"/>
                <a:cs typeface="Segoe UI" panose="020B0502040204020203" pitchFamily="34" charset="0"/>
              </a:rPr>
              <a:t>Ajout </a:t>
            </a:r>
            <a:r>
              <a:rPr lang="fr-FR" dirty="0">
                <a:solidFill>
                  <a:srgbClr val="95B258"/>
                </a:solidFill>
                <a:latin typeface="Segoe UI" panose="020B0502040204020203" pitchFamily="34" charset="0"/>
                <a:cs typeface="Segoe UI" panose="020B0502040204020203" pitchFamily="34" charset="0"/>
              </a:rPr>
              <a:t>@Id </a:t>
            </a:r>
            <a:r>
              <a:rPr lang="fr-FR" dirty="0">
                <a:solidFill>
                  <a:srgbClr val="011F39"/>
                </a:solidFill>
                <a:latin typeface="Segoe UI" panose="020B0502040204020203" pitchFamily="34" charset="0"/>
                <a:cs typeface="Segoe UI" panose="020B0502040204020203" pitchFamily="34" charset="0"/>
              </a:rPr>
              <a:t>sur les attributs composant la clé composite</a:t>
            </a:r>
          </a:p>
        </p:txBody>
      </p:sp>
      <p:sp>
        <p:nvSpPr>
          <p:cNvPr id="5" name="Espace réservé du texte 19">
            <a:extLst>
              <a:ext uri="{FF2B5EF4-FFF2-40B4-BE49-F238E27FC236}">
                <a16:creationId xmlns:a16="http://schemas.microsoft.com/office/drawing/2014/main" id="{EF71FCD1-EB37-485B-827A-23A3785D6F72}"/>
              </a:ext>
            </a:extLst>
          </p:cNvPr>
          <p:cNvSpPr txBox="1">
            <a:spLocks/>
          </p:cNvSpPr>
          <p:nvPr/>
        </p:nvSpPr>
        <p:spPr>
          <a:xfrm>
            <a:off x="354186" y="1240233"/>
            <a:ext cx="2852415" cy="4421658"/>
          </a:xfrm>
          <a:prstGeom prst="rect">
            <a:avLst/>
          </a:prstGeom>
        </p:spPr>
        <p:txBody>
          <a:bodyPr lIns="0" tIns="0" rIns="0" bIns="0"/>
          <a:lstStyle>
            <a:lvl1pPr marL="0" indent="0" algn="l" defTabSz="914400" rtl="0" eaLnBrk="1" latinLnBrk="0" hangingPunct="1">
              <a:lnSpc>
                <a:spcPct val="90000"/>
              </a:lnSpc>
              <a:spcBef>
                <a:spcPts val="1000"/>
              </a:spcBef>
              <a:buFont typeface="Arial" panose="020B0604020202020204" pitchFamily="34" charset="0"/>
              <a:buNone/>
              <a:defRPr sz="2800" b="1" kern="1200">
                <a:solidFill>
                  <a:schemeClr val="bg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a:solidFill>
                  <a:srgbClr val="3B518E"/>
                </a:solidFill>
              </a:rPr>
              <a:t>Clefs primaires composites</a:t>
            </a:r>
          </a:p>
        </p:txBody>
      </p:sp>
      <p:sp>
        <p:nvSpPr>
          <p:cNvPr id="6" name="Titre 1">
            <a:extLst>
              <a:ext uri="{FF2B5EF4-FFF2-40B4-BE49-F238E27FC236}">
                <a16:creationId xmlns:a16="http://schemas.microsoft.com/office/drawing/2014/main" id="{48EE39BE-9E8A-4EFB-AA76-646D28DDBF24}"/>
              </a:ext>
            </a:extLst>
          </p:cNvPr>
          <p:cNvSpPr txBox="1">
            <a:spLocks/>
          </p:cNvSpPr>
          <p:nvPr/>
        </p:nvSpPr>
        <p:spPr>
          <a:xfrm>
            <a:off x="3825174" y="428630"/>
            <a:ext cx="8012641" cy="542920"/>
          </a:xfrm>
          <a:prstGeom prst="rect">
            <a:avLst/>
          </a:prstGeom>
        </p:spPr>
        <p:txBody>
          <a:bodyPr lIns="0" tIns="0" rIns="0" bIns="0" anchor="t" anchorCtr="0">
            <a:normAutofit/>
          </a:bodyPr>
          <a:lstStyle>
            <a:lvl1pPr algn="r" defTabSz="914400" rtl="0" eaLnBrk="1" latinLnBrk="0" hangingPunct="1">
              <a:lnSpc>
                <a:spcPct val="90000"/>
              </a:lnSpc>
              <a:spcBef>
                <a:spcPct val="0"/>
              </a:spcBef>
              <a:buNone/>
              <a:defRPr sz="1400" kern="1200">
                <a:solidFill>
                  <a:srgbClr val="222933"/>
                </a:solidFill>
                <a:latin typeface="Segoe UI Light" panose="020B0502040204020203" pitchFamily="34" charset="0"/>
                <a:ea typeface="+mj-ea"/>
                <a:cs typeface="Segoe UI Light" panose="020B0502040204020203" pitchFamily="34" charset="0"/>
              </a:defRPr>
            </a:lvl1pPr>
          </a:lstStyle>
          <a:p>
            <a:r>
              <a:rPr lang="fr-FR" dirty="0">
                <a:solidFill>
                  <a:srgbClr val="141E26"/>
                </a:solidFill>
              </a:rPr>
              <a:t>Java </a:t>
            </a:r>
            <a:r>
              <a:rPr lang="fr-FR" dirty="0" err="1">
                <a:solidFill>
                  <a:srgbClr val="141E26"/>
                </a:solidFill>
              </a:rPr>
              <a:t>Frameworks</a:t>
            </a:r>
            <a:endParaRPr lang="fr-FR" dirty="0">
              <a:solidFill>
                <a:srgbClr val="141E26"/>
              </a:solidFill>
            </a:endParaRPr>
          </a:p>
          <a:p>
            <a:r>
              <a:rPr lang="fr-FR" b="1" cap="all" dirty="0">
                <a:solidFill>
                  <a:srgbClr val="3B518E"/>
                </a:solidFill>
                <a:latin typeface="Segoe UI" panose="020B0502040204020203" pitchFamily="34" charset="0"/>
                <a:cs typeface="Segoe UI" panose="020B0502040204020203" pitchFamily="34" charset="0"/>
              </a:rPr>
              <a:t>Spring data</a:t>
            </a:r>
          </a:p>
        </p:txBody>
      </p:sp>
      <p:pic>
        <p:nvPicPr>
          <p:cNvPr id="9" name="Graphique 8">
            <a:extLst>
              <a:ext uri="{FF2B5EF4-FFF2-40B4-BE49-F238E27FC236}">
                <a16:creationId xmlns:a16="http://schemas.microsoft.com/office/drawing/2014/main" id="{6D568089-B2B3-4769-9325-554149C6E5CA}"/>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54184" y="6124781"/>
            <a:ext cx="528777" cy="528777"/>
          </a:xfrm>
          <a:prstGeom prst="rect">
            <a:avLst/>
          </a:prstGeom>
        </p:spPr>
      </p:pic>
    </p:spTree>
    <p:extLst>
      <p:ext uri="{BB962C8B-B14F-4D97-AF65-F5344CB8AC3E}">
        <p14:creationId xmlns:p14="http://schemas.microsoft.com/office/powerpoint/2010/main" val="2368848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F19FB19-BC5C-4CA3-B36F-D05031688B0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37303" r="1"/>
          <a:stretch/>
        </p:blipFill>
        <p:spPr>
          <a:xfrm>
            <a:off x="0" y="3002"/>
            <a:ext cx="12192000" cy="6843061"/>
          </a:xfrm>
          <a:prstGeom prst="rect">
            <a:avLst/>
          </a:prstGeom>
        </p:spPr>
      </p:pic>
      <p:sp>
        <p:nvSpPr>
          <p:cNvPr id="16" name="Rectangle 15">
            <a:extLst>
              <a:ext uri="{FF2B5EF4-FFF2-40B4-BE49-F238E27FC236}">
                <a16:creationId xmlns:a16="http://schemas.microsoft.com/office/drawing/2014/main" id="{F4792626-5EDF-457E-BC47-35973147636D}"/>
              </a:ext>
            </a:extLst>
          </p:cNvPr>
          <p:cNvSpPr/>
          <p:nvPr/>
        </p:nvSpPr>
        <p:spPr>
          <a:xfrm>
            <a:off x="0" y="11936"/>
            <a:ext cx="12192000" cy="6858000"/>
          </a:xfrm>
          <a:prstGeom prst="rect">
            <a:avLst/>
          </a:prstGeom>
          <a:solidFill>
            <a:srgbClr val="011F39">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nvGrpSpPr>
          <p:cNvPr id="14" name="Groupe 13">
            <a:extLst>
              <a:ext uri="{FF2B5EF4-FFF2-40B4-BE49-F238E27FC236}">
                <a16:creationId xmlns:a16="http://schemas.microsoft.com/office/drawing/2014/main" id="{07BC588E-A495-49A9-8813-628670F8E4BB}"/>
              </a:ext>
            </a:extLst>
          </p:cNvPr>
          <p:cNvGrpSpPr/>
          <p:nvPr/>
        </p:nvGrpSpPr>
        <p:grpSpPr>
          <a:xfrm>
            <a:off x="-1" y="0"/>
            <a:ext cx="3657600" cy="6858001"/>
            <a:chOff x="-1" y="0"/>
            <a:chExt cx="4292084" cy="6858001"/>
          </a:xfrm>
        </p:grpSpPr>
        <p:sp>
          <p:nvSpPr>
            <p:cNvPr id="17" name="Flèche : pentagone 16">
              <a:extLst>
                <a:ext uri="{FF2B5EF4-FFF2-40B4-BE49-F238E27FC236}">
                  <a16:creationId xmlns:a16="http://schemas.microsoft.com/office/drawing/2014/main" id="{594D2172-FB13-492C-B76B-A385911C5851}"/>
                </a:ext>
              </a:extLst>
            </p:cNvPr>
            <p:cNvSpPr/>
            <p:nvPr/>
          </p:nvSpPr>
          <p:spPr>
            <a:xfrm>
              <a:off x="-1" y="0"/>
              <a:ext cx="4292083" cy="6858000"/>
            </a:xfrm>
            <a:prstGeom prst="homePlate">
              <a:avLst>
                <a:gd name="adj" fmla="val 50658"/>
              </a:avLst>
            </a:prstGeom>
            <a:solidFill>
              <a:srgbClr val="0651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Triangle rectangle 17">
              <a:extLst>
                <a:ext uri="{FF2B5EF4-FFF2-40B4-BE49-F238E27FC236}">
                  <a16:creationId xmlns:a16="http://schemas.microsoft.com/office/drawing/2014/main" id="{3D0C3274-FA67-4536-99D7-BF36DC8EB5D9}"/>
                </a:ext>
              </a:extLst>
            </p:cNvPr>
            <p:cNvSpPr/>
            <p:nvPr/>
          </p:nvSpPr>
          <p:spPr>
            <a:xfrm>
              <a:off x="0" y="2699281"/>
              <a:ext cx="4292082" cy="4158720"/>
            </a:xfrm>
            <a:prstGeom prst="rtTriangle">
              <a:avLst/>
            </a:prstGeom>
            <a:solidFill>
              <a:srgbClr val="06516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Triangle rectangle 18">
              <a:extLst>
                <a:ext uri="{FF2B5EF4-FFF2-40B4-BE49-F238E27FC236}">
                  <a16:creationId xmlns:a16="http://schemas.microsoft.com/office/drawing/2014/main" id="{8A5F0E14-750D-4317-86A8-BA8B26E435A6}"/>
                </a:ext>
              </a:extLst>
            </p:cNvPr>
            <p:cNvSpPr/>
            <p:nvPr/>
          </p:nvSpPr>
          <p:spPr>
            <a:xfrm rot="5400000">
              <a:off x="-68820" y="80756"/>
              <a:ext cx="4429722" cy="4292084"/>
            </a:xfrm>
            <a:prstGeom prst="rtTriangle">
              <a:avLst/>
            </a:prstGeom>
            <a:solidFill>
              <a:srgbClr val="06516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5" name="Titre 1">
            <a:extLst>
              <a:ext uri="{FF2B5EF4-FFF2-40B4-BE49-F238E27FC236}">
                <a16:creationId xmlns:a16="http://schemas.microsoft.com/office/drawing/2014/main" id="{D4B8AE3F-44D0-4D41-9A92-0871B449521A}"/>
              </a:ext>
            </a:extLst>
          </p:cNvPr>
          <p:cNvSpPr txBox="1">
            <a:spLocks/>
          </p:cNvSpPr>
          <p:nvPr/>
        </p:nvSpPr>
        <p:spPr>
          <a:xfrm>
            <a:off x="3825174" y="428630"/>
            <a:ext cx="8012641" cy="438699"/>
          </a:xfrm>
          <a:prstGeom prst="rect">
            <a:avLst/>
          </a:prstGeom>
        </p:spPr>
        <p:txBody>
          <a:bodyPr lIns="0" tIns="0" rIns="0" bIns="0" anchor="t" anchorCtr="0">
            <a:normAutofit/>
          </a:bodyPr>
          <a:lstStyle>
            <a:lvl1pPr algn="r" defTabSz="914400" rtl="0" eaLnBrk="1" latinLnBrk="0" hangingPunct="1">
              <a:lnSpc>
                <a:spcPct val="90000"/>
              </a:lnSpc>
              <a:spcBef>
                <a:spcPct val="0"/>
              </a:spcBef>
              <a:buNone/>
              <a:defRPr sz="1400" kern="1200">
                <a:solidFill>
                  <a:srgbClr val="222933"/>
                </a:solidFill>
                <a:latin typeface="Segoe UI Light" panose="020B0502040204020203" pitchFamily="34" charset="0"/>
                <a:ea typeface="+mj-ea"/>
                <a:cs typeface="Segoe UI Light" panose="020B0502040204020203" pitchFamily="34" charset="0"/>
              </a:defRPr>
            </a:lvl1pPr>
          </a:lstStyle>
          <a:p>
            <a:r>
              <a:rPr lang="fr-FR" dirty="0">
                <a:solidFill>
                  <a:schemeClr val="bg1"/>
                </a:solidFill>
              </a:rPr>
              <a:t>Java </a:t>
            </a:r>
            <a:r>
              <a:rPr lang="fr-FR" dirty="0" err="1">
                <a:solidFill>
                  <a:schemeClr val="bg1"/>
                </a:solidFill>
              </a:rPr>
              <a:t>Frameworks</a:t>
            </a:r>
            <a:endParaRPr lang="fr-FR" dirty="0">
              <a:solidFill>
                <a:schemeClr val="bg1"/>
              </a:solidFill>
            </a:endParaRPr>
          </a:p>
          <a:p>
            <a:r>
              <a:rPr lang="fr-FR" b="1" cap="all" dirty="0">
                <a:solidFill>
                  <a:schemeClr val="bg1"/>
                </a:solidFill>
                <a:latin typeface="Segoe UI" panose="020B0502040204020203" pitchFamily="34" charset="0"/>
                <a:cs typeface="Segoe UI" panose="020B0502040204020203" pitchFamily="34" charset="0"/>
              </a:rPr>
              <a:t>Spring data</a:t>
            </a:r>
          </a:p>
        </p:txBody>
      </p:sp>
      <p:pic>
        <p:nvPicPr>
          <p:cNvPr id="7" name="Graphique 6">
            <a:extLst>
              <a:ext uri="{FF2B5EF4-FFF2-40B4-BE49-F238E27FC236}">
                <a16:creationId xmlns:a16="http://schemas.microsoft.com/office/drawing/2014/main" id="{3ECC1C3A-EA26-42AD-BEC3-DCF5FBAA17F6}"/>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54185" y="6124782"/>
            <a:ext cx="528776" cy="528776"/>
          </a:xfrm>
          <a:prstGeom prst="rect">
            <a:avLst/>
          </a:prstGeom>
        </p:spPr>
      </p:pic>
      <p:sp>
        <p:nvSpPr>
          <p:cNvPr id="13" name="Espace réservé du texte 19">
            <a:extLst>
              <a:ext uri="{FF2B5EF4-FFF2-40B4-BE49-F238E27FC236}">
                <a16:creationId xmlns:a16="http://schemas.microsoft.com/office/drawing/2014/main" id="{F370911A-DC8A-44E7-BC5B-3A98548EDA9D}"/>
              </a:ext>
            </a:extLst>
          </p:cNvPr>
          <p:cNvSpPr txBox="1">
            <a:spLocks/>
          </p:cNvSpPr>
          <p:nvPr/>
        </p:nvSpPr>
        <p:spPr>
          <a:xfrm>
            <a:off x="354186" y="1218171"/>
            <a:ext cx="3116800" cy="4421658"/>
          </a:xfrm>
          <a:prstGeom prst="rect">
            <a:avLst/>
          </a:prstGeom>
        </p:spPr>
        <p:txBody>
          <a:bodyPr lIns="0" tIns="0" rIns="0" bIns="0" anchor="ctr" anchorCtr="0"/>
          <a:lstStyle>
            <a:lvl1pPr marL="0" indent="0" algn="l" defTabSz="914400" rtl="0" eaLnBrk="1" latinLnBrk="0" hangingPunct="1">
              <a:lnSpc>
                <a:spcPct val="90000"/>
              </a:lnSpc>
              <a:spcBef>
                <a:spcPts val="1000"/>
              </a:spcBef>
              <a:buFont typeface="Arial" panose="020B0604020202020204" pitchFamily="34" charset="0"/>
              <a:buNone/>
              <a:defRPr sz="2800" b="1" kern="1200">
                <a:solidFill>
                  <a:schemeClr val="bg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sz="2400" dirty="0"/>
              <a:t>DÉMONSTRATION</a:t>
            </a:r>
          </a:p>
        </p:txBody>
      </p:sp>
      <p:sp>
        <p:nvSpPr>
          <p:cNvPr id="15" name="Espace réservé du texte 19">
            <a:extLst>
              <a:ext uri="{FF2B5EF4-FFF2-40B4-BE49-F238E27FC236}">
                <a16:creationId xmlns:a16="http://schemas.microsoft.com/office/drawing/2014/main" id="{BDF6E1C4-75C9-4326-96F9-5F0FA302E826}"/>
              </a:ext>
            </a:extLst>
          </p:cNvPr>
          <p:cNvSpPr txBox="1">
            <a:spLocks/>
          </p:cNvSpPr>
          <p:nvPr/>
        </p:nvSpPr>
        <p:spPr>
          <a:xfrm>
            <a:off x="4011784" y="3027742"/>
            <a:ext cx="7826030" cy="1218795"/>
          </a:xfrm>
          <a:prstGeom prst="rect">
            <a:avLst/>
          </a:prstGeom>
        </p:spPr>
        <p:txBody>
          <a:bodyPr wrap="square" lIns="0" tIns="0" rIns="0" bIns="0">
            <a:spAutoFit/>
          </a:bodyPr>
          <a:lstStyle>
            <a:lvl1pPr marL="0" indent="0" algn="l" defTabSz="914400" rtl="0" eaLnBrk="1" latinLnBrk="0" hangingPunct="1">
              <a:lnSpc>
                <a:spcPct val="90000"/>
              </a:lnSpc>
              <a:spcBef>
                <a:spcPts val="1000"/>
              </a:spcBef>
              <a:buFont typeface="Arial" panose="020B0604020202020204" pitchFamily="34" charset="0"/>
              <a:buNone/>
              <a:defRPr sz="2800" b="1" kern="1200">
                <a:solidFill>
                  <a:schemeClr val="bg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fr-FR" sz="4400" b="0" dirty="0">
                <a:latin typeface="Segoe UI Light" panose="020B0502040204020203" pitchFamily="34" charset="0"/>
                <a:cs typeface="Segoe UI Light" panose="020B0502040204020203" pitchFamily="34" charset="0"/>
              </a:rPr>
              <a:t>Clefs primaires composites (méthode 1)</a:t>
            </a:r>
          </a:p>
        </p:txBody>
      </p:sp>
    </p:spTree>
    <p:extLst>
      <p:ext uri="{BB962C8B-B14F-4D97-AF65-F5344CB8AC3E}">
        <p14:creationId xmlns:p14="http://schemas.microsoft.com/office/powerpoint/2010/main" val="9323537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8E028F3-B265-4C26-AE39-985114110839}"/>
              </a:ext>
            </a:extLst>
          </p:cNvPr>
          <p:cNvSpPr/>
          <p:nvPr/>
        </p:nvSpPr>
        <p:spPr>
          <a:xfrm>
            <a:off x="0" y="0"/>
            <a:ext cx="3470989" cy="6858000"/>
          </a:xfrm>
          <a:prstGeom prst="rect">
            <a:avLst/>
          </a:prstGeom>
          <a:solidFill>
            <a:srgbClr val="3B51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0" name="Graphique 9" descr="Objectif">
            <a:extLst>
              <a:ext uri="{FF2B5EF4-FFF2-40B4-BE49-F238E27FC236}">
                <a16:creationId xmlns:a16="http://schemas.microsoft.com/office/drawing/2014/main" id="{E1102742-C409-45FE-B8C4-7EA6C9A7C2D5}"/>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54185" y="428630"/>
            <a:ext cx="587415" cy="587415"/>
          </a:xfrm>
          <a:prstGeom prst="rect">
            <a:avLst/>
          </a:prstGeom>
        </p:spPr>
      </p:pic>
      <p:sp>
        <p:nvSpPr>
          <p:cNvPr id="12" name="Espace réservé du texte 19">
            <a:extLst>
              <a:ext uri="{FF2B5EF4-FFF2-40B4-BE49-F238E27FC236}">
                <a16:creationId xmlns:a16="http://schemas.microsoft.com/office/drawing/2014/main" id="{2B41308F-BC0B-48D7-87BB-2B0B96E1A818}"/>
              </a:ext>
            </a:extLst>
          </p:cNvPr>
          <p:cNvSpPr txBox="1">
            <a:spLocks/>
          </p:cNvSpPr>
          <p:nvPr/>
        </p:nvSpPr>
        <p:spPr>
          <a:xfrm>
            <a:off x="354186" y="1240233"/>
            <a:ext cx="2852415" cy="4421658"/>
          </a:xfrm>
          <a:prstGeom prst="rect">
            <a:avLst/>
          </a:prstGeom>
        </p:spPr>
        <p:txBody>
          <a:bodyPr lIns="0" tIns="0" rIns="0" bIns="0"/>
          <a:lstStyle>
            <a:lvl1pPr marL="0" indent="0" algn="l" defTabSz="914400" rtl="0" eaLnBrk="1" latinLnBrk="0" hangingPunct="1">
              <a:lnSpc>
                <a:spcPct val="90000"/>
              </a:lnSpc>
              <a:spcBef>
                <a:spcPts val="1000"/>
              </a:spcBef>
              <a:buFont typeface="Arial" panose="020B0604020202020204" pitchFamily="34" charset="0"/>
              <a:buNone/>
              <a:defRPr sz="2800" b="1" kern="1200">
                <a:solidFill>
                  <a:schemeClr val="bg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a:t>OBJECTIFS</a:t>
            </a:r>
          </a:p>
        </p:txBody>
      </p:sp>
      <p:sp>
        <p:nvSpPr>
          <p:cNvPr id="14" name="Titre 1">
            <a:extLst>
              <a:ext uri="{FF2B5EF4-FFF2-40B4-BE49-F238E27FC236}">
                <a16:creationId xmlns:a16="http://schemas.microsoft.com/office/drawing/2014/main" id="{3C4C42B5-78D4-43BA-9AEF-E786F5CC3DDE}"/>
              </a:ext>
            </a:extLst>
          </p:cNvPr>
          <p:cNvSpPr txBox="1">
            <a:spLocks/>
          </p:cNvSpPr>
          <p:nvPr/>
        </p:nvSpPr>
        <p:spPr>
          <a:xfrm>
            <a:off x="3825174" y="428630"/>
            <a:ext cx="8012641" cy="542920"/>
          </a:xfrm>
          <a:prstGeom prst="rect">
            <a:avLst/>
          </a:prstGeom>
        </p:spPr>
        <p:txBody>
          <a:bodyPr lIns="0" tIns="0" rIns="0" bIns="0" anchor="t" anchorCtr="0">
            <a:normAutofit/>
          </a:bodyPr>
          <a:lstStyle>
            <a:lvl1pPr algn="r" defTabSz="914400" rtl="0" eaLnBrk="1" latinLnBrk="0" hangingPunct="1">
              <a:lnSpc>
                <a:spcPct val="90000"/>
              </a:lnSpc>
              <a:spcBef>
                <a:spcPct val="0"/>
              </a:spcBef>
              <a:buNone/>
              <a:defRPr sz="1400" kern="1200">
                <a:solidFill>
                  <a:srgbClr val="222933"/>
                </a:solidFill>
                <a:latin typeface="Segoe UI Light" panose="020B0502040204020203" pitchFamily="34" charset="0"/>
                <a:ea typeface="+mj-ea"/>
                <a:cs typeface="Segoe UI Light" panose="020B0502040204020203" pitchFamily="34" charset="0"/>
              </a:defRPr>
            </a:lvl1pPr>
          </a:lstStyle>
          <a:p>
            <a:r>
              <a:rPr lang="fr-FR" dirty="0">
                <a:solidFill>
                  <a:srgbClr val="141E26"/>
                </a:solidFill>
              </a:rPr>
              <a:t>Java </a:t>
            </a:r>
            <a:r>
              <a:rPr lang="fr-FR" dirty="0" err="1">
                <a:solidFill>
                  <a:srgbClr val="141E26"/>
                </a:solidFill>
              </a:rPr>
              <a:t>Frameworks</a:t>
            </a:r>
            <a:endParaRPr lang="fr-FR" dirty="0">
              <a:solidFill>
                <a:srgbClr val="141E26"/>
              </a:solidFill>
            </a:endParaRPr>
          </a:p>
          <a:p>
            <a:r>
              <a:rPr lang="fr-FR" b="1" cap="all" dirty="0">
                <a:solidFill>
                  <a:srgbClr val="3B518E"/>
                </a:solidFill>
                <a:latin typeface="Segoe UI" panose="020B0502040204020203" pitchFamily="34" charset="0"/>
                <a:cs typeface="Segoe UI" panose="020B0502040204020203" pitchFamily="34" charset="0"/>
              </a:rPr>
              <a:t>OBJECTIFS</a:t>
            </a:r>
          </a:p>
        </p:txBody>
      </p:sp>
      <p:pic>
        <p:nvPicPr>
          <p:cNvPr id="16" name="Graphique 15">
            <a:extLst>
              <a:ext uri="{FF2B5EF4-FFF2-40B4-BE49-F238E27FC236}">
                <a16:creationId xmlns:a16="http://schemas.microsoft.com/office/drawing/2014/main" id="{5727DDCA-0BE5-4E22-A2E0-0367F5B36276}"/>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54185" y="6124782"/>
            <a:ext cx="528776" cy="528776"/>
          </a:xfrm>
          <a:prstGeom prst="rect">
            <a:avLst/>
          </a:prstGeom>
        </p:spPr>
      </p:pic>
      <p:sp>
        <p:nvSpPr>
          <p:cNvPr id="27" name="Rectangle 26">
            <a:extLst>
              <a:ext uri="{FF2B5EF4-FFF2-40B4-BE49-F238E27FC236}">
                <a16:creationId xmlns:a16="http://schemas.microsoft.com/office/drawing/2014/main" id="{407441ED-22CD-4BE0-BAC9-3DE1A5B5DD30}"/>
              </a:ext>
            </a:extLst>
          </p:cNvPr>
          <p:cNvSpPr/>
          <p:nvPr/>
        </p:nvSpPr>
        <p:spPr>
          <a:xfrm>
            <a:off x="3825172" y="1242326"/>
            <a:ext cx="3566227" cy="2451862"/>
          </a:xfrm>
          <a:prstGeom prst="rect">
            <a:avLst/>
          </a:prstGeom>
          <a:solidFill>
            <a:srgbClr val="141E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8" name="Organigramme : Entrée manuelle 27">
            <a:extLst>
              <a:ext uri="{FF2B5EF4-FFF2-40B4-BE49-F238E27FC236}">
                <a16:creationId xmlns:a16="http://schemas.microsoft.com/office/drawing/2014/main" id="{198D380E-6092-4D34-BB2B-D9FDFA98D592}"/>
              </a:ext>
            </a:extLst>
          </p:cNvPr>
          <p:cNvSpPr/>
          <p:nvPr/>
        </p:nvSpPr>
        <p:spPr>
          <a:xfrm>
            <a:off x="3825173" y="2588789"/>
            <a:ext cx="3566226" cy="1105398"/>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5753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5753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5753"/>
                </a:moveTo>
                <a:lnTo>
                  <a:pt x="10000" y="0"/>
                </a:lnTo>
                <a:lnTo>
                  <a:pt x="10000" y="10000"/>
                </a:lnTo>
                <a:lnTo>
                  <a:pt x="0" y="10000"/>
                </a:lnTo>
                <a:lnTo>
                  <a:pt x="0" y="5753"/>
                </a:lnTo>
                <a:close/>
              </a:path>
            </a:pathLst>
          </a:custGeom>
          <a:solidFill>
            <a:srgbClr val="AAD23B">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re 1"/>
          <p:cNvSpPr>
            <a:spLocks noGrp="1"/>
          </p:cNvSpPr>
          <p:nvPr>
            <p:ph type="ctrTitle" idx="4294967295"/>
          </p:nvPr>
        </p:nvSpPr>
        <p:spPr>
          <a:xfrm>
            <a:off x="3981450" y="1510853"/>
            <a:ext cx="3219450" cy="341632"/>
          </a:xfrm>
          <a:noFill/>
          <a:ln>
            <a:noFill/>
          </a:ln>
        </p:spPr>
        <p:txBody>
          <a:bodyPr wrap="square" anchor="t" anchorCtr="0">
            <a:spAutoFit/>
          </a:bodyPr>
          <a:lstStyle/>
          <a:p>
            <a:r>
              <a:rPr lang="fr-FR" sz="1800" dirty="0">
                <a:solidFill>
                  <a:srgbClr val="FFFFFF"/>
                </a:solidFill>
              </a:rPr>
              <a:t>Présentation de Spring Data</a:t>
            </a:r>
          </a:p>
        </p:txBody>
      </p:sp>
      <p:sp>
        <p:nvSpPr>
          <p:cNvPr id="29" name="Rectangle 28">
            <a:extLst>
              <a:ext uri="{FF2B5EF4-FFF2-40B4-BE49-F238E27FC236}">
                <a16:creationId xmlns:a16="http://schemas.microsoft.com/office/drawing/2014/main" id="{1522FDB3-AE46-4618-A27A-2408B17A0AFC}"/>
              </a:ext>
            </a:extLst>
          </p:cNvPr>
          <p:cNvSpPr/>
          <p:nvPr/>
        </p:nvSpPr>
        <p:spPr>
          <a:xfrm>
            <a:off x="8271587" y="1186766"/>
            <a:ext cx="3566227" cy="2451862"/>
          </a:xfrm>
          <a:prstGeom prst="rect">
            <a:avLst/>
          </a:prstGeom>
          <a:solidFill>
            <a:srgbClr val="141E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1" name="Organigramme : Entrée manuelle 27">
            <a:extLst>
              <a:ext uri="{FF2B5EF4-FFF2-40B4-BE49-F238E27FC236}">
                <a16:creationId xmlns:a16="http://schemas.microsoft.com/office/drawing/2014/main" id="{156EFFAF-ACF8-4ACB-BF38-FB64C804FC80}"/>
              </a:ext>
            </a:extLst>
          </p:cNvPr>
          <p:cNvSpPr/>
          <p:nvPr/>
        </p:nvSpPr>
        <p:spPr>
          <a:xfrm>
            <a:off x="8271587" y="2588789"/>
            <a:ext cx="3566226" cy="1105398"/>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5753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5753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5753"/>
                </a:moveTo>
                <a:lnTo>
                  <a:pt x="10000" y="0"/>
                </a:lnTo>
                <a:lnTo>
                  <a:pt x="10000" y="10000"/>
                </a:lnTo>
                <a:lnTo>
                  <a:pt x="0" y="10000"/>
                </a:lnTo>
                <a:lnTo>
                  <a:pt x="0" y="5753"/>
                </a:lnTo>
                <a:close/>
              </a:path>
            </a:pathLst>
          </a:custGeom>
          <a:solidFill>
            <a:srgbClr val="3B518E">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Titre 1">
            <a:extLst>
              <a:ext uri="{FF2B5EF4-FFF2-40B4-BE49-F238E27FC236}">
                <a16:creationId xmlns:a16="http://schemas.microsoft.com/office/drawing/2014/main" id="{CAF52408-79BF-4BB1-BAD9-055F85DD5055}"/>
              </a:ext>
            </a:extLst>
          </p:cNvPr>
          <p:cNvSpPr txBox="1">
            <a:spLocks/>
          </p:cNvSpPr>
          <p:nvPr/>
        </p:nvSpPr>
        <p:spPr>
          <a:xfrm>
            <a:off x="8429626" y="1501945"/>
            <a:ext cx="3171824" cy="590931"/>
          </a:xfrm>
          <a:prstGeom prst="rect">
            <a:avLst/>
          </a:prstGeom>
          <a:noFill/>
          <a:ln>
            <a:noFill/>
          </a:ln>
        </p:spPr>
        <p:txBody>
          <a:bodyPr vert="horz" wrap="square" lIns="91440" tIns="45720" rIns="91440" bIns="45720" rtlCol="0" anchor="t" anchorCtr="0">
            <a:spAutoFit/>
          </a:bodyPr>
          <a:lstStyle>
            <a:lvl1pPr algn="l" defTabSz="914400" rtl="0" eaLnBrk="1" latinLnBrk="0" hangingPunct="1">
              <a:lnSpc>
                <a:spcPct val="90000"/>
              </a:lnSpc>
              <a:spcBef>
                <a:spcPct val="0"/>
              </a:spcBef>
              <a:buNone/>
              <a:defRPr sz="4400" kern="1200">
                <a:solidFill>
                  <a:schemeClr val="tx1"/>
                </a:solidFill>
                <a:latin typeface="Segoe UI" panose="020B0502040204020203" pitchFamily="34" charset="0"/>
                <a:ea typeface="+mj-ea"/>
                <a:cs typeface="+mj-cs"/>
              </a:defRPr>
            </a:lvl1pPr>
          </a:lstStyle>
          <a:p>
            <a:r>
              <a:rPr lang="fr-FR" sz="1800" dirty="0">
                <a:solidFill>
                  <a:srgbClr val="FFFFFF"/>
                </a:solidFill>
              </a:rPr>
              <a:t>Solution relationnelle avec JPA</a:t>
            </a:r>
          </a:p>
        </p:txBody>
      </p:sp>
      <p:sp>
        <p:nvSpPr>
          <p:cNvPr id="32" name="Organigramme : Entrée manuelle 27">
            <a:extLst>
              <a:ext uri="{FF2B5EF4-FFF2-40B4-BE49-F238E27FC236}">
                <a16:creationId xmlns:a16="http://schemas.microsoft.com/office/drawing/2014/main" id="{8E232A21-C057-49F8-A96A-203E18686FC4}"/>
              </a:ext>
            </a:extLst>
          </p:cNvPr>
          <p:cNvSpPr/>
          <p:nvPr/>
        </p:nvSpPr>
        <p:spPr>
          <a:xfrm flipH="1">
            <a:off x="3825171" y="2588789"/>
            <a:ext cx="3566226" cy="1105398"/>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5753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5753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5753"/>
                </a:moveTo>
                <a:lnTo>
                  <a:pt x="10000" y="0"/>
                </a:lnTo>
                <a:lnTo>
                  <a:pt x="10000" y="10000"/>
                </a:lnTo>
                <a:lnTo>
                  <a:pt x="0" y="10000"/>
                </a:lnTo>
                <a:lnTo>
                  <a:pt x="0" y="5753"/>
                </a:lnTo>
                <a:close/>
              </a:path>
            </a:pathLst>
          </a:custGeom>
          <a:solidFill>
            <a:srgbClr val="AAD2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Organigramme : Entrée manuelle 27">
            <a:extLst>
              <a:ext uri="{FF2B5EF4-FFF2-40B4-BE49-F238E27FC236}">
                <a16:creationId xmlns:a16="http://schemas.microsoft.com/office/drawing/2014/main" id="{B0ED99D8-09C5-47F1-BA8F-DF712EDE29E9}"/>
              </a:ext>
            </a:extLst>
          </p:cNvPr>
          <p:cNvSpPr/>
          <p:nvPr/>
        </p:nvSpPr>
        <p:spPr>
          <a:xfrm flipH="1">
            <a:off x="8271587" y="2588788"/>
            <a:ext cx="3566226" cy="1105398"/>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5753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5753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5753"/>
                </a:moveTo>
                <a:lnTo>
                  <a:pt x="10000" y="0"/>
                </a:lnTo>
                <a:lnTo>
                  <a:pt x="10000" y="10000"/>
                </a:lnTo>
                <a:lnTo>
                  <a:pt x="0" y="10000"/>
                </a:lnTo>
                <a:lnTo>
                  <a:pt x="0" y="5753"/>
                </a:lnTo>
                <a:close/>
              </a:path>
            </a:pathLst>
          </a:custGeom>
          <a:solidFill>
            <a:srgbClr val="3B51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4" name="Rectangle 33">
            <a:extLst>
              <a:ext uri="{FF2B5EF4-FFF2-40B4-BE49-F238E27FC236}">
                <a16:creationId xmlns:a16="http://schemas.microsoft.com/office/drawing/2014/main" id="{AC019884-BA86-4B0F-8E48-4FEB774059EE}"/>
              </a:ext>
            </a:extLst>
          </p:cNvPr>
          <p:cNvSpPr/>
          <p:nvPr/>
        </p:nvSpPr>
        <p:spPr>
          <a:xfrm>
            <a:off x="3825172" y="3962278"/>
            <a:ext cx="3566227" cy="2451862"/>
          </a:xfrm>
          <a:prstGeom prst="rect">
            <a:avLst/>
          </a:prstGeom>
          <a:solidFill>
            <a:srgbClr val="141E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5" name="Organigramme : Entrée manuelle 27">
            <a:extLst>
              <a:ext uri="{FF2B5EF4-FFF2-40B4-BE49-F238E27FC236}">
                <a16:creationId xmlns:a16="http://schemas.microsoft.com/office/drawing/2014/main" id="{E1065FBA-2AAE-4D0A-BAAA-9BFCA98864EB}"/>
              </a:ext>
            </a:extLst>
          </p:cNvPr>
          <p:cNvSpPr/>
          <p:nvPr/>
        </p:nvSpPr>
        <p:spPr>
          <a:xfrm>
            <a:off x="3825173" y="5311427"/>
            <a:ext cx="3566226" cy="1102712"/>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5753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5753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5753"/>
                </a:moveTo>
                <a:lnTo>
                  <a:pt x="10000" y="0"/>
                </a:lnTo>
                <a:lnTo>
                  <a:pt x="10000" y="10000"/>
                </a:lnTo>
                <a:lnTo>
                  <a:pt x="0" y="10000"/>
                </a:lnTo>
                <a:lnTo>
                  <a:pt x="0" y="5753"/>
                </a:lnTo>
                <a:close/>
              </a:path>
            </a:pathLst>
          </a:custGeom>
          <a:solidFill>
            <a:srgbClr val="06516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6" name="Titre 1">
            <a:extLst>
              <a:ext uri="{FF2B5EF4-FFF2-40B4-BE49-F238E27FC236}">
                <a16:creationId xmlns:a16="http://schemas.microsoft.com/office/drawing/2014/main" id="{4C5AE0EA-6490-4053-BB7D-1891CC555C4B}"/>
              </a:ext>
            </a:extLst>
          </p:cNvPr>
          <p:cNvSpPr txBox="1">
            <a:spLocks/>
          </p:cNvSpPr>
          <p:nvPr/>
        </p:nvSpPr>
        <p:spPr>
          <a:xfrm>
            <a:off x="3981450" y="4230805"/>
            <a:ext cx="3219450" cy="590931"/>
          </a:xfrm>
          <a:prstGeom prst="rect">
            <a:avLst/>
          </a:prstGeom>
          <a:noFill/>
          <a:ln>
            <a:noFill/>
          </a:ln>
        </p:spPr>
        <p:txBody>
          <a:bodyPr vert="horz" wrap="square" lIns="91440" tIns="45720" rIns="91440" bIns="45720" rtlCol="0" anchor="t" anchorCtr="0">
            <a:spAutoFit/>
          </a:bodyPr>
          <a:lstStyle>
            <a:lvl1pPr algn="l" defTabSz="914400" rtl="0" eaLnBrk="1" latinLnBrk="0" hangingPunct="1">
              <a:lnSpc>
                <a:spcPct val="90000"/>
              </a:lnSpc>
              <a:spcBef>
                <a:spcPct val="0"/>
              </a:spcBef>
              <a:buNone/>
              <a:defRPr sz="4400" kern="1200">
                <a:solidFill>
                  <a:schemeClr val="tx1"/>
                </a:solidFill>
                <a:latin typeface="Segoe UI" panose="020B0502040204020203" pitchFamily="34" charset="0"/>
                <a:ea typeface="+mj-ea"/>
                <a:cs typeface="+mj-cs"/>
              </a:defRPr>
            </a:lvl1pPr>
          </a:lstStyle>
          <a:p>
            <a:r>
              <a:rPr lang="fr-FR" sz="1800" dirty="0">
                <a:solidFill>
                  <a:srgbClr val="FFFFFF"/>
                </a:solidFill>
              </a:rPr>
              <a:t>Manipulation de JPA et SQL avec Spring Data JPA</a:t>
            </a:r>
            <a:endParaRPr lang="fr-FR" sz="1800" dirty="0">
              <a:solidFill>
                <a:schemeClr val="bg1"/>
              </a:solidFill>
            </a:endParaRPr>
          </a:p>
        </p:txBody>
      </p:sp>
      <p:sp>
        <p:nvSpPr>
          <p:cNvPr id="37" name="Organigramme : Entrée manuelle 27">
            <a:extLst>
              <a:ext uri="{FF2B5EF4-FFF2-40B4-BE49-F238E27FC236}">
                <a16:creationId xmlns:a16="http://schemas.microsoft.com/office/drawing/2014/main" id="{49EA19CE-E787-4BF6-AEC1-DCEC39FC664E}"/>
              </a:ext>
            </a:extLst>
          </p:cNvPr>
          <p:cNvSpPr/>
          <p:nvPr/>
        </p:nvSpPr>
        <p:spPr>
          <a:xfrm flipH="1">
            <a:off x="3825171" y="5311427"/>
            <a:ext cx="3566226" cy="1102712"/>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5753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5753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5753"/>
                </a:moveTo>
                <a:lnTo>
                  <a:pt x="10000" y="0"/>
                </a:lnTo>
                <a:lnTo>
                  <a:pt x="10000" y="10000"/>
                </a:lnTo>
                <a:lnTo>
                  <a:pt x="0" y="10000"/>
                </a:lnTo>
                <a:lnTo>
                  <a:pt x="0" y="5753"/>
                </a:lnTo>
                <a:close/>
              </a:path>
            </a:pathLst>
          </a:custGeom>
          <a:solidFill>
            <a:srgbClr val="0651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0" name="Titre 1">
            <a:extLst>
              <a:ext uri="{FF2B5EF4-FFF2-40B4-BE49-F238E27FC236}">
                <a16:creationId xmlns:a16="http://schemas.microsoft.com/office/drawing/2014/main" id="{86015692-C481-4AB1-807F-14F19FC3AB38}"/>
              </a:ext>
            </a:extLst>
          </p:cNvPr>
          <p:cNvSpPr txBox="1">
            <a:spLocks/>
          </p:cNvSpPr>
          <p:nvPr/>
        </p:nvSpPr>
        <p:spPr>
          <a:xfrm>
            <a:off x="8429626" y="4221898"/>
            <a:ext cx="3171824" cy="840230"/>
          </a:xfrm>
          <a:prstGeom prst="rect">
            <a:avLst/>
          </a:prstGeom>
          <a:noFill/>
          <a:ln>
            <a:noFill/>
          </a:ln>
        </p:spPr>
        <p:txBody>
          <a:bodyPr vert="horz" wrap="square" lIns="91440" tIns="45720" rIns="91440" bIns="45720" rtlCol="0" anchor="t" anchorCtr="0">
            <a:spAutoFit/>
          </a:bodyPr>
          <a:lstStyle>
            <a:lvl1pPr algn="l" defTabSz="914400" rtl="0" eaLnBrk="1" latinLnBrk="0" hangingPunct="1">
              <a:lnSpc>
                <a:spcPct val="90000"/>
              </a:lnSpc>
              <a:spcBef>
                <a:spcPct val="0"/>
              </a:spcBef>
              <a:buNone/>
              <a:defRPr sz="4400" kern="1200">
                <a:solidFill>
                  <a:schemeClr val="tx1"/>
                </a:solidFill>
                <a:latin typeface="Segoe UI" panose="020B0502040204020203" pitchFamily="34" charset="0"/>
                <a:ea typeface="+mj-ea"/>
                <a:cs typeface="+mj-cs"/>
              </a:defRPr>
            </a:lvl1pPr>
          </a:lstStyle>
          <a:p>
            <a:r>
              <a:rPr lang="fr-FR" sz="1800" dirty="0">
                <a:solidFill>
                  <a:srgbClr val="FFFFFF"/>
                </a:solidFill>
              </a:rPr>
              <a:t>Savoir utiliser des attributs du contrôleur pour agir sur l’affichage</a:t>
            </a:r>
          </a:p>
        </p:txBody>
      </p:sp>
      <p:sp>
        <p:nvSpPr>
          <p:cNvPr id="4" name="Rectangle 3">
            <a:extLst>
              <a:ext uri="{FF2B5EF4-FFF2-40B4-BE49-F238E27FC236}">
                <a16:creationId xmlns:a16="http://schemas.microsoft.com/office/drawing/2014/main" id="{350D1E96-F052-0EBD-25A3-423F9F55A147}"/>
              </a:ext>
            </a:extLst>
          </p:cNvPr>
          <p:cNvSpPr/>
          <p:nvPr/>
        </p:nvSpPr>
        <p:spPr>
          <a:xfrm>
            <a:off x="8271587" y="3962279"/>
            <a:ext cx="3566227" cy="2451862"/>
          </a:xfrm>
          <a:prstGeom prst="rect">
            <a:avLst/>
          </a:prstGeom>
          <a:solidFill>
            <a:srgbClr val="141E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Organigramme : Entrée manuelle 27">
            <a:extLst>
              <a:ext uri="{FF2B5EF4-FFF2-40B4-BE49-F238E27FC236}">
                <a16:creationId xmlns:a16="http://schemas.microsoft.com/office/drawing/2014/main" id="{DBBEACEF-BB45-20BA-21DF-E0F46FDD0039}"/>
              </a:ext>
            </a:extLst>
          </p:cNvPr>
          <p:cNvSpPr/>
          <p:nvPr/>
        </p:nvSpPr>
        <p:spPr>
          <a:xfrm>
            <a:off x="8271587" y="5311426"/>
            <a:ext cx="3566226" cy="1102713"/>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5753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5753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5753"/>
                </a:moveTo>
                <a:lnTo>
                  <a:pt x="10000" y="0"/>
                </a:lnTo>
                <a:lnTo>
                  <a:pt x="10000" y="10000"/>
                </a:lnTo>
                <a:lnTo>
                  <a:pt x="0" y="10000"/>
                </a:lnTo>
                <a:lnTo>
                  <a:pt x="0" y="5753"/>
                </a:lnTo>
                <a:close/>
              </a:path>
            </a:pathLst>
          </a:custGeom>
          <a:solidFill>
            <a:srgbClr val="016B9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itre 1">
            <a:extLst>
              <a:ext uri="{FF2B5EF4-FFF2-40B4-BE49-F238E27FC236}">
                <a16:creationId xmlns:a16="http://schemas.microsoft.com/office/drawing/2014/main" id="{1C9250F5-A63D-15A2-E1E8-F9CF007855A9}"/>
              </a:ext>
            </a:extLst>
          </p:cNvPr>
          <p:cNvSpPr txBox="1">
            <a:spLocks/>
          </p:cNvSpPr>
          <p:nvPr/>
        </p:nvSpPr>
        <p:spPr>
          <a:xfrm>
            <a:off x="8429626" y="4221898"/>
            <a:ext cx="3171824" cy="590931"/>
          </a:xfrm>
          <a:prstGeom prst="rect">
            <a:avLst/>
          </a:prstGeom>
          <a:noFill/>
          <a:ln>
            <a:noFill/>
          </a:ln>
        </p:spPr>
        <p:txBody>
          <a:bodyPr vert="horz" wrap="square" lIns="91440" tIns="45720" rIns="91440" bIns="45720" rtlCol="0" anchor="t" anchorCtr="0">
            <a:spAutoFit/>
          </a:bodyPr>
          <a:lstStyle>
            <a:lvl1pPr algn="l" defTabSz="914400" rtl="0" eaLnBrk="1" latinLnBrk="0" hangingPunct="1">
              <a:lnSpc>
                <a:spcPct val="90000"/>
              </a:lnSpc>
              <a:spcBef>
                <a:spcPct val="0"/>
              </a:spcBef>
              <a:buNone/>
              <a:defRPr sz="4400" kern="1200">
                <a:solidFill>
                  <a:schemeClr val="tx1"/>
                </a:solidFill>
                <a:latin typeface="Segoe UI" panose="020B0502040204020203" pitchFamily="34" charset="0"/>
                <a:ea typeface="+mj-ea"/>
                <a:cs typeface="+mj-cs"/>
              </a:defRPr>
            </a:lvl1pPr>
          </a:lstStyle>
          <a:p>
            <a:r>
              <a:rPr lang="fr-FR" sz="1800" dirty="0">
                <a:solidFill>
                  <a:srgbClr val="FFFFFF"/>
                </a:solidFill>
              </a:rPr>
              <a:t>Création de requêtes avec Spring Data JPA, JPQL et SQL</a:t>
            </a:r>
          </a:p>
        </p:txBody>
      </p:sp>
      <p:sp>
        <p:nvSpPr>
          <p:cNvPr id="8" name="Organigramme : Entrée manuelle 27">
            <a:extLst>
              <a:ext uri="{FF2B5EF4-FFF2-40B4-BE49-F238E27FC236}">
                <a16:creationId xmlns:a16="http://schemas.microsoft.com/office/drawing/2014/main" id="{38E04570-5352-529F-661E-2EAA8C373329}"/>
              </a:ext>
            </a:extLst>
          </p:cNvPr>
          <p:cNvSpPr/>
          <p:nvPr/>
        </p:nvSpPr>
        <p:spPr>
          <a:xfrm flipH="1">
            <a:off x="8271587" y="5311425"/>
            <a:ext cx="3566226" cy="1102713"/>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5753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5753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5753"/>
                </a:moveTo>
                <a:lnTo>
                  <a:pt x="10000" y="0"/>
                </a:lnTo>
                <a:lnTo>
                  <a:pt x="10000" y="10000"/>
                </a:lnTo>
                <a:lnTo>
                  <a:pt x="0" y="10000"/>
                </a:lnTo>
                <a:lnTo>
                  <a:pt x="0" y="5753"/>
                </a:lnTo>
                <a:close/>
              </a:path>
            </a:pathLst>
          </a:custGeom>
          <a:solidFill>
            <a:srgbClr val="016B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42940688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re 1">
            <a:extLst>
              <a:ext uri="{FF2B5EF4-FFF2-40B4-BE49-F238E27FC236}">
                <a16:creationId xmlns:a16="http://schemas.microsoft.com/office/drawing/2014/main" id="{7039B82E-248A-E9BB-B359-FE75DAA2329F}"/>
              </a:ext>
            </a:extLst>
          </p:cNvPr>
          <p:cNvSpPr txBox="1">
            <a:spLocks/>
          </p:cNvSpPr>
          <p:nvPr/>
        </p:nvSpPr>
        <p:spPr>
          <a:xfrm>
            <a:off x="3506876" y="1329151"/>
            <a:ext cx="8330938" cy="4463338"/>
          </a:xfrm>
          <a:prstGeom prst="rect">
            <a:avLst/>
          </a:prstGeom>
          <a:noFill/>
          <a:ln>
            <a:noFill/>
          </a:ln>
        </p:spPr>
        <p:txBody>
          <a:bodyPr vert="horz" wrap="square" lIns="91440" tIns="45720" rIns="91440" bIns="45720" rtlCol="0" anchor="t" anchorCtr="0">
            <a:spAutoFit/>
          </a:bodyPr>
          <a:lstStyle>
            <a:lvl1pPr algn="l" defTabSz="914400" rtl="0" eaLnBrk="1" latinLnBrk="0" hangingPunct="1">
              <a:lnSpc>
                <a:spcPct val="90000"/>
              </a:lnSpc>
              <a:spcBef>
                <a:spcPct val="0"/>
              </a:spcBef>
              <a:buNone/>
              <a:defRPr sz="4400" kern="1200">
                <a:solidFill>
                  <a:schemeClr val="tx1"/>
                </a:solidFill>
                <a:latin typeface="Segoe UI" panose="020B0502040204020203" pitchFamily="34" charset="0"/>
                <a:ea typeface="+mj-ea"/>
                <a:cs typeface="+mj-cs"/>
              </a:defRPr>
            </a:lvl1pPr>
          </a:lstStyle>
          <a:p>
            <a:pPr>
              <a:lnSpc>
                <a:spcPct val="120000"/>
              </a:lnSpc>
            </a:pPr>
            <a:r>
              <a:rPr lang="fr-FR" sz="2400" dirty="0">
                <a:solidFill>
                  <a:srgbClr val="011F39"/>
                </a:solidFill>
                <a:cs typeface="Segoe UI" panose="020B0502040204020203" pitchFamily="34" charset="0"/>
              </a:rPr>
              <a:t>Méthode 2 :</a:t>
            </a:r>
          </a:p>
          <a:p>
            <a:pPr marL="457200" indent="-457200">
              <a:lnSpc>
                <a:spcPct val="120000"/>
              </a:lnSpc>
              <a:buFont typeface="+mj-lt"/>
              <a:buAutoNum type="arabicPeriod"/>
            </a:pPr>
            <a:r>
              <a:rPr lang="fr-FR" sz="2400" dirty="0">
                <a:solidFill>
                  <a:srgbClr val="011F39"/>
                </a:solidFill>
                <a:cs typeface="Segoe UI" panose="020B0502040204020203" pitchFamily="34" charset="0"/>
              </a:rPr>
              <a:t>Utilisation des annotations </a:t>
            </a:r>
            <a:r>
              <a:rPr lang="fr-FR" sz="2400" dirty="0">
                <a:solidFill>
                  <a:srgbClr val="95B258"/>
                </a:solidFill>
                <a:cs typeface="Segoe UI" panose="020B0502040204020203" pitchFamily="34" charset="0"/>
              </a:rPr>
              <a:t>@EmbeddedId </a:t>
            </a:r>
            <a:r>
              <a:rPr lang="fr-FR" sz="2400" dirty="0">
                <a:solidFill>
                  <a:srgbClr val="011F39"/>
                </a:solidFill>
                <a:cs typeface="Segoe UI" panose="020B0502040204020203" pitchFamily="34" charset="0"/>
              </a:rPr>
              <a:t>et </a:t>
            </a:r>
            <a:r>
              <a:rPr lang="fr-FR" sz="2400" dirty="0">
                <a:solidFill>
                  <a:srgbClr val="95B258"/>
                </a:solidFill>
                <a:cs typeface="Segoe UI" panose="020B0502040204020203" pitchFamily="34" charset="0"/>
              </a:rPr>
              <a:t>@Embeddable</a:t>
            </a:r>
          </a:p>
          <a:p>
            <a:pPr>
              <a:lnSpc>
                <a:spcPct val="120000"/>
              </a:lnSpc>
            </a:pPr>
            <a:endParaRPr lang="fr-FR" sz="1000" dirty="0">
              <a:solidFill>
                <a:srgbClr val="011F39"/>
              </a:solidFill>
              <a:cs typeface="Segoe UI" panose="020B0502040204020203" pitchFamily="34" charset="0"/>
            </a:endParaRPr>
          </a:p>
          <a:p>
            <a:pPr marL="457200" indent="-457200">
              <a:lnSpc>
                <a:spcPct val="120000"/>
              </a:lnSpc>
              <a:buFont typeface="+mj-lt"/>
              <a:buAutoNum type="arabicPeriod" startAt="2"/>
            </a:pPr>
            <a:r>
              <a:rPr lang="fr-FR" sz="2400" dirty="0">
                <a:solidFill>
                  <a:srgbClr val="011F39"/>
                </a:solidFill>
                <a:cs typeface="Segoe UI" panose="020B0502040204020203" pitchFamily="34" charset="0"/>
              </a:rPr>
              <a:t>Création d'une classe décrivant la clé primaire</a:t>
            </a:r>
          </a:p>
          <a:p>
            <a:pPr marL="800100" lvl="1" indent="-342900">
              <a:lnSpc>
                <a:spcPct val="120000"/>
              </a:lnSpc>
              <a:buFont typeface="Arial" panose="020B0604020202020204" pitchFamily="34" charset="0"/>
              <a:buChar char="•"/>
            </a:pPr>
            <a:r>
              <a:rPr lang="fr-FR" dirty="0">
                <a:solidFill>
                  <a:srgbClr val="011F39"/>
                </a:solidFill>
                <a:latin typeface="Segoe UI" panose="020B0502040204020203" pitchFamily="34" charset="0"/>
                <a:cs typeface="Segoe UI" panose="020B0502040204020203" pitchFamily="34" charset="0"/>
              </a:rPr>
              <a:t>Attributs, getters et setters de la clé primaire</a:t>
            </a:r>
          </a:p>
          <a:p>
            <a:pPr marL="800100" lvl="1" indent="-342900">
              <a:lnSpc>
                <a:spcPct val="120000"/>
              </a:lnSpc>
              <a:buFont typeface="Arial" panose="020B0604020202020204" pitchFamily="34" charset="0"/>
              <a:buChar char="•"/>
            </a:pPr>
            <a:r>
              <a:rPr lang="fr-FR" dirty="0">
                <a:solidFill>
                  <a:srgbClr val="011F39"/>
                </a:solidFill>
                <a:latin typeface="Segoe UI" panose="020B0502040204020203" pitchFamily="34" charset="0"/>
                <a:cs typeface="Segoe UI" panose="020B0502040204020203" pitchFamily="34" charset="0"/>
              </a:rPr>
              <a:t>Ajout de l’annotation </a:t>
            </a:r>
            <a:r>
              <a:rPr lang="fr-FR" sz="1800" dirty="0">
                <a:solidFill>
                  <a:srgbClr val="95B258"/>
                </a:solidFill>
                <a:cs typeface="Segoe UI" panose="020B0502040204020203" pitchFamily="34" charset="0"/>
              </a:rPr>
              <a:t>@Embeddable </a:t>
            </a:r>
            <a:r>
              <a:rPr lang="fr-FR" sz="1800" dirty="0">
                <a:solidFill>
                  <a:srgbClr val="011F39"/>
                </a:solidFill>
                <a:cs typeface="Segoe UI" panose="020B0502040204020203" pitchFamily="34" charset="0"/>
              </a:rPr>
              <a:t>sur la classe</a:t>
            </a:r>
          </a:p>
          <a:p>
            <a:pPr marL="800100" lvl="1" indent="-342900">
              <a:lnSpc>
                <a:spcPct val="120000"/>
              </a:lnSpc>
              <a:buFont typeface="Arial" panose="020B0604020202020204" pitchFamily="34" charset="0"/>
              <a:buChar char="•"/>
            </a:pPr>
            <a:r>
              <a:rPr lang="fr-FR" dirty="0">
                <a:solidFill>
                  <a:srgbClr val="011F39"/>
                </a:solidFill>
                <a:latin typeface="Segoe UI" panose="020B0502040204020203" pitchFamily="34" charset="0"/>
                <a:cs typeface="Segoe UI" panose="020B0502040204020203" pitchFamily="34" charset="0"/>
              </a:rPr>
              <a:t>Elle doit implémenter </a:t>
            </a:r>
            <a:r>
              <a:rPr lang="fr-FR" dirty="0" err="1">
                <a:solidFill>
                  <a:srgbClr val="011F39"/>
                </a:solidFill>
                <a:latin typeface="Segoe UI" panose="020B0502040204020203" pitchFamily="34" charset="0"/>
                <a:cs typeface="Segoe UI" panose="020B0502040204020203" pitchFamily="34" charset="0"/>
              </a:rPr>
              <a:t>Serializable</a:t>
            </a:r>
            <a:endParaRPr lang="fr-FR" dirty="0">
              <a:solidFill>
                <a:srgbClr val="011F39"/>
              </a:solidFill>
              <a:latin typeface="Segoe UI" panose="020B0502040204020203" pitchFamily="34" charset="0"/>
              <a:cs typeface="Segoe UI" panose="020B0502040204020203" pitchFamily="34" charset="0"/>
            </a:endParaRPr>
          </a:p>
          <a:p>
            <a:pPr>
              <a:lnSpc>
                <a:spcPct val="120000"/>
              </a:lnSpc>
            </a:pPr>
            <a:endParaRPr lang="fr-FR" sz="1000" dirty="0">
              <a:solidFill>
                <a:srgbClr val="011F39"/>
              </a:solidFill>
              <a:latin typeface="Segoe UI" panose="020B0502040204020203" pitchFamily="34" charset="0"/>
              <a:cs typeface="Segoe UI" panose="020B0502040204020203" pitchFamily="34" charset="0"/>
            </a:endParaRPr>
          </a:p>
          <a:p>
            <a:pPr marL="457200" indent="-457200">
              <a:lnSpc>
                <a:spcPct val="120000"/>
              </a:lnSpc>
              <a:buFont typeface="+mj-lt"/>
              <a:buAutoNum type="arabicPeriod" startAt="3"/>
            </a:pPr>
            <a:r>
              <a:rPr lang="fr-FR" sz="2400" dirty="0">
                <a:solidFill>
                  <a:srgbClr val="011F39"/>
                </a:solidFill>
                <a:cs typeface="Segoe UI" panose="020B0502040204020203" pitchFamily="34" charset="0"/>
              </a:rPr>
              <a:t>Création de la classe Entité</a:t>
            </a:r>
            <a:endParaRPr lang="fr-FR" sz="1800" dirty="0">
              <a:solidFill>
                <a:srgbClr val="011F39"/>
              </a:solidFill>
              <a:cs typeface="Segoe UI" panose="020B0502040204020203" pitchFamily="34" charset="0"/>
            </a:endParaRPr>
          </a:p>
          <a:p>
            <a:pPr marL="800100" lvl="1" indent="-342900">
              <a:lnSpc>
                <a:spcPct val="120000"/>
              </a:lnSpc>
              <a:buFont typeface="Arial" panose="020B0604020202020204" pitchFamily="34" charset="0"/>
              <a:buChar char="•"/>
            </a:pPr>
            <a:r>
              <a:rPr lang="fr-FR" dirty="0">
                <a:solidFill>
                  <a:srgbClr val="011F39"/>
                </a:solidFill>
                <a:latin typeface="Segoe UI" panose="020B0502040204020203" pitchFamily="34" charset="0"/>
                <a:cs typeface="Segoe UI" panose="020B0502040204020203" pitchFamily="34" charset="0"/>
              </a:rPr>
              <a:t>Ajout d’un attribut de la classe de la clé composite</a:t>
            </a:r>
          </a:p>
          <a:p>
            <a:pPr marL="800100" lvl="1" indent="-342900">
              <a:lnSpc>
                <a:spcPct val="120000"/>
              </a:lnSpc>
              <a:buFont typeface="Arial" panose="020B0604020202020204" pitchFamily="34" charset="0"/>
              <a:buChar char="•"/>
            </a:pPr>
            <a:r>
              <a:rPr lang="fr-FR" dirty="0">
                <a:solidFill>
                  <a:srgbClr val="011F39"/>
                </a:solidFill>
                <a:latin typeface="Segoe UI" panose="020B0502040204020203" pitchFamily="34" charset="0"/>
                <a:cs typeface="Segoe UI" panose="020B0502040204020203" pitchFamily="34" charset="0"/>
              </a:rPr>
              <a:t>Ajout </a:t>
            </a:r>
            <a:r>
              <a:rPr lang="fr-FR" sz="1800" dirty="0">
                <a:solidFill>
                  <a:srgbClr val="95B258"/>
                </a:solidFill>
                <a:cs typeface="Segoe UI" panose="020B0502040204020203" pitchFamily="34" charset="0"/>
              </a:rPr>
              <a:t>@EmbeddedId</a:t>
            </a:r>
            <a:r>
              <a:rPr lang="fr-FR" dirty="0">
                <a:solidFill>
                  <a:srgbClr val="95B258"/>
                </a:solidFill>
                <a:latin typeface="Segoe UI" panose="020B0502040204020203" pitchFamily="34" charset="0"/>
                <a:cs typeface="Segoe UI" panose="020B0502040204020203" pitchFamily="34" charset="0"/>
              </a:rPr>
              <a:t> </a:t>
            </a:r>
            <a:r>
              <a:rPr lang="fr-FR" dirty="0">
                <a:solidFill>
                  <a:srgbClr val="011F39"/>
                </a:solidFill>
                <a:latin typeface="Segoe UI" panose="020B0502040204020203" pitchFamily="34" charset="0"/>
                <a:cs typeface="Segoe UI" panose="020B0502040204020203" pitchFamily="34" charset="0"/>
              </a:rPr>
              <a:t>sur cet attribut</a:t>
            </a:r>
            <a:endParaRPr lang="fr-FR" sz="2400" dirty="0">
              <a:solidFill>
                <a:srgbClr val="95B258"/>
              </a:solidFill>
              <a:latin typeface="Segoe UI" panose="020B0502040204020203" pitchFamily="34" charset="0"/>
              <a:cs typeface="Segoe UI" panose="020B0502040204020203" pitchFamily="34" charset="0"/>
            </a:endParaRPr>
          </a:p>
        </p:txBody>
      </p:sp>
      <p:sp>
        <p:nvSpPr>
          <p:cNvPr id="5" name="Espace réservé du texte 19">
            <a:extLst>
              <a:ext uri="{FF2B5EF4-FFF2-40B4-BE49-F238E27FC236}">
                <a16:creationId xmlns:a16="http://schemas.microsoft.com/office/drawing/2014/main" id="{EF71FCD1-EB37-485B-827A-23A3785D6F72}"/>
              </a:ext>
            </a:extLst>
          </p:cNvPr>
          <p:cNvSpPr txBox="1">
            <a:spLocks/>
          </p:cNvSpPr>
          <p:nvPr/>
        </p:nvSpPr>
        <p:spPr>
          <a:xfrm>
            <a:off x="354186" y="1240233"/>
            <a:ext cx="2852415" cy="4421658"/>
          </a:xfrm>
          <a:prstGeom prst="rect">
            <a:avLst/>
          </a:prstGeom>
        </p:spPr>
        <p:txBody>
          <a:bodyPr lIns="0" tIns="0" rIns="0" bIns="0"/>
          <a:lstStyle>
            <a:lvl1pPr marL="0" indent="0" algn="l" defTabSz="914400" rtl="0" eaLnBrk="1" latinLnBrk="0" hangingPunct="1">
              <a:lnSpc>
                <a:spcPct val="90000"/>
              </a:lnSpc>
              <a:spcBef>
                <a:spcPts val="1000"/>
              </a:spcBef>
              <a:buFont typeface="Arial" panose="020B0604020202020204" pitchFamily="34" charset="0"/>
              <a:buNone/>
              <a:defRPr sz="2800" b="1" kern="1200">
                <a:solidFill>
                  <a:schemeClr val="bg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a:solidFill>
                  <a:srgbClr val="3B518E"/>
                </a:solidFill>
              </a:rPr>
              <a:t>Clefs primaires composites</a:t>
            </a:r>
          </a:p>
        </p:txBody>
      </p:sp>
      <p:sp>
        <p:nvSpPr>
          <p:cNvPr id="6" name="Titre 1">
            <a:extLst>
              <a:ext uri="{FF2B5EF4-FFF2-40B4-BE49-F238E27FC236}">
                <a16:creationId xmlns:a16="http://schemas.microsoft.com/office/drawing/2014/main" id="{48EE39BE-9E8A-4EFB-AA76-646D28DDBF24}"/>
              </a:ext>
            </a:extLst>
          </p:cNvPr>
          <p:cNvSpPr txBox="1">
            <a:spLocks/>
          </p:cNvSpPr>
          <p:nvPr/>
        </p:nvSpPr>
        <p:spPr>
          <a:xfrm>
            <a:off x="3825174" y="428630"/>
            <a:ext cx="8012641" cy="542920"/>
          </a:xfrm>
          <a:prstGeom prst="rect">
            <a:avLst/>
          </a:prstGeom>
        </p:spPr>
        <p:txBody>
          <a:bodyPr lIns="0" tIns="0" rIns="0" bIns="0" anchor="t" anchorCtr="0">
            <a:normAutofit/>
          </a:bodyPr>
          <a:lstStyle>
            <a:lvl1pPr algn="r" defTabSz="914400" rtl="0" eaLnBrk="1" latinLnBrk="0" hangingPunct="1">
              <a:lnSpc>
                <a:spcPct val="90000"/>
              </a:lnSpc>
              <a:spcBef>
                <a:spcPct val="0"/>
              </a:spcBef>
              <a:buNone/>
              <a:defRPr sz="1400" kern="1200">
                <a:solidFill>
                  <a:srgbClr val="222933"/>
                </a:solidFill>
                <a:latin typeface="Segoe UI Light" panose="020B0502040204020203" pitchFamily="34" charset="0"/>
                <a:ea typeface="+mj-ea"/>
                <a:cs typeface="Segoe UI Light" panose="020B0502040204020203" pitchFamily="34" charset="0"/>
              </a:defRPr>
            </a:lvl1pPr>
          </a:lstStyle>
          <a:p>
            <a:r>
              <a:rPr lang="fr-FR" dirty="0">
                <a:solidFill>
                  <a:srgbClr val="141E26"/>
                </a:solidFill>
              </a:rPr>
              <a:t>Java </a:t>
            </a:r>
            <a:r>
              <a:rPr lang="fr-FR" dirty="0" err="1">
                <a:solidFill>
                  <a:srgbClr val="141E26"/>
                </a:solidFill>
              </a:rPr>
              <a:t>Frameworks</a:t>
            </a:r>
            <a:endParaRPr lang="fr-FR" dirty="0">
              <a:solidFill>
                <a:srgbClr val="141E26"/>
              </a:solidFill>
            </a:endParaRPr>
          </a:p>
          <a:p>
            <a:r>
              <a:rPr lang="fr-FR" b="1" cap="all" dirty="0">
                <a:solidFill>
                  <a:srgbClr val="3B518E"/>
                </a:solidFill>
                <a:latin typeface="Segoe UI" panose="020B0502040204020203" pitchFamily="34" charset="0"/>
                <a:cs typeface="Segoe UI" panose="020B0502040204020203" pitchFamily="34" charset="0"/>
              </a:rPr>
              <a:t>Spring data</a:t>
            </a:r>
          </a:p>
        </p:txBody>
      </p:sp>
      <p:pic>
        <p:nvPicPr>
          <p:cNvPr id="9" name="Graphique 8">
            <a:extLst>
              <a:ext uri="{FF2B5EF4-FFF2-40B4-BE49-F238E27FC236}">
                <a16:creationId xmlns:a16="http://schemas.microsoft.com/office/drawing/2014/main" id="{6D568089-B2B3-4769-9325-554149C6E5CA}"/>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54184" y="6124781"/>
            <a:ext cx="528777" cy="528777"/>
          </a:xfrm>
          <a:prstGeom prst="rect">
            <a:avLst/>
          </a:prstGeom>
        </p:spPr>
      </p:pic>
      <p:grpSp>
        <p:nvGrpSpPr>
          <p:cNvPr id="2" name="Groupe 1">
            <a:extLst>
              <a:ext uri="{FF2B5EF4-FFF2-40B4-BE49-F238E27FC236}">
                <a16:creationId xmlns:a16="http://schemas.microsoft.com/office/drawing/2014/main" id="{1F9CA1DD-FCC7-47F1-CF88-B51B5FC097D8}"/>
              </a:ext>
            </a:extLst>
          </p:cNvPr>
          <p:cNvGrpSpPr/>
          <p:nvPr/>
        </p:nvGrpSpPr>
        <p:grpSpPr>
          <a:xfrm>
            <a:off x="3206601" y="5417079"/>
            <a:ext cx="7465411" cy="1096690"/>
            <a:chOff x="123350" y="2684547"/>
            <a:chExt cx="6608026" cy="1115664"/>
          </a:xfrm>
        </p:grpSpPr>
        <p:sp>
          <p:nvSpPr>
            <p:cNvPr id="3" name="Rectangle 2">
              <a:extLst>
                <a:ext uri="{FF2B5EF4-FFF2-40B4-BE49-F238E27FC236}">
                  <a16:creationId xmlns:a16="http://schemas.microsoft.com/office/drawing/2014/main" id="{3FD6A472-02FE-2127-4924-FF1155ADD542}"/>
                </a:ext>
              </a:extLst>
            </p:cNvPr>
            <p:cNvSpPr/>
            <p:nvPr/>
          </p:nvSpPr>
          <p:spPr>
            <a:xfrm>
              <a:off x="557592" y="3019709"/>
              <a:ext cx="6173784" cy="445341"/>
            </a:xfrm>
            <a:prstGeom prst="rect">
              <a:avLst/>
            </a:prstGeom>
            <a:solidFill>
              <a:srgbClr val="011F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fr-FR" sz="1800" dirty="0">
                  <a:solidFill>
                    <a:schemeClr val="bg1"/>
                  </a:solidFill>
                  <a:latin typeface="Segoe UI" panose="020B0502040204020203" pitchFamily="34" charset="0"/>
                  <a:cs typeface="Segoe UI" panose="020B0502040204020203" pitchFamily="34" charset="0"/>
                </a:rPr>
                <a:t> Attention : Modification de la structure de la classe Entité</a:t>
              </a:r>
            </a:p>
          </p:txBody>
        </p:sp>
        <p:sp>
          <p:nvSpPr>
            <p:cNvPr id="4" name="Ellipse 3">
              <a:extLst>
                <a:ext uri="{FF2B5EF4-FFF2-40B4-BE49-F238E27FC236}">
                  <a16:creationId xmlns:a16="http://schemas.microsoft.com/office/drawing/2014/main" id="{77BC9421-9044-3C1F-C14D-63EA3254191B}"/>
                </a:ext>
              </a:extLst>
            </p:cNvPr>
            <p:cNvSpPr/>
            <p:nvPr/>
          </p:nvSpPr>
          <p:spPr>
            <a:xfrm>
              <a:off x="251592" y="2986265"/>
              <a:ext cx="612000" cy="612001"/>
            </a:xfrm>
            <a:prstGeom prst="ellipse">
              <a:avLst/>
            </a:prstGeom>
            <a:solidFill>
              <a:srgbClr val="E5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fr-FR"/>
            </a:p>
          </p:txBody>
        </p:sp>
        <p:pic>
          <p:nvPicPr>
            <p:cNvPr id="7" name="Image 6">
              <a:extLst>
                <a:ext uri="{FF2B5EF4-FFF2-40B4-BE49-F238E27FC236}">
                  <a16:creationId xmlns:a16="http://schemas.microsoft.com/office/drawing/2014/main" id="{77D99BC0-D662-527E-B016-B9F21A80F15F}"/>
                </a:ext>
              </a:extLst>
            </p:cNvPr>
            <p:cNvPicPr>
              <a:picLocks noChangeAspect="1"/>
            </p:cNvPicPr>
            <p:nvPr/>
          </p:nvPicPr>
          <p:blipFill>
            <a:blip r:embed="rId5"/>
            <a:stretch>
              <a:fillRect/>
            </a:stretch>
          </p:blipFill>
          <p:spPr>
            <a:xfrm>
              <a:off x="123350" y="2684547"/>
              <a:ext cx="902286" cy="1115664"/>
            </a:xfrm>
            <a:prstGeom prst="rect">
              <a:avLst/>
            </a:prstGeom>
          </p:spPr>
        </p:pic>
      </p:grpSp>
    </p:spTree>
    <p:extLst>
      <p:ext uri="{BB962C8B-B14F-4D97-AF65-F5344CB8AC3E}">
        <p14:creationId xmlns:p14="http://schemas.microsoft.com/office/powerpoint/2010/main" val="14083604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F19FB19-BC5C-4CA3-B36F-D05031688B0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37303" r="1"/>
          <a:stretch/>
        </p:blipFill>
        <p:spPr>
          <a:xfrm>
            <a:off x="0" y="3002"/>
            <a:ext cx="12192000" cy="6843061"/>
          </a:xfrm>
          <a:prstGeom prst="rect">
            <a:avLst/>
          </a:prstGeom>
        </p:spPr>
      </p:pic>
      <p:sp>
        <p:nvSpPr>
          <p:cNvPr id="16" name="Rectangle 15">
            <a:extLst>
              <a:ext uri="{FF2B5EF4-FFF2-40B4-BE49-F238E27FC236}">
                <a16:creationId xmlns:a16="http://schemas.microsoft.com/office/drawing/2014/main" id="{F4792626-5EDF-457E-BC47-35973147636D}"/>
              </a:ext>
            </a:extLst>
          </p:cNvPr>
          <p:cNvSpPr/>
          <p:nvPr/>
        </p:nvSpPr>
        <p:spPr>
          <a:xfrm>
            <a:off x="0" y="11936"/>
            <a:ext cx="12192000" cy="6858000"/>
          </a:xfrm>
          <a:prstGeom prst="rect">
            <a:avLst/>
          </a:prstGeom>
          <a:solidFill>
            <a:srgbClr val="011F39">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nvGrpSpPr>
          <p:cNvPr id="14" name="Groupe 13">
            <a:extLst>
              <a:ext uri="{FF2B5EF4-FFF2-40B4-BE49-F238E27FC236}">
                <a16:creationId xmlns:a16="http://schemas.microsoft.com/office/drawing/2014/main" id="{07BC588E-A495-49A9-8813-628670F8E4BB}"/>
              </a:ext>
            </a:extLst>
          </p:cNvPr>
          <p:cNvGrpSpPr/>
          <p:nvPr/>
        </p:nvGrpSpPr>
        <p:grpSpPr>
          <a:xfrm>
            <a:off x="-1" y="0"/>
            <a:ext cx="3657600" cy="6858001"/>
            <a:chOff x="-1" y="0"/>
            <a:chExt cx="4292084" cy="6858001"/>
          </a:xfrm>
        </p:grpSpPr>
        <p:sp>
          <p:nvSpPr>
            <p:cNvPr id="17" name="Flèche : pentagone 16">
              <a:extLst>
                <a:ext uri="{FF2B5EF4-FFF2-40B4-BE49-F238E27FC236}">
                  <a16:creationId xmlns:a16="http://schemas.microsoft.com/office/drawing/2014/main" id="{594D2172-FB13-492C-B76B-A385911C5851}"/>
                </a:ext>
              </a:extLst>
            </p:cNvPr>
            <p:cNvSpPr/>
            <p:nvPr/>
          </p:nvSpPr>
          <p:spPr>
            <a:xfrm>
              <a:off x="-1" y="0"/>
              <a:ext cx="4292083" cy="6858000"/>
            </a:xfrm>
            <a:prstGeom prst="homePlate">
              <a:avLst>
                <a:gd name="adj" fmla="val 50658"/>
              </a:avLst>
            </a:prstGeom>
            <a:solidFill>
              <a:srgbClr val="0651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Triangle rectangle 17">
              <a:extLst>
                <a:ext uri="{FF2B5EF4-FFF2-40B4-BE49-F238E27FC236}">
                  <a16:creationId xmlns:a16="http://schemas.microsoft.com/office/drawing/2014/main" id="{3D0C3274-FA67-4536-99D7-BF36DC8EB5D9}"/>
                </a:ext>
              </a:extLst>
            </p:cNvPr>
            <p:cNvSpPr/>
            <p:nvPr/>
          </p:nvSpPr>
          <p:spPr>
            <a:xfrm>
              <a:off x="0" y="2699281"/>
              <a:ext cx="4292082" cy="4158720"/>
            </a:xfrm>
            <a:prstGeom prst="rtTriangle">
              <a:avLst/>
            </a:prstGeom>
            <a:solidFill>
              <a:srgbClr val="06516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Triangle rectangle 18">
              <a:extLst>
                <a:ext uri="{FF2B5EF4-FFF2-40B4-BE49-F238E27FC236}">
                  <a16:creationId xmlns:a16="http://schemas.microsoft.com/office/drawing/2014/main" id="{8A5F0E14-750D-4317-86A8-BA8B26E435A6}"/>
                </a:ext>
              </a:extLst>
            </p:cNvPr>
            <p:cNvSpPr/>
            <p:nvPr/>
          </p:nvSpPr>
          <p:spPr>
            <a:xfrm rot="5400000">
              <a:off x="-68820" y="80756"/>
              <a:ext cx="4429722" cy="4292084"/>
            </a:xfrm>
            <a:prstGeom prst="rtTriangle">
              <a:avLst/>
            </a:prstGeom>
            <a:solidFill>
              <a:srgbClr val="06516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5" name="Titre 1">
            <a:extLst>
              <a:ext uri="{FF2B5EF4-FFF2-40B4-BE49-F238E27FC236}">
                <a16:creationId xmlns:a16="http://schemas.microsoft.com/office/drawing/2014/main" id="{D4B8AE3F-44D0-4D41-9A92-0871B449521A}"/>
              </a:ext>
            </a:extLst>
          </p:cNvPr>
          <p:cNvSpPr txBox="1">
            <a:spLocks/>
          </p:cNvSpPr>
          <p:nvPr/>
        </p:nvSpPr>
        <p:spPr>
          <a:xfrm>
            <a:off x="3825174" y="428630"/>
            <a:ext cx="8012641" cy="438699"/>
          </a:xfrm>
          <a:prstGeom prst="rect">
            <a:avLst/>
          </a:prstGeom>
        </p:spPr>
        <p:txBody>
          <a:bodyPr lIns="0" tIns="0" rIns="0" bIns="0" anchor="t" anchorCtr="0">
            <a:normAutofit/>
          </a:bodyPr>
          <a:lstStyle>
            <a:lvl1pPr algn="r" defTabSz="914400" rtl="0" eaLnBrk="1" latinLnBrk="0" hangingPunct="1">
              <a:lnSpc>
                <a:spcPct val="90000"/>
              </a:lnSpc>
              <a:spcBef>
                <a:spcPct val="0"/>
              </a:spcBef>
              <a:buNone/>
              <a:defRPr sz="1400" kern="1200">
                <a:solidFill>
                  <a:srgbClr val="222933"/>
                </a:solidFill>
                <a:latin typeface="Segoe UI Light" panose="020B0502040204020203" pitchFamily="34" charset="0"/>
                <a:ea typeface="+mj-ea"/>
                <a:cs typeface="Segoe UI Light" panose="020B0502040204020203" pitchFamily="34" charset="0"/>
              </a:defRPr>
            </a:lvl1pPr>
          </a:lstStyle>
          <a:p>
            <a:r>
              <a:rPr lang="fr-FR" dirty="0">
                <a:solidFill>
                  <a:schemeClr val="bg1"/>
                </a:solidFill>
              </a:rPr>
              <a:t>Java </a:t>
            </a:r>
            <a:r>
              <a:rPr lang="fr-FR" dirty="0" err="1">
                <a:solidFill>
                  <a:schemeClr val="bg1"/>
                </a:solidFill>
              </a:rPr>
              <a:t>Frameworks</a:t>
            </a:r>
            <a:endParaRPr lang="fr-FR" dirty="0">
              <a:solidFill>
                <a:schemeClr val="bg1"/>
              </a:solidFill>
            </a:endParaRPr>
          </a:p>
          <a:p>
            <a:r>
              <a:rPr lang="fr-FR" b="1" cap="all" dirty="0">
                <a:solidFill>
                  <a:schemeClr val="bg1"/>
                </a:solidFill>
                <a:latin typeface="Segoe UI" panose="020B0502040204020203" pitchFamily="34" charset="0"/>
                <a:cs typeface="Segoe UI" panose="020B0502040204020203" pitchFamily="34" charset="0"/>
              </a:rPr>
              <a:t>Spring data</a:t>
            </a:r>
          </a:p>
        </p:txBody>
      </p:sp>
      <p:pic>
        <p:nvPicPr>
          <p:cNvPr id="7" name="Graphique 6">
            <a:extLst>
              <a:ext uri="{FF2B5EF4-FFF2-40B4-BE49-F238E27FC236}">
                <a16:creationId xmlns:a16="http://schemas.microsoft.com/office/drawing/2014/main" id="{3ECC1C3A-EA26-42AD-BEC3-DCF5FBAA17F6}"/>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54185" y="6124782"/>
            <a:ext cx="528776" cy="528776"/>
          </a:xfrm>
          <a:prstGeom prst="rect">
            <a:avLst/>
          </a:prstGeom>
        </p:spPr>
      </p:pic>
      <p:sp>
        <p:nvSpPr>
          <p:cNvPr id="13" name="Espace réservé du texte 19">
            <a:extLst>
              <a:ext uri="{FF2B5EF4-FFF2-40B4-BE49-F238E27FC236}">
                <a16:creationId xmlns:a16="http://schemas.microsoft.com/office/drawing/2014/main" id="{F370911A-DC8A-44E7-BC5B-3A98548EDA9D}"/>
              </a:ext>
            </a:extLst>
          </p:cNvPr>
          <p:cNvSpPr txBox="1">
            <a:spLocks/>
          </p:cNvSpPr>
          <p:nvPr/>
        </p:nvSpPr>
        <p:spPr>
          <a:xfrm>
            <a:off x="354186" y="1218171"/>
            <a:ext cx="3116800" cy="4421658"/>
          </a:xfrm>
          <a:prstGeom prst="rect">
            <a:avLst/>
          </a:prstGeom>
        </p:spPr>
        <p:txBody>
          <a:bodyPr lIns="0" tIns="0" rIns="0" bIns="0" anchor="ctr" anchorCtr="0"/>
          <a:lstStyle>
            <a:lvl1pPr marL="0" indent="0" algn="l" defTabSz="914400" rtl="0" eaLnBrk="1" latinLnBrk="0" hangingPunct="1">
              <a:lnSpc>
                <a:spcPct val="90000"/>
              </a:lnSpc>
              <a:spcBef>
                <a:spcPts val="1000"/>
              </a:spcBef>
              <a:buFont typeface="Arial" panose="020B0604020202020204" pitchFamily="34" charset="0"/>
              <a:buNone/>
              <a:defRPr sz="2800" b="1" kern="1200">
                <a:solidFill>
                  <a:schemeClr val="bg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sz="2400" dirty="0"/>
              <a:t>DÉMONSTRATION</a:t>
            </a:r>
          </a:p>
        </p:txBody>
      </p:sp>
      <p:sp>
        <p:nvSpPr>
          <p:cNvPr id="15" name="Espace réservé du texte 19">
            <a:extLst>
              <a:ext uri="{FF2B5EF4-FFF2-40B4-BE49-F238E27FC236}">
                <a16:creationId xmlns:a16="http://schemas.microsoft.com/office/drawing/2014/main" id="{BDF6E1C4-75C9-4326-96F9-5F0FA302E826}"/>
              </a:ext>
            </a:extLst>
          </p:cNvPr>
          <p:cNvSpPr txBox="1">
            <a:spLocks/>
          </p:cNvSpPr>
          <p:nvPr/>
        </p:nvSpPr>
        <p:spPr>
          <a:xfrm>
            <a:off x="4011784" y="3027742"/>
            <a:ext cx="7826030" cy="1218795"/>
          </a:xfrm>
          <a:prstGeom prst="rect">
            <a:avLst/>
          </a:prstGeom>
        </p:spPr>
        <p:txBody>
          <a:bodyPr wrap="square" lIns="0" tIns="0" rIns="0" bIns="0">
            <a:spAutoFit/>
          </a:bodyPr>
          <a:lstStyle>
            <a:lvl1pPr marL="0" indent="0" algn="l" defTabSz="914400" rtl="0" eaLnBrk="1" latinLnBrk="0" hangingPunct="1">
              <a:lnSpc>
                <a:spcPct val="90000"/>
              </a:lnSpc>
              <a:spcBef>
                <a:spcPts val="1000"/>
              </a:spcBef>
              <a:buFont typeface="Arial" panose="020B0604020202020204" pitchFamily="34" charset="0"/>
              <a:buNone/>
              <a:defRPr sz="2800" b="1" kern="1200">
                <a:solidFill>
                  <a:schemeClr val="bg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fr-FR" sz="4400" b="0" dirty="0">
                <a:latin typeface="Segoe UI Light" panose="020B0502040204020203" pitchFamily="34" charset="0"/>
                <a:cs typeface="Segoe UI Light" panose="020B0502040204020203" pitchFamily="34" charset="0"/>
              </a:rPr>
              <a:t>Clefs primaires composites (méthode 2)</a:t>
            </a:r>
          </a:p>
        </p:txBody>
      </p:sp>
    </p:spTree>
    <p:extLst>
      <p:ext uri="{BB962C8B-B14F-4D97-AF65-F5344CB8AC3E}">
        <p14:creationId xmlns:p14="http://schemas.microsoft.com/office/powerpoint/2010/main" val="5548930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C944C23-0306-4C79-A615-0F5495658BA7}"/>
              </a:ext>
            </a:extLst>
          </p:cNvPr>
          <p:cNvSpPr/>
          <p:nvPr/>
        </p:nvSpPr>
        <p:spPr>
          <a:xfrm>
            <a:off x="0" y="0"/>
            <a:ext cx="12192000" cy="6858000"/>
          </a:xfrm>
          <a:prstGeom prst="rect">
            <a:avLst/>
          </a:prstGeom>
          <a:solidFill>
            <a:srgbClr val="011F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7" name="Graphique 6">
            <a:extLst>
              <a:ext uri="{FF2B5EF4-FFF2-40B4-BE49-F238E27FC236}">
                <a16:creationId xmlns:a16="http://schemas.microsoft.com/office/drawing/2014/main" id="{9E6F0052-C844-4C3B-948F-88E3961AD71F}"/>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54185" y="6124782"/>
            <a:ext cx="528776" cy="528776"/>
          </a:xfrm>
          <a:prstGeom prst="rect">
            <a:avLst/>
          </a:prstGeom>
        </p:spPr>
      </p:pic>
      <p:sp>
        <p:nvSpPr>
          <p:cNvPr id="4" name="Titre 1">
            <a:extLst>
              <a:ext uri="{FF2B5EF4-FFF2-40B4-BE49-F238E27FC236}">
                <a16:creationId xmlns:a16="http://schemas.microsoft.com/office/drawing/2014/main" id="{22BF55BC-6F2B-4024-95D5-A0C7ADD879BE}"/>
              </a:ext>
            </a:extLst>
          </p:cNvPr>
          <p:cNvSpPr txBox="1">
            <a:spLocks/>
          </p:cNvSpPr>
          <p:nvPr/>
        </p:nvSpPr>
        <p:spPr>
          <a:xfrm>
            <a:off x="3825174" y="428630"/>
            <a:ext cx="8012641" cy="438699"/>
          </a:xfrm>
          <a:prstGeom prst="rect">
            <a:avLst/>
          </a:prstGeom>
        </p:spPr>
        <p:txBody>
          <a:bodyPr lIns="0" tIns="0" rIns="0" bIns="0" anchor="t" anchorCtr="0">
            <a:normAutofit/>
          </a:bodyPr>
          <a:lstStyle>
            <a:lvl1pPr algn="r" defTabSz="914400" rtl="0" eaLnBrk="1" latinLnBrk="0" hangingPunct="1">
              <a:lnSpc>
                <a:spcPct val="90000"/>
              </a:lnSpc>
              <a:spcBef>
                <a:spcPct val="0"/>
              </a:spcBef>
              <a:buNone/>
              <a:defRPr sz="1400" kern="1200">
                <a:solidFill>
                  <a:srgbClr val="222933"/>
                </a:solidFill>
                <a:latin typeface="Segoe UI Light" panose="020B0502040204020203" pitchFamily="34" charset="0"/>
                <a:ea typeface="+mj-ea"/>
                <a:cs typeface="Segoe UI Light" panose="020B0502040204020203" pitchFamily="34" charset="0"/>
              </a:defRPr>
            </a:lvl1pPr>
          </a:lstStyle>
          <a:p>
            <a:r>
              <a:rPr lang="fr-FR" dirty="0">
                <a:solidFill>
                  <a:schemeClr val="bg1"/>
                </a:solidFill>
              </a:rPr>
              <a:t>Java </a:t>
            </a:r>
            <a:r>
              <a:rPr lang="fr-FR" dirty="0" err="1">
                <a:solidFill>
                  <a:schemeClr val="bg1"/>
                </a:solidFill>
              </a:rPr>
              <a:t>Frameworls</a:t>
            </a:r>
            <a:endParaRPr lang="fr-FR" dirty="0">
              <a:solidFill>
                <a:schemeClr val="bg1"/>
              </a:solidFill>
            </a:endParaRPr>
          </a:p>
          <a:p>
            <a:r>
              <a:rPr lang="fr-FR" b="1" cap="all" dirty="0">
                <a:solidFill>
                  <a:schemeClr val="bg1"/>
                </a:solidFill>
                <a:latin typeface="Segoe UI" panose="020B0502040204020203" pitchFamily="34" charset="0"/>
                <a:cs typeface="Segoe UI" panose="020B0502040204020203" pitchFamily="34" charset="0"/>
              </a:rPr>
              <a:t>Spring data</a:t>
            </a:r>
          </a:p>
        </p:txBody>
      </p:sp>
      <p:sp>
        <p:nvSpPr>
          <p:cNvPr id="5" name="Espace réservé du texte 19">
            <a:extLst>
              <a:ext uri="{FF2B5EF4-FFF2-40B4-BE49-F238E27FC236}">
                <a16:creationId xmlns:a16="http://schemas.microsoft.com/office/drawing/2014/main" id="{E04311FB-FBF7-4BC4-BD8F-F8A468C6FE97}"/>
              </a:ext>
            </a:extLst>
          </p:cNvPr>
          <p:cNvSpPr txBox="1">
            <a:spLocks/>
          </p:cNvSpPr>
          <p:nvPr/>
        </p:nvSpPr>
        <p:spPr>
          <a:xfrm>
            <a:off x="354185" y="2699281"/>
            <a:ext cx="11483629" cy="609398"/>
          </a:xfrm>
          <a:prstGeom prst="rect">
            <a:avLst/>
          </a:prstGeom>
        </p:spPr>
        <p:txBody>
          <a:bodyPr wrap="square" lIns="0" tIns="0" rIns="0" bIns="0">
            <a:spAutoFit/>
          </a:bodyPr>
          <a:lstStyle>
            <a:lvl1pPr marL="0" indent="0" algn="l" defTabSz="914400" rtl="0" eaLnBrk="1" latinLnBrk="0" hangingPunct="1">
              <a:lnSpc>
                <a:spcPct val="90000"/>
              </a:lnSpc>
              <a:spcBef>
                <a:spcPts val="1000"/>
              </a:spcBef>
              <a:buFont typeface="Arial" panose="020B0604020202020204" pitchFamily="34" charset="0"/>
              <a:buNone/>
              <a:defRPr sz="2800" b="1" kern="1200">
                <a:solidFill>
                  <a:schemeClr val="bg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fr-FR" sz="4400" dirty="0"/>
              <a:t>Associations</a:t>
            </a:r>
          </a:p>
        </p:txBody>
      </p:sp>
    </p:spTree>
    <p:extLst>
      <p:ext uri="{BB962C8B-B14F-4D97-AF65-F5344CB8AC3E}">
        <p14:creationId xmlns:p14="http://schemas.microsoft.com/office/powerpoint/2010/main" val="19279157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re 1">
            <a:extLst>
              <a:ext uri="{FF2B5EF4-FFF2-40B4-BE49-F238E27FC236}">
                <a16:creationId xmlns:a16="http://schemas.microsoft.com/office/drawing/2014/main" id="{7039B82E-248A-E9BB-B359-FE75DAA2329F}"/>
              </a:ext>
            </a:extLst>
          </p:cNvPr>
          <p:cNvSpPr txBox="1">
            <a:spLocks/>
          </p:cNvSpPr>
          <p:nvPr/>
        </p:nvSpPr>
        <p:spPr>
          <a:xfrm>
            <a:off x="3506876" y="1329151"/>
            <a:ext cx="8330938" cy="4317016"/>
          </a:xfrm>
          <a:prstGeom prst="rect">
            <a:avLst/>
          </a:prstGeom>
          <a:noFill/>
          <a:ln>
            <a:noFill/>
          </a:ln>
        </p:spPr>
        <p:txBody>
          <a:bodyPr vert="horz" wrap="square" lIns="91440" tIns="45720" rIns="91440" bIns="45720" rtlCol="0" anchor="t" anchorCtr="0">
            <a:spAutoFit/>
          </a:bodyPr>
          <a:lstStyle>
            <a:lvl1pPr algn="l" defTabSz="914400" rtl="0" eaLnBrk="1" latinLnBrk="0" hangingPunct="1">
              <a:lnSpc>
                <a:spcPct val="90000"/>
              </a:lnSpc>
              <a:spcBef>
                <a:spcPct val="0"/>
              </a:spcBef>
              <a:buNone/>
              <a:defRPr sz="4400" kern="1200">
                <a:solidFill>
                  <a:schemeClr val="tx1"/>
                </a:solidFill>
                <a:latin typeface="Segoe UI" panose="020B0502040204020203" pitchFamily="34" charset="0"/>
                <a:ea typeface="+mj-ea"/>
                <a:cs typeface="+mj-cs"/>
              </a:defRPr>
            </a:lvl1pPr>
          </a:lstStyle>
          <a:p>
            <a:pPr>
              <a:lnSpc>
                <a:spcPct val="120000"/>
              </a:lnSpc>
            </a:pPr>
            <a:r>
              <a:rPr lang="fr-FR" sz="2400" dirty="0">
                <a:solidFill>
                  <a:srgbClr val="011F39"/>
                </a:solidFill>
                <a:cs typeface="Segoe UI" panose="020B0502040204020203" pitchFamily="34" charset="0"/>
              </a:rPr>
              <a:t>Direction des relations :</a:t>
            </a:r>
          </a:p>
          <a:p>
            <a:pPr marL="171450" indent="-171450">
              <a:buFont typeface="Arial" panose="020B0604020202020204" pitchFamily="34" charset="0"/>
              <a:buChar char="•"/>
            </a:pPr>
            <a:endParaRPr lang="fr-FR" sz="2400" dirty="0"/>
          </a:p>
          <a:p>
            <a:pPr marL="171450" indent="-171450">
              <a:buFont typeface="Arial" panose="020B0604020202020204" pitchFamily="34" charset="0"/>
              <a:buChar char="•"/>
            </a:pPr>
            <a:r>
              <a:rPr lang="fr-FR" sz="2400" dirty="0">
                <a:solidFill>
                  <a:srgbClr val="95B258"/>
                </a:solidFill>
              </a:rPr>
              <a:t>Unidirectionnelle</a:t>
            </a:r>
            <a:r>
              <a:rPr lang="fr-FR" sz="2400" dirty="0"/>
              <a:t> : </a:t>
            </a:r>
            <a:endParaRPr lang="fr-FR" sz="1800" dirty="0"/>
          </a:p>
          <a:p>
            <a:pPr marL="628650" lvl="1" indent="-171450">
              <a:buFont typeface="Arial" panose="020B0604020202020204" pitchFamily="34" charset="0"/>
              <a:buChar char="•"/>
            </a:pPr>
            <a:r>
              <a:rPr lang="fr-FR" dirty="0"/>
              <a:t>L’entité X possède une référence vers l’entité Y</a:t>
            </a:r>
          </a:p>
          <a:p>
            <a:pPr marL="628650" lvl="1" indent="-171450">
              <a:buFont typeface="Arial" panose="020B0604020202020204" pitchFamily="34" charset="0"/>
              <a:buChar char="•"/>
            </a:pPr>
            <a:endParaRPr lang="fr-FR" dirty="0"/>
          </a:p>
          <a:p>
            <a:pPr marL="628650" lvl="1" indent="-171450">
              <a:buFont typeface="Arial" panose="020B0604020202020204" pitchFamily="34" charset="0"/>
              <a:buChar char="•"/>
            </a:pPr>
            <a:endParaRPr lang="fr-FR" dirty="0"/>
          </a:p>
          <a:p>
            <a:pPr marL="628650" lvl="1" indent="-171450">
              <a:buFont typeface="Arial" panose="020B0604020202020204" pitchFamily="34" charset="0"/>
              <a:buChar char="•"/>
            </a:pPr>
            <a:endParaRPr lang="fr-FR" dirty="0"/>
          </a:p>
          <a:p>
            <a:pPr marL="628650" lvl="1" indent="-171450">
              <a:buFont typeface="Arial" panose="020B0604020202020204" pitchFamily="34" charset="0"/>
              <a:buChar char="•"/>
            </a:pPr>
            <a:endParaRPr lang="fr-FR" dirty="0"/>
          </a:p>
          <a:p>
            <a:pPr marL="628650" lvl="1" indent="-171450">
              <a:buFont typeface="Arial" panose="020B0604020202020204" pitchFamily="34" charset="0"/>
              <a:buChar char="•"/>
            </a:pPr>
            <a:endParaRPr lang="fr-FR" dirty="0"/>
          </a:p>
          <a:p>
            <a:pPr marL="171450" indent="-171450">
              <a:buFont typeface="Arial" panose="020B0604020202020204" pitchFamily="34" charset="0"/>
              <a:buChar char="•"/>
            </a:pPr>
            <a:r>
              <a:rPr lang="fr-FR" sz="2400" dirty="0">
                <a:solidFill>
                  <a:srgbClr val="95B258"/>
                </a:solidFill>
              </a:rPr>
              <a:t>Bidirectionnelle</a:t>
            </a:r>
            <a:r>
              <a:rPr lang="fr-FR" sz="2400" dirty="0"/>
              <a:t> : </a:t>
            </a:r>
            <a:endParaRPr lang="fr-FR" sz="1800" dirty="0"/>
          </a:p>
          <a:p>
            <a:pPr marL="628650" lvl="1" indent="-171450">
              <a:buFont typeface="Arial" panose="020B0604020202020204" pitchFamily="34" charset="0"/>
              <a:buChar char="•"/>
            </a:pPr>
            <a:r>
              <a:rPr lang="fr-FR" dirty="0"/>
              <a:t>L’entité X possède une référence vers l’entité Y et réciproquement</a:t>
            </a:r>
          </a:p>
          <a:p>
            <a:pPr>
              <a:lnSpc>
                <a:spcPct val="120000"/>
              </a:lnSpc>
            </a:pPr>
            <a:endParaRPr lang="fr-FR" sz="2400" dirty="0">
              <a:solidFill>
                <a:srgbClr val="011F39"/>
              </a:solidFill>
              <a:cs typeface="Segoe UI" panose="020B0502040204020203" pitchFamily="34" charset="0"/>
            </a:endParaRPr>
          </a:p>
          <a:p>
            <a:pPr>
              <a:lnSpc>
                <a:spcPct val="120000"/>
              </a:lnSpc>
            </a:pPr>
            <a:endParaRPr lang="fr-FR" sz="2400" dirty="0">
              <a:solidFill>
                <a:srgbClr val="011F39"/>
              </a:solidFill>
              <a:cs typeface="Segoe UI" panose="020B0502040204020203" pitchFamily="34" charset="0"/>
            </a:endParaRPr>
          </a:p>
        </p:txBody>
      </p:sp>
      <p:sp>
        <p:nvSpPr>
          <p:cNvPr id="5" name="Espace réservé du texte 19">
            <a:extLst>
              <a:ext uri="{FF2B5EF4-FFF2-40B4-BE49-F238E27FC236}">
                <a16:creationId xmlns:a16="http://schemas.microsoft.com/office/drawing/2014/main" id="{EF71FCD1-EB37-485B-827A-23A3785D6F72}"/>
              </a:ext>
            </a:extLst>
          </p:cNvPr>
          <p:cNvSpPr txBox="1">
            <a:spLocks/>
          </p:cNvSpPr>
          <p:nvPr/>
        </p:nvSpPr>
        <p:spPr>
          <a:xfrm>
            <a:off x="354186" y="1240233"/>
            <a:ext cx="2852415" cy="4421658"/>
          </a:xfrm>
          <a:prstGeom prst="rect">
            <a:avLst/>
          </a:prstGeom>
        </p:spPr>
        <p:txBody>
          <a:bodyPr lIns="0" tIns="0" rIns="0" bIns="0"/>
          <a:lstStyle>
            <a:lvl1pPr marL="0" indent="0" algn="l" defTabSz="914400" rtl="0" eaLnBrk="1" latinLnBrk="0" hangingPunct="1">
              <a:lnSpc>
                <a:spcPct val="90000"/>
              </a:lnSpc>
              <a:spcBef>
                <a:spcPts val="1000"/>
              </a:spcBef>
              <a:buFont typeface="Arial" panose="020B0604020202020204" pitchFamily="34" charset="0"/>
              <a:buNone/>
              <a:defRPr sz="2800" b="1" kern="1200">
                <a:solidFill>
                  <a:schemeClr val="bg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sz="2600" dirty="0">
                <a:solidFill>
                  <a:srgbClr val="3B518E"/>
                </a:solidFill>
              </a:rPr>
              <a:t>Associations</a:t>
            </a:r>
          </a:p>
        </p:txBody>
      </p:sp>
      <p:sp>
        <p:nvSpPr>
          <p:cNvPr id="6" name="Titre 1">
            <a:extLst>
              <a:ext uri="{FF2B5EF4-FFF2-40B4-BE49-F238E27FC236}">
                <a16:creationId xmlns:a16="http://schemas.microsoft.com/office/drawing/2014/main" id="{48EE39BE-9E8A-4EFB-AA76-646D28DDBF24}"/>
              </a:ext>
            </a:extLst>
          </p:cNvPr>
          <p:cNvSpPr txBox="1">
            <a:spLocks/>
          </p:cNvSpPr>
          <p:nvPr/>
        </p:nvSpPr>
        <p:spPr>
          <a:xfrm>
            <a:off x="3825174" y="428630"/>
            <a:ext cx="8012641" cy="542920"/>
          </a:xfrm>
          <a:prstGeom prst="rect">
            <a:avLst/>
          </a:prstGeom>
        </p:spPr>
        <p:txBody>
          <a:bodyPr lIns="0" tIns="0" rIns="0" bIns="0" anchor="t" anchorCtr="0">
            <a:normAutofit/>
          </a:bodyPr>
          <a:lstStyle>
            <a:lvl1pPr algn="r" defTabSz="914400" rtl="0" eaLnBrk="1" latinLnBrk="0" hangingPunct="1">
              <a:lnSpc>
                <a:spcPct val="90000"/>
              </a:lnSpc>
              <a:spcBef>
                <a:spcPct val="0"/>
              </a:spcBef>
              <a:buNone/>
              <a:defRPr sz="1400" kern="1200">
                <a:solidFill>
                  <a:srgbClr val="222933"/>
                </a:solidFill>
                <a:latin typeface="Segoe UI Light" panose="020B0502040204020203" pitchFamily="34" charset="0"/>
                <a:ea typeface="+mj-ea"/>
                <a:cs typeface="Segoe UI Light" panose="020B0502040204020203" pitchFamily="34" charset="0"/>
              </a:defRPr>
            </a:lvl1pPr>
          </a:lstStyle>
          <a:p>
            <a:r>
              <a:rPr lang="fr-FR" dirty="0">
                <a:solidFill>
                  <a:srgbClr val="141E26"/>
                </a:solidFill>
              </a:rPr>
              <a:t>Java </a:t>
            </a:r>
            <a:r>
              <a:rPr lang="fr-FR" dirty="0" err="1">
                <a:solidFill>
                  <a:srgbClr val="141E26"/>
                </a:solidFill>
              </a:rPr>
              <a:t>Frameworks</a:t>
            </a:r>
            <a:endParaRPr lang="fr-FR" dirty="0">
              <a:solidFill>
                <a:srgbClr val="141E26"/>
              </a:solidFill>
            </a:endParaRPr>
          </a:p>
          <a:p>
            <a:r>
              <a:rPr lang="fr-FR" b="1" cap="all" dirty="0">
                <a:solidFill>
                  <a:srgbClr val="3B518E"/>
                </a:solidFill>
                <a:latin typeface="Segoe UI" panose="020B0502040204020203" pitchFamily="34" charset="0"/>
                <a:cs typeface="Segoe UI" panose="020B0502040204020203" pitchFamily="34" charset="0"/>
              </a:rPr>
              <a:t>Spring data</a:t>
            </a:r>
          </a:p>
        </p:txBody>
      </p:sp>
      <p:pic>
        <p:nvPicPr>
          <p:cNvPr id="9" name="Graphique 8">
            <a:extLst>
              <a:ext uri="{FF2B5EF4-FFF2-40B4-BE49-F238E27FC236}">
                <a16:creationId xmlns:a16="http://schemas.microsoft.com/office/drawing/2014/main" id="{6D568089-B2B3-4769-9325-554149C6E5CA}"/>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54184" y="6124781"/>
            <a:ext cx="528777" cy="528777"/>
          </a:xfrm>
          <a:prstGeom prst="rect">
            <a:avLst/>
          </a:prstGeom>
        </p:spPr>
      </p:pic>
      <p:pic>
        <p:nvPicPr>
          <p:cNvPr id="3" name="Image 2" descr="Une image contenant ligne, diagramme, Rectangle, conception&#10;&#10;Description générée automatiquement">
            <a:extLst>
              <a:ext uri="{FF2B5EF4-FFF2-40B4-BE49-F238E27FC236}">
                <a16:creationId xmlns:a16="http://schemas.microsoft.com/office/drawing/2014/main" id="{7CE8180F-4F59-A570-F4A3-827FD20C4A7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06876" y="2741997"/>
            <a:ext cx="3714750" cy="1143000"/>
          </a:xfrm>
          <a:prstGeom prst="rect">
            <a:avLst/>
          </a:prstGeom>
        </p:spPr>
      </p:pic>
      <p:pic>
        <p:nvPicPr>
          <p:cNvPr id="7" name="Image 6" descr="Une image contenant ligne, diagramme, Rectangle, conception&#10;&#10;Description générée automatiquement">
            <a:extLst>
              <a:ext uri="{FF2B5EF4-FFF2-40B4-BE49-F238E27FC236}">
                <a16:creationId xmlns:a16="http://schemas.microsoft.com/office/drawing/2014/main" id="{BE3E754D-84F5-19B7-97BD-1C0EA4385DB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06876" y="4726343"/>
            <a:ext cx="3714750" cy="1143000"/>
          </a:xfrm>
          <a:prstGeom prst="rect">
            <a:avLst/>
          </a:prstGeom>
        </p:spPr>
      </p:pic>
    </p:spTree>
    <p:extLst>
      <p:ext uri="{BB962C8B-B14F-4D97-AF65-F5344CB8AC3E}">
        <p14:creationId xmlns:p14="http://schemas.microsoft.com/office/powerpoint/2010/main" val="38406316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age 20" descr="Une image contenant texte, ligne, capture d’écran, diagramme&#10;&#10;Description générée automatiquement">
            <a:extLst>
              <a:ext uri="{FF2B5EF4-FFF2-40B4-BE49-F238E27FC236}">
                <a16:creationId xmlns:a16="http://schemas.microsoft.com/office/drawing/2014/main" id="{7671E1AF-7333-C662-B663-E159B1AFE6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8572" y="2127383"/>
            <a:ext cx="3333750" cy="952500"/>
          </a:xfrm>
          <a:prstGeom prst="rect">
            <a:avLst/>
          </a:prstGeom>
        </p:spPr>
      </p:pic>
      <p:sp>
        <p:nvSpPr>
          <p:cNvPr id="33" name="Titre 1">
            <a:extLst>
              <a:ext uri="{FF2B5EF4-FFF2-40B4-BE49-F238E27FC236}">
                <a16:creationId xmlns:a16="http://schemas.microsoft.com/office/drawing/2014/main" id="{7039B82E-248A-E9BB-B359-FE75DAA2329F}"/>
              </a:ext>
            </a:extLst>
          </p:cNvPr>
          <p:cNvSpPr txBox="1">
            <a:spLocks/>
          </p:cNvSpPr>
          <p:nvPr/>
        </p:nvSpPr>
        <p:spPr>
          <a:xfrm>
            <a:off x="3506876" y="1329151"/>
            <a:ext cx="8330938" cy="4889480"/>
          </a:xfrm>
          <a:prstGeom prst="rect">
            <a:avLst/>
          </a:prstGeom>
          <a:noFill/>
          <a:ln>
            <a:noFill/>
          </a:ln>
        </p:spPr>
        <p:txBody>
          <a:bodyPr vert="horz" wrap="square" lIns="91440" tIns="45720" rIns="91440" bIns="45720" rtlCol="0" anchor="t" anchorCtr="0">
            <a:spAutoFit/>
          </a:bodyPr>
          <a:lstStyle>
            <a:lvl1pPr algn="l" defTabSz="914400" rtl="0" eaLnBrk="1" latinLnBrk="0" hangingPunct="1">
              <a:lnSpc>
                <a:spcPct val="90000"/>
              </a:lnSpc>
              <a:spcBef>
                <a:spcPct val="0"/>
              </a:spcBef>
              <a:buNone/>
              <a:defRPr sz="4400" kern="1200">
                <a:solidFill>
                  <a:schemeClr val="tx1"/>
                </a:solidFill>
                <a:latin typeface="Segoe UI" panose="020B0502040204020203" pitchFamily="34" charset="0"/>
                <a:ea typeface="+mj-ea"/>
                <a:cs typeface="+mj-cs"/>
              </a:defRPr>
            </a:lvl1pPr>
          </a:lstStyle>
          <a:p>
            <a:pPr>
              <a:lnSpc>
                <a:spcPct val="120000"/>
              </a:lnSpc>
            </a:pPr>
            <a:r>
              <a:rPr lang="fr-FR" sz="2400" dirty="0">
                <a:solidFill>
                  <a:srgbClr val="95B258"/>
                </a:solidFill>
                <a:cs typeface="Segoe UI" panose="020B0502040204020203" pitchFamily="34" charset="0"/>
              </a:rPr>
              <a:t>Cardinalité</a:t>
            </a:r>
            <a:r>
              <a:rPr lang="fr-FR" sz="2400" dirty="0">
                <a:solidFill>
                  <a:srgbClr val="011F39"/>
                </a:solidFill>
                <a:cs typeface="Segoe UI" panose="020B0502040204020203" pitchFamily="34" charset="0"/>
              </a:rPr>
              <a:t> - indique combien d'instances vont intervenir de chaque côté d'une relation</a:t>
            </a:r>
            <a:endParaRPr lang="fr-FR" sz="2400" dirty="0"/>
          </a:p>
          <a:p>
            <a:pPr marL="742950" lvl="1" indent="-285750">
              <a:buClr>
                <a:srgbClr val="011F39"/>
              </a:buClr>
              <a:buFont typeface="Arial" panose="020B0604020202020204" pitchFamily="34" charset="0"/>
              <a:buChar char="•"/>
            </a:pPr>
            <a:endParaRPr lang="fr-FR" dirty="0">
              <a:solidFill>
                <a:srgbClr val="95B258"/>
              </a:solidFill>
            </a:endParaRPr>
          </a:p>
          <a:p>
            <a:pPr marL="742950" lvl="1" indent="-285750">
              <a:buClr>
                <a:srgbClr val="011F39"/>
              </a:buClr>
              <a:buFont typeface="Arial" panose="020B0604020202020204" pitchFamily="34" charset="0"/>
              <a:buChar char="•"/>
            </a:pPr>
            <a:r>
              <a:rPr lang="fr-FR" dirty="0" err="1">
                <a:solidFill>
                  <a:srgbClr val="95B258"/>
                </a:solidFill>
              </a:rPr>
              <a:t>OneToOne</a:t>
            </a:r>
            <a:r>
              <a:rPr lang="fr-FR" dirty="0">
                <a:solidFill>
                  <a:srgbClr val="95B258"/>
                </a:solidFill>
              </a:rPr>
              <a:t> </a:t>
            </a:r>
            <a:r>
              <a:rPr lang="fr-FR" dirty="0">
                <a:solidFill>
                  <a:srgbClr val="011F39"/>
                </a:solidFill>
              </a:rPr>
              <a:t>(1:1) – 1 employé a 1 adresse</a:t>
            </a:r>
          </a:p>
          <a:p>
            <a:pPr marL="742950" lvl="1" indent="-285750">
              <a:buClr>
                <a:srgbClr val="011F39"/>
              </a:buClr>
              <a:buFont typeface="Arial" panose="020B0604020202020204" pitchFamily="34" charset="0"/>
              <a:buChar char="•"/>
            </a:pPr>
            <a:endParaRPr lang="fr-FR" sz="2400" dirty="0">
              <a:solidFill>
                <a:srgbClr val="95B258"/>
              </a:solidFill>
            </a:endParaRPr>
          </a:p>
          <a:p>
            <a:pPr marL="742950" lvl="1" indent="-285750">
              <a:buClr>
                <a:srgbClr val="011F39"/>
              </a:buClr>
              <a:buFont typeface="Arial" panose="020B0604020202020204" pitchFamily="34" charset="0"/>
              <a:buChar char="•"/>
            </a:pPr>
            <a:endParaRPr lang="fr-FR" dirty="0">
              <a:solidFill>
                <a:srgbClr val="95B258"/>
              </a:solidFill>
            </a:endParaRPr>
          </a:p>
          <a:p>
            <a:pPr marL="742950" lvl="1" indent="-285750">
              <a:buClr>
                <a:srgbClr val="011F39"/>
              </a:buClr>
              <a:buFont typeface="Arial" panose="020B0604020202020204" pitchFamily="34" charset="0"/>
              <a:buChar char="•"/>
            </a:pPr>
            <a:r>
              <a:rPr lang="fr-FR" dirty="0" err="1">
                <a:solidFill>
                  <a:srgbClr val="95B258"/>
                </a:solidFill>
              </a:rPr>
              <a:t>OneToMany</a:t>
            </a:r>
            <a:r>
              <a:rPr lang="fr-FR" dirty="0">
                <a:solidFill>
                  <a:srgbClr val="011F39"/>
                </a:solidFill>
              </a:rPr>
              <a:t> (1:N) – 1 entreprise a des employés</a:t>
            </a:r>
          </a:p>
          <a:p>
            <a:pPr marL="742950" lvl="1" indent="-285750">
              <a:buClr>
                <a:srgbClr val="011F39"/>
              </a:buClr>
              <a:buFont typeface="Arial" panose="020B0604020202020204" pitchFamily="34" charset="0"/>
              <a:buChar char="•"/>
            </a:pPr>
            <a:endParaRPr lang="fr-FR" sz="2400" dirty="0">
              <a:solidFill>
                <a:srgbClr val="95B258"/>
              </a:solidFill>
            </a:endParaRPr>
          </a:p>
          <a:p>
            <a:pPr marL="742950" lvl="1" indent="-285750">
              <a:buClr>
                <a:srgbClr val="011F39"/>
              </a:buClr>
              <a:buFont typeface="Arial" panose="020B0604020202020204" pitchFamily="34" charset="0"/>
              <a:buChar char="•"/>
            </a:pPr>
            <a:endParaRPr lang="fr-FR" sz="2400" dirty="0">
              <a:solidFill>
                <a:srgbClr val="95B258"/>
              </a:solidFill>
            </a:endParaRPr>
          </a:p>
          <a:p>
            <a:pPr marL="742950" lvl="1" indent="-285750">
              <a:buClr>
                <a:srgbClr val="011F39"/>
              </a:buClr>
              <a:buFont typeface="Arial" panose="020B0604020202020204" pitchFamily="34" charset="0"/>
              <a:buChar char="•"/>
            </a:pPr>
            <a:r>
              <a:rPr lang="fr-FR" dirty="0" err="1">
                <a:solidFill>
                  <a:srgbClr val="95B258"/>
                </a:solidFill>
              </a:rPr>
              <a:t>ManyToOne</a:t>
            </a:r>
            <a:r>
              <a:rPr lang="fr-FR" dirty="0">
                <a:solidFill>
                  <a:srgbClr val="95B258"/>
                </a:solidFill>
              </a:rPr>
              <a:t> </a:t>
            </a:r>
            <a:r>
              <a:rPr lang="fr-FR" dirty="0">
                <a:solidFill>
                  <a:srgbClr val="011F39"/>
                </a:solidFill>
              </a:rPr>
              <a:t>(N:1) – 1 personne a 1 civilité</a:t>
            </a:r>
          </a:p>
          <a:p>
            <a:pPr marL="1200150" lvl="2" indent="-285750">
              <a:buClr>
                <a:srgbClr val="011F39"/>
              </a:buClr>
              <a:buFont typeface="Arial" panose="020B0604020202020204" pitchFamily="34" charset="0"/>
              <a:buChar char="•"/>
            </a:pPr>
            <a:r>
              <a:rPr lang="fr-FR" dirty="0">
                <a:solidFill>
                  <a:srgbClr val="011F39"/>
                </a:solidFill>
              </a:rPr>
              <a:t>Une référence est partagée</a:t>
            </a:r>
          </a:p>
          <a:p>
            <a:pPr marL="742950" lvl="1" indent="-285750">
              <a:buClr>
                <a:srgbClr val="011F39"/>
              </a:buClr>
              <a:buFont typeface="Arial" panose="020B0604020202020204" pitchFamily="34" charset="0"/>
              <a:buChar char="•"/>
            </a:pPr>
            <a:endParaRPr lang="fr-FR" sz="3200" dirty="0">
              <a:solidFill>
                <a:srgbClr val="95B258"/>
              </a:solidFill>
            </a:endParaRPr>
          </a:p>
          <a:p>
            <a:pPr marL="742950" lvl="1" indent="-285750">
              <a:buClr>
                <a:srgbClr val="011F39"/>
              </a:buClr>
              <a:buFont typeface="Arial" panose="020B0604020202020204" pitchFamily="34" charset="0"/>
              <a:buChar char="•"/>
            </a:pPr>
            <a:r>
              <a:rPr lang="fr-FR" dirty="0" err="1">
                <a:solidFill>
                  <a:srgbClr val="95B258"/>
                </a:solidFill>
              </a:rPr>
              <a:t>ManyToMany</a:t>
            </a:r>
            <a:r>
              <a:rPr lang="fr-FR" dirty="0">
                <a:solidFill>
                  <a:srgbClr val="95B258"/>
                </a:solidFill>
              </a:rPr>
              <a:t> </a:t>
            </a:r>
            <a:r>
              <a:rPr lang="fr-FR" dirty="0">
                <a:solidFill>
                  <a:srgbClr val="011F39"/>
                </a:solidFill>
              </a:rPr>
              <a:t>(M:N) – Des étudiants suivent des cours</a:t>
            </a:r>
          </a:p>
          <a:p>
            <a:pPr>
              <a:lnSpc>
                <a:spcPct val="120000"/>
              </a:lnSpc>
            </a:pPr>
            <a:endParaRPr lang="fr-FR" sz="2400" dirty="0">
              <a:solidFill>
                <a:srgbClr val="011F39"/>
              </a:solidFill>
              <a:cs typeface="Segoe UI" panose="020B0502040204020203" pitchFamily="34" charset="0"/>
            </a:endParaRPr>
          </a:p>
        </p:txBody>
      </p:sp>
      <p:sp>
        <p:nvSpPr>
          <p:cNvPr id="5" name="Espace réservé du texte 19">
            <a:extLst>
              <a:ext uri="{FF2B5EF4-FFF2-40B4-BE49-F238E27FC236}">
                <a16:creationId xmlns:a16="http://schemas.microsoft.com/office/drawing/2014/main" id="{EF71FCD1-EB37-485B-827A-23A3785D6F72}"/>
              </a:ext>
            </a:extLst>
          </p:cNvPr>
          <p:cNvSpPr txBox="1">
            <a:spLocks/>
          </p:cNvSpPr>
          <p:nvPr/>
        </p:nvSpPr>
        <p:spPr>
          <a:xfrm>
            <a:off x="354186" y="1240233"/>
            <a:ext cx="2852415" cy="4421658"/>
          </a:xfrm>
          <a:prstGeom prst="rect">
            <a:avLst/>
          </a:prstGeom>
        </p:spPr>
        <p:txBody>
          <a:bodyPr lIns="0" tIns="0" rIns="0" bIns="0"/>
          <a:lstStyle>
            <a:lvl1pPr marL="0" indent="0" algn="l" defTabSz="914400" rtl="0" eaLnBrk="1" latinLnBrk="0" hangingPunct="1">
              <a:lnSpc>
                <a:spcPct val="90000"/>
              </a:lnSpc>
              <a:spcBef>
                <a:spcPts val="1000"/>
              </a:spcBef>
              <a:buFont typeface="Arial" panose="020B0604020202020204" pitchFamily="34" charset="0"/>
              <a:buNone/>
              <a:defRPr sz="2800" b="1" kern="1200">
                <a:solidFill>
                  <a:schemeClr val="bg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sz="2600" dirty="0">
                <a:solidFill>
                  <a:srgbClr val="3B518E"/>
                </a:solidFill>
              </a:rPr>
              <a:t>Associations</a:t>
            </a:r>
          </a:p>
        </p:txBody>
      </p:sp>
      <p:sp>
        <p:nvSpPr>
          <p:cNvPr id="6" name="Titre 1">
            <a:extLst>
              <a:ext uri="{FF2B5EF4-FFF2-40B4-BE49-F238E27FC236}">
                <a16:creationId xmlns:a16="http://schemas.microsoft.com/office/drawing/2014/main" id="{48EE39BE-9E8A-4EFB-AA76-646D28DDBF24}"/>
              </a:ext>
            </a:extLst>
          </p:cNvPr>
          <p:cNvSpPr txBox="1">
            <a:spLocks/>
          </p:cNvSpPr>
          <p:nvPr/>
        </p:nvSpPr>
        <p:spPr>
          <a:xfrm>
            <a:off x="3825174" y="428630"/>
            <a:ext cx="8012641" cy="542920"/>
          </a:xfrm>
          <a:prstGeom prst="rect">
            <a:avLst/>
          </a:prstGeom>
        </p:spPr>
        <p:txBody>
          <a:bodyPr lIns="0" tIns="0" rIns="0" bIns="0" anchor="t" anchorCtr="0">
            <a:normAutofit/>
          </a:bodyPr>
          <a:lstStyle>
            <a:lvl1pPr algn="r" defTabSz="914400" rtl="0" eaLnBrk="1" latinLnBrk="0" hangingPunct="1">
              <a:lnSpc>
                <a:spcPct val="90000"/>
              </a:lnSpc>
              <a:spcBef>
                <a:spcPct val="0"/>
              </a:spcBef>
              <a:buNone/>
              <a:defRPr sz="1400" kern="1200">
                <a:solidFill>
                  <a:srgbClr val="222933"/>
                </a:solidFill>
                <a:latin typeface="Segoe UI Light" panose="020B0502040204020203" pitchFamily="34" charset="0"/>
                <a:ea typeface="+mj-ea"/>
                <a:cs typeface="Segoe UI Light" panose="020B0502040204020203" pitchFamily="34" charset="0"/>
              </a:defRPr>
            </a:lvl1pPr>
          </a:lstStyle>
          <a:p>
            <a:r>
              <a:rPr lang="fr-FR" dirty="0">
                <a:solidFill>
                  <a:srgbClr val="141E26"/>
                </a:solidFill>
              </a:rPr>
              <a:t>Java </a:t>
            </a:r>
            <a:r>
              <a:rPr lang="fr-FR" dirty="0" err="1">
                <a:solidFill>
                  <a:srgbClr val="141E26"/>
                </a:solidFill>
              </a:rPr>
              <a:t>Frameworks</a:t>
            </a:r>
            <a:endParaRPr lang="fr-FR" dirty="0">
              <a:solidFill>
                <a:srgbClr val="141E26"/>
              </a:solidFill>
            </a:endParaRPr>
          </a:p>
          <a:p>
            <a:r>
              <a:rPr lang="fr-FR" b="1" cap="all" dirty="0">
                <a:solidFill>
                  <a:srgbClr val="3B518E"/>
                </a:solidFill>
                <a:latin typeface="Segoe UI" panose="020B0502040204020203" pitchFamily="34" charset="0"/>
                <a:cs typeface="Segoe UI" panose="020B0502040204020203" pitchFamily="34" charset="0"/>
              </a:rPr>
              <a:t>Spring data</a:t>
            </a:r>
          </a:p>
        </p:txBody>
      </p:sp>
      <p:pic>
        <p:nvPicPr>
          <p:cNvPr id="9" name="Graphique 8">
            <a:extLst>
              <a:ext uri="{FF2B5EF4-FFF2-40B4-BE49-F238E27FC236}">
                <a16:creationId xmlns:a16="http://schemas.microsoft.com/office/drawing/2014/main" id="{6D568089-B2B3-4769-9325-554149C6E5CA}"/>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54184" y="6124781"/>
            <a:ext cx="528777" cy="528777"/>
          </a:xfrm>
          <a:prstGeom prst="rect">
            <a:avLst/>
          </a:prstGeom>
        </p:spPr>
      </p:pic>
      <p:pic>
        <p:nvPicPr>
          <p:cNvPr id="10" name="Image 9" descr="Une image contenant texte, ligne, capture d’écran, diagramme&#10;&#10;Description générée automatiquement">
            <a:extLst>
              <a:ext uri="{FF2B5EF4-FFF2-40B4-BE49-F238E27FC236}">
                <a16:creationId xmlns:a16="http://schemas.microsoft.com/office/drawing/2014/main" id="{B4A9ECFD-4951-2806-1F99-281557B5E6D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8572" y="3079883"/>
            <a:ext cx="3333750" cy="952500"/>
          </a:xfrm>
          <a:prstGeom prst="rect">
            <a:avLst/>
          </a:prstGeom>
        </p:spPr>
      </p:pic>
      <p:pic>
        <p:nvPicPr>
          <p:cNvPr id="18" name="Image 17" descr="Une image contenant capture d’écran, ligne, texte, diagramme&#10;&#10;Description générée automatiquement">
            <a:extLst>
              <a:ext uri="{FF2B5EF4-FFF2-40B4-BE49-F238E27FC236}">
                <a16:creationId xmlns:a16="http://schemas.microsoft.com/office/drawing/2014/main" id="{DA136C93-C765-6EA2-6EB1-C7F5C9F4CCF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8572" y="5107806"/>
            <a:ext cx="3333750" cy="952500"/>
          </a:xfrm>
          <a:prstGeom prst="rect">
            <a:avLst/>
          </a:prstGeom>
        </p:spPr>
      </p:pic>
      <p:pic>
        <p:nvPicPr>
          <p:cNvPr id="23" name="Image 22" descr="Une image contenant texte, capture d’écran, ligne, diagramme&#10;&#10;Description générée automatiquement">
            <a:extLst>
              <a:ext uri="{FF2B5EF4-FFF2-40B4-BE49-F238E27FC236}">
                <a16:creationId xmlns:a16="http://schemas.microsoft.com/office/drawing/2014/main" id="{F39442D3-C92B-3746-E48F-9B046284481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18572" y="4090831"/>
            <a:ext cx="3333750" cy="952500"/>
          </a:xfrm>
          <a:prstGeom prst="rect">
            <a:avLst/>
          </a:prstGeom>
        </p:spPr>
      </p:pic>
    </p:spTree>
    <p:extLst>
      <p:ext uri="{BB962C8B-B14F-4D97-AF65-F5344CB8AC3E}">
        <p14:creationId xmlns:p14="http://schemas.microsoft.com/office/powerpoint/2010/main" val="155253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re 1">
            <a:extLst>
              <a:ext uri="{FF2B5EF4-FFF2-40B4-BE49-F238E27FC236}">
                <a16:creationId xmlns:a16="http://schemas.microsoft.com/office/drawing/2014/main" id="{7039B82E-248A-E9BB-B359-FE75DAA2329F}"/>
              </a:ext>
            </a:extLst>
          </p:cNvPr>
          <p:cNvSpPr txBox="1">
            <a:spLocks/>
          </p:cNvSpPr>
          <p:nvPr/>
        </p:nvSpPr>
        <p:spPr>
          <a:xfrm>
            <a:off x="3506876" y="1329151"/>
            <a:ext cx="8330938" cy="4483215"/>
          </a:xfrm>
          <a:prstGeom prst="rect">
            <a:avLst/>
          </a:prstGeom>
          <a:noFill/>
          <a:ln>
            <a:noFill/>
          </a:ln>
        </p:spPr>
        <p:txBody>
          <a:bodyPr vert="horz" wrap="square" lIns="91440" tIns="45720" rIns="91440" bIns="45720" rtlCol="0" anchor="t" anchorCtr="0">
            <a:spAutoFit/>
          </a:bodyPr>
          <a:lstStyle>
            <a:lvl1pPr algn="l" defTabSz="914400" rtl="0" eaLnBrk="1" latinLnBrk="0" hangingPunct="1">
              <a:lnSpc>
                <a:spcPct val="90000"/>
              </a:lnSpc>
              <a:spcBef>
                <a:spcPct val="0"/>
              </a:spcBef>
              <a:buNone/>
              <a:defRPr sz="4400" kern="1200">
                <a:solidFill>
                  <a:schemeClr val="tx1"/>
                </a:solidFill>
                <a:latin typeface="Segoe UI" panose="020B0502040204020203" pitchFamily="34" charset="0"/>
                <a:ea typeface="+mj-ea"/>
                <a:cs typeface="+mj-cs"/>
              </a:defRPr>
            </a:lvl1pPr>
          </a:lstStyle>
          <a:p>
            <a:pPr>
              <a:lnSpc>
                <a:spcPct val="120000"/>
              </a:lnSpc>
            </a:pPr>
            <a:r>
              <a:rPr lang="fr-FR" sz="2400" dirty="0">
                <a:solidFill>
                  <a:srgbClr val="011F39"/>
                </a:solidFill>
                <a:cs typeface="Segoe UI" panose="020B0502040204020203" pitchFamily="34" charset="0"/>
              </a:rPr>
              <a:t>Association</a:t>
            </a:r>
            <a:r>
              <a:rPr lang="fr-FR" sz="2400" dirty="0">
                <a:solidFill>
                  <a:srgbClr val="95B258"/>
                </a:solidFill>
                <a:cs typeface="Segoe UI" panose="020B0502040204020203" pitchFamily="34" charset="0"/>
              </a:rPr>
              <a:t> 1-1 unidirectionnelle</a:t>
            </a:r>
            <a:endParaRPr lang="fr-FR" sz="2400" dirty="0"/>
          </a:p>
          <a:p>
            <a:pPr marL="342900" indent="-342900">
              <a:lnSpc>
                <a:spcPct val="120000"/>
              </a:lnSpc>
              <a:buFont typeface="Arial" panose="020B0604020202020204" pitchFamily="34" charset="0"/>
              <a:buChar char="•"/>
            </a:pPr>
            <a:r>
              <a:rPr lang="fr-FR" sz="2400" dirty="0">
                <a:solidFill>
                  <a:srgbClr val="011F39"/>
                </a:solidFill>
                <a:cs typeface="Segoe UI" panose="020B0502040204020203" pitchFamily="34" charset="0"/>
              </a:rPr>
              <a:t>Création de deux classes annotées avec @Entity</a:t>
            </a:r>
          </a:p>
          <a:p>
            <a:pPr marL="800100" lvl="1" indent="-342900">
              <a:lnSpc>
                <a:spcPct val="120000"/>
              </a:lnSpc>
              <a:buFont typeface="Arial" panose="020B0604020202020204" pitchFamily="34" charset="0"/>
              <a:buChar char="•"/>
            </a:pPr>
            <a:r>
              <a:rPr lang="fr-FR" dirty="0" err="1">
                <a:solidFill>
                  <a:srgbClr val="011F39"/>
                </a:solidFill>
                <a:cs typeface="Segoe UI" panose="020B0502040204020203" pitchFamily="34" charset="0"/>
              </a:rPr>
              <a:t>Employe</a:t>
            </a:r>
            <a:r>
              <a:rPr lang="fr-FR" dirty="0">
                <a:solidFill>
                  <a:srgbClr val="011F39"/>
                </a:solidFill>
                <a:cs typeface="Segoe UI" panose="020B0502040204020203" pitchFamily="34" charset="0"/>
              </a:rPr>
              <a:t> et Adresse</a:t>
            </a:r>
          </a:p>
          <a:p>
            <a:pPr marL="800100" lvl="1" indent="-342900">
              <a:lnSpc>
                <a:spcPct val="120000"/>
              </a:lnSpc>
              <a:buFont typeface="Arial" panose="020B0604020202020204" pitchFamily="34" charset="0"/>
              <a:buChar char="•"/>
            </a:pPr>
            <a:r>
              <a:rPr lang="fr-FR" dirty="0">
                <a:solidFill>
                  <a:srgbClr val="011F39"/>
                </a:solidFill>
                <a:cs typeface="Segoe UI" panose="020B0502040204020203" pitchFamily="34" charset="0"/>
              </a:rPr>
              <a:t>Chaque classe sera mappée avec sa propre table</a:t>
            </a:r>
          </a:p>
          <a:p>
            <a:pPr marL="342900" indent="-342900">
              <a:lnSpc>
                <a:spcPct val="120000"/>
              </a:lnSpc>
              <a:buFont typeface="Arial" panose="020B0604020202020204" pitchFamily="34" charset="0"/>
              <a:buChar char="•"/>
            </a:pPr>
            <a:r>
              <a:rPr lang="fr-FR" sz="2400" dirty="0">
                <a:solidFill>
                  <a:srgbClr val="011F39"/>
                </a:solidFill>
                <a:cs typeface="Segoe UI" panose="020B0502040204020203" pitchFamily="34" charset="0"/>
              </a:rPr>
              <a:t>Déclaration d'un attribut Adresse dans la classe </a:t>
            </a:r>
            <a:r>
              <a:rPr lang="fr-FR" sz="2400" dirty="0" err="1">
                <a:solidFill>
                  <a:srgbClr val="011F39"/>
                </a:solidFill>
                <a:cs typeface="Segoe UI" panose="020B0502040204020203" pitchFamily="34" charset="0"/>
              </a:rPr>
              <a:t>Employe</a:t>
            </a:r>
            <a:endParaRPr lang="fr-FR" sz="2400" dirty="0">
              <a:solidFill>
                <a:srgbClr val="011F39"/>
              </a:solidFill>
              <a:cs typeface="Segoe UI" panose="020B0502040204020203" pitchFamily="34" charset="0"/>
            </a:endParaRPr>
          </a:p>
          <a:p>
            <a:pPr marL="800100" lvl="1" indent="-342900">
              <a:lnSpc>
                <a:spcPct val="120000"/>
              </a:lnSpc>
              <a:buFont typeface="Arial" panose="020B0604020202020204" pitchFamily="34" charset="0"/>
              <a:buChar char="•"/>
            </a:pPr>
            <a:r>
              <a:rPr lang="fr-FR" dirty="0">
                <a:solidFill>
                  <a:srgbClr val="011F39"/>
                </a:solidFill>
                <a:cs typeface="Segoe UI" panose="020B0502040204020203" pitchFamily="34" charset="0"/>
              </a:rPr>
              <a:t>Annoté </a:t>
            </a:r>
            <a:r>
              <a:rPr lang="fr-FR" dirty="0">
                <a:solidFill>
                  <a:srgbClr val="95B258"/>
                </a:solidFill>
                <a:cs typeface="Segoe UI" panose="020B0502040204020203" pitchFamily="34" charset="0"/>
              </a:rPr>
              <a:t>@OneToOne</a:t>
            </a:r>
          </a:p>
          <a:p>
            <a:pPr marL="800100" lvl="1" indent="-342900">
              <a:lnSpc>
                <a:spcPct val="120000"/>
              </a:lnSpc>
              <a:buFont typeface="Arial" panose="020B0604020202020204" pitchFamily="34" charset="0"/>
              <a:buChar char="•"/>
            </a:pPr>
            <a:r>
              <a:rPr lang="fr-FR" dirty="0">
                <a:solidFill>
                  <a:srgbClr val="011F39"/>
                </a:solidFill>
                <a:cs typeface="Segoe UI" panose="020B0502040204020203" pitchFamily="34" charset="0"/>
              </a:rPr>
              <a:t>Paramètres possibles : </a:t>
            </a:r>
          </a:p>
          <a:p>
            <a:pPr marL="1257300" lvl="2" indent="-342900">
              <a:lnSpc>
                <a:spcPct val="120000"/>
              </a:lnSpc>
              <a:buFont typeface="Arial" panose="020B0604020202020204" pitchFamily="34" charset="0"/>
              <a:buChar char="•"/>
            </a:pPr>
            <a:r>
              <a:rPr lang="fr-FR" dirty="0">
                <a:solidFill>
                  <a:srgbClr val="011F39"/>
                </a:solidFill>
                <a:cs typeface="Segoe UI" panose="020B0502040204020203" pitchFamily="34" charset="0"/>
              </a:rPr>
              <a:t>cascade </a:t>
            </a:r>
            <a:r>
              <a:rPr lang="fr-FR" dirty="0">
                <a:solidFill>
                  <a:srgbClr val="011F39"/>
                </a:solidFill>
                <a:cs typeface="Segoe UI" panose="020B0502040204020203" pitchFamily="34" charset="0"/>
                <a:sym typeface="Wingdings" panose="05000000000000000000" pitchFamily="2" charset="2"/>
              </a:rPr>
              <a:t> gère les actions (INSERT, UPDATE, DELETE) en groupé ou non</a:t>
            </a:r>
          </a:p>
          <a:p>
            <a:pPr marL="1257300" lvl="2" indent="-342900">
              <a:lnSpc>
                <a:spcPct val="120000"/>
              </a:lnSpc>
              <a:buFont typeface="Arial" panose="020B0604020202020204" pitchFamily="34" charset="0"/>
              <a:buChar char="•"/>
            </a:pPr>
            <a:r>
              <a:rPr lang="fr-FR" dirty="0" err="1">
                <a:solidFill>
                  <a:srgbClr val="011F39"/>
                </a:solidFill>
                <a:cs typeface="Segoe UI" panose="020B0502040204020203" pitchFamily="34" charset="0"/>
              </a:rPr>
              <a:t>orphanRemoval</a:t>
            </a:r>
            <a:r>
              <a:rPr lang="fr-FR" dirty="0">
                <a:solidFill>
                  <a:srgbClr val="011F39"/>
                </a:solidFill>
                <a:cs typeface="Segoe UI" panose="020B0502040204020203" pitchFamily="34" charset="0"/>
              </a:rPr>
              <a:t> </a:t>
            </a:r>
            <a:r>
              <a:rPr lang="fr-FR" dirty="0">
                <a:solidFill>
                  <a:srgbClr val="011F39"/>
                </a:solidFill>
                <a:cs typeface="Segoe UI" panose="020B0502040204020203" pitchFamily="34" charset="0"/>
                <a:sym typeface="Wingdings" panose="05000000000000000000" pitchFamily="2" charset="2"/>
              </a:rPr>
              <a:t> suppression des entités orphelines</a:t>
            </a:r>
            <a:endParaRPr lang="fr-FR" dirty="0">
              <a:solidFill>
                <a:srgbClr val="011F39"/>
              </a:solidFill>
              <a:cs typeface="Segoe UI" panose="020B0502040204020203" pitchFamily="34" charset="0"/>
            </a:endParaRPr>
          </a:p>
          <a:p>
            <a:pPr marL="1257300" lvl="2" indent="-342900">
              <a:lnSpc>
                <a:spcPct val="120000"/>
              </a:lnSpc>
              <a:buFont typeface="Arial" panose="020B0604020202020204" pitchFamily="34" charset="0"/>
              <a:buChar char="•"/>
            </a:pPr>
            <a:r>
              <a:rPr lang="fr-FR" dirty="0" err="1">
                <a:solidFill>
                  <a:srgbClr val="011F39"/>
                </a:solidFill>
                <a:cs typeface="Segoe UI" panose="020B0502040204020203" pitchFamily="34" charset="0"/>
              </a:rPr>
              <a:t>fetch</a:t>
            </a:r>
            <a:r>
              <a:rPr lang="fr-FR" dirty="0">
                <a:solidFill>
                  <a:srgbClr val="011F39"/>
                </a:solidFill>
                <a:cs typeface="Segoe UI" panose="020B0502040204020203" pitchFamily="34" charset="0"/>
              </a:rPr>
              <a:t> </a:t>
            </a:r>
            <a:r>
              <a:rPr lang="fr-FR" dirty="0">
                <a:solidFill>
                  <a:srgbClr val="011F39"/>
                </a:solidFill>
                <a:cs typeface="Segoe UI" panose="020B0502040204020203" pitchFamily="34" charset="0"/>
                <a:sym typeface="Wingdings" panose="05000000000000000000" pitchFamily="2" charset="2"/>
              </a:rPr>
              <a:t> stratégie de chargement LAZY ou EAGER</a:t>
            </a:r>
            <a:endParaRPr lang="fr-FR" dirty="0">
              <a:solidFill>
                <a:srgbClr val="011F39"/>
              </a:solidFill>
              <a:cs typeface="Segoe UI" panose="020B0502040204020203" pitchFamily="34" charset="0"/>
            </a:endParaRPr>
          </a:p>
          <a:p>
            <a:pPr marL="800100" lvl="1" indent="-342900">
              <a:lnSpc>
                <a:spcPct val="120000"/>
              </a:lnSpc>
              <a:buClr>
                <a:srgbClr val="011F39"/>
              </a:buClr>
              <a:buFont typeface="Arial" panose="020B0604020202020204" pitchFamily="34" charset="0"/>
              <a:buChar char="•"/>
            </a:pPr>
            <a:r>
              <a:rPr lang="fr-FR" dirty="0">
                <a:solidFill>
                  <a:srgbClr val="95B258"/>
                </a:solidFill>
                <a:cs typeface="Segoe UI" panose="020B0502040204020203" pitchFamily="34" charset="0"/>
              </a:rPr>
              <a:t>@JoinColumn </a:t>
            </a:r>
            <a:r>
              <a:rPr lang="fr-FR" dirty="0">
                <a:solidFill>
                  <a:srgbClr val="011F39"/>
                </a:solidFill>
                <a:cs typeface="Segoe UI" panose="020B0502040204020203" pitchFamily="34" charset="0"/>
                <a:sym typeface="Wingdings" panose="05000000000000000000" pitchFamily="2" charset="2"/>
              </a:rPr>
              <a:t> précise le nom de la contrainte de jointure en base</a:t>
            </a:r>
            <a:endParaRPr lang="fr-FR" dirty="0">
              <a:solidFill>
                <a:srgbClr val="011F39"/>
              </a:solidFill>
              <a:cs typeface="Segoe UI" panose="020B0502040204020203" pitchFamily="34" charset="0"/>
            </a:endParaRPr>
          </a:p>
          <a:p>
            <a:pPr>
              <a:lnSpc>
                <a:spcPct val="120000"/>
              </a:lnSpc>
            </a:pPr>
            <a:endParaRPr lang="fr-FR" sz="2400" dirty="0">
              <a:solidFill>
                <a:srgbClr val="011F39"/>
              </a:solidFill>
              <a:cs typeface="Segoe UI" panose="020B0502040204020203" pitchFamily="34" charset="0"/>
            </a:endParaRPr>
          </a:p>
        </p:txBody>
      </p:sp>
      <p:sp>
        <p:nvSpPr>
          <p:cNvPr id="5" name="Espace réservé du texte 19">
            <a:extLst>
              <a:ext uri="{FF2B5EF4-FFF2-40B4-BE49-F238E27FC236}">
                <a16:creationId xmlns:a16="http://schemas.microsoft.com/office/drawing/2014/main" id="{EF71FCD1-EB37-485B-827A-23A3785D6F72}"/>
              </a:ext>
            </a:extLst>
          </p:cNvPr>
          <p:cNvSpPr txBox="1">
            <a:spLocks/>
          </p:cNvSpPr>
          <p:nvPr/>
        </p:nvSpPr>
        <p:spPr>
          <a:xfrm>
            <a:off x="354186" y="1240233"/>
            <a:ext cx="2852415" cy="4421658"/>
          </a:xfrm>
          <a:prstGeom prst="rect">
            <a:avLst/>
          </a:prstGeom>
        </p:spPr>
        <p:txBody>
          <a:bodyPr lIns="0" tIns="0" rIns="0" bIns="0"/>
          <a:lstStyle>
            <a:lvl1pPr marL="0" indent="0" algn="l" defTabSz="914400" rtl="0" eaLnBrk="1" latinLnBrk="0" hangingPunct="1">
              <a:lnSpc>
                <a:spcPct val="90000"/>
              </a:lnSpc>
              <a:spcBef>
                <a:spcPts val="1000"/>
              </a:spcBef>
              <a:buFont typeface="Arial" panose="020B0604020202020204" pitchFamily="34" charset="0"/>
              <a:buNone/>
              <a:defRPr sz="2800" b="1" kern="1200">
                <a:solidFill>
                  <a:schemeClr val="bg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sz="2600" dirty="0">
                <a:solidFill>
                  <a:srgbClr val="3B518E"/>
                </a:solidFill>
              </a:rPr>
              <a:t>Associations</a:t>
            </a:r>
          </a:p>
        </p:txBody>
      </p:sp>
      <p:sp>
        <p:nvSpPr>
          <p:cNvPr id="6" name="Titre 1">
            <a:extLst>
              <a:ext uri="{FF2B5EF4-FFF2-40B4-BE49-F238E27FC236}">
                <a16:creationId xmlns:a16="http://schemas.microsoft.com/office/drawing/2014/main" id="{48EE39BE-9E8A-4EFB-AA76-646D28DDBF24}"/>
              </a:ext>
            </a:extLst>
          </p:cNvPr>
          <p:cNvSpPr txBox="1">
            <a:spLocks/>
          </p:cNvSpPr>
          <p:nvPr/>
        </p:nvSpPr>
        <p:spPr>
          <a:xfrm>
            <a:off x="3825174" y="428630"/>
            <a:ext cx="8012641" cy="542920"/>
          </a:xfrm>
          <a:prstGeom prst="rect">
            <a:avLst/>
          </a:prstGeom>
        </p:spPr>
        <p:txBody>
          <a:bodyPr lIns="0" tIns="0" rIns="0" bIns="0" anchor="t" anchorCtr="0">
            <a:normAutofit/>
          </a:bodyPr>
          <a:lstStyle>
            <a:lvl1pPr algn="r" defTabSz="914400" rtl="0" eaLnBrk="1" latinLnBrk="0" hangingPunct="1">
              <a:lnSpc>
                <a:spcPct val="90000"/>
              </a:lnSpc>
              <a:spcBef>
                <a:spcPct val="0"/>
              </a:spcBef>
              <a:buNone/>
              <a:defRPr sz="1400" kern="1200">
                <a:solidFill>
                  <a:srgbClr val="222933"/>
                </a:solidFill>
                <a:latin typeface="Segoe UI Light" panose="020B0502040204020203" pitchFamily="34" charset="0"/>
                <a:ea typeface="+mj-ea"/>
                <a:cs typeface="Segoe UI Light" panose="020B0502040204020203" pitchFamily="34" charset="0"/>
              </a:defRPr>
            </a:lvl1pPr>
          </a:lstStyle>
          <a:p>
            <a:r>
              <a:rPr lang="fr-FR" dirty="0">
                <a:solidFill>
                  <a:srgbClr val="141E26"/>
                </a:solidFill>
              </a:rPr>
              <a:t>Java </a:t>
            </a:r>
            <a:r>
              <a:rPr lang="fr-FR" dirty="0" err="1">
                <a:solidFill>
                  <a:srgbClr val="141E26"/>
                </a:solidFill>
              </a:rPr>
              <a:t>Frameworks</a:t>
            </a:r>
            <a:endParaRPr lang="fr-FR" dirty="0">
              <a:solidFill>
                <a:srgbClr val="141E26"/>
              </a:solidFill>
            </a:endParaRPr>
          </a:p>
          <a:p>
            <a:r>
              <a:rPr lang="fr-FR" b="1" cap="all" dirty="0">
                <a:solidFill>
                  <a:srgbClr val="3B518E"/>
                </a:solidFill>
                <a:latin typeface="Segoe UI" panose="020B0502040204020203" pitchFamily="34" charset="0"/>
                <a:cs typeface="Segoe UI" panose="020B0502040204020203" pitchFamily="34" charset="0"/>
              </a:rPr>
              <a:t>Spring data</a:t>
            </a:r>
          </a:p>
        </p:txBody>
      </p:sp>
      <p:pic>
        <p:nvPicPr>
          <p:cNvPr id="9" name="Graphique 8">
            <a:extLst>
              <a:ext uri="{FF2B5EF4-FFF2-40B4-BE49-F238E27FC236}">
                <a16:creationId xmlns:a16="http://schemas.microsoft.com/office/drawing/2014/main" id="{6D568089-B2B3-4769-9325-554149C6E5CA}"/>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54184" y="6124781"/>
            <a:ext cx="528777" cy="528777"/>
          </a:xfrm>
          <a:prstGeom prst="rect">
            <a:avLst/>
          </a:prstGeom>
        </p:spPr>
      </p:pic>
      <p:pic>
        <p:nvPicPr>
          <p:cNvPr id="7" name="Image 6" descr="Une image contenant texte, diagramme, ligne, reçu&#10;&#10;Description générée automatiquement">
            <a:extLst>
              <a:ext uri="{FF2B5EF4-FFF2-40B4-BE49-F238E27FC236}">
                <a16:creationId xmlns:a16="http://schemas.microsoft.com/office/drawing/2014/main" id="{0E651387-4674-0899-548A-87A22645AB3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4184" y="1679917"/>
            <a:ext cx="2222432" cy="4444864"/>
          </a:xfrm>
          <a:prstGeom prst="rect">
            <a:avLst/>
          </a:prstGeom>
        </p:spPr>
      </p:pic>
    </p:spTree>
    <p:extLst>
      <p:ext uri="{BB962C8B-B14F-4D97-AF65-F5344CB8AC3E}">
        <p14:creationId xmlns:p14="http://schemas.microsoft.com/office/powerpoint/2010/main" val="41236535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F19FB19-BC5C-4CA3-B36F-D05031688B0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37303" r="1"/>
          <a:stretch/>
        </p:blipFill>
        <p:spPr>
          <a:xfrm>
            <a:off x="0" y="3002"/>
            <a:ext cx="12192000" cy="6843061"/>
          </a:xfrm>
          <a:prstGeom prst="rect">
            <a:avLst/>
          </a:prstGeom>
        </p:spPr>
      </p:pic>
      <p:sp>
        <p:nvSpPr>
          <p:cNvPr id="16" name="Rectangle 15">
            <a:extLst>
              <a:ext uri="{FF2B5EF4-FFF2-40B4-BE49-F238E27FC236}">
                <a16:creationId xmlns:a16="http://schemas.microsoft.com/office/drawing/2014/main" id="{F4792626-5EDF-457E-BC47-35973147636D}"/>
              </a:ext>
            </a:extLst>
          </p:cNvPr>
          <p:cNvSpPr/>
          <p:nvPr/>
        </p:nvSpPr>
        <p:spPr>
          <a:xfrm>
            <a:off x="0" y="11936"/>
            <a:ext cx="12192000" cy="6858000"/>
          </a:xfrm>
          <a:prstGeom prst="rect">
            <a:avLst/>
          </a:prstGeom>
          <a:solidFill>
            <a:srgbClr val="011F39">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nvGrpSpPr>
          <p:cNvPr id="14" name="Groupe 13">
            <a:extLst>
              <a:ext uri="{FF2B5EF4-FFF2-40B4-BE49-F238E27FC236}">
                <a16:creationId xmlns:a16="http://schemas.microsoft.com/office/drawing/2014/main" id="{07BC588E-A495-49A9-8813-628670F8E4BB}"/>
              </a:ext>
            </a:extLst>
          </p:cNvPr>
          <p:cNvGrpSpPr/>
          <p:nvPr/>
        </p:nvGrpSpPr>
        <p:grpSpPr>
          <a:xfrm>
            <a:off x="-1" y="0"/>
            <a:ext cx="3657600" cy="6858001"/>
            <a:chOff x="-1" y="0"/>
            <a:chExt cx="4292084" cy="6858001"/>
          </a:xfrm>
        </p:grpSpPr>
        <p:sp>
          <p:nvSpPr>
            <p:cNvPr id="17" name="Flèche : pentagone 16">
              <a:extLst>
                <a:ext uri="{FF2B5EF4-FFF2-40B4-BE49-F238E27FC236}">
                  <a16:creationId xmlns:a16="http://schemas.microsoft.com/office/drawing/2014/main" id="{594D2172-FB13-492C-B76B-A385911C5851}"/>
                </a:ext>
              </a:extLst>
            </p:cNvPr>
            <p:cNvSpPr/>
            <p:nvPr/>
          </p:nvSpPr>
          <p:spPr>
            <a:xfrm>
              <a:off x="-1" y="0"/>
              <a:ext cx="4292083" cy="6858000"/>
            </a:xfrm>
            <a:prstGeom prst="homePlate">
              <a:avLst>
                <a:gd name="adj" fmla="val 50658"/>
              </a:avLst>
            </a:prstGeom>
            <a:solidFill>
              <a:srgbClr val="0651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Triangle rectangle 17">
              <a:extLst>
                <a:ext uri="{FF2B5EF4-FFF2-40B4-BE49-F238E27FC236}">
                  <a16:creationId xmlns:a16="http://schemas.microsoft.com/office/drawing/2014/main" id="{3D0C3274-FA67-4536-99D7-BF36DC8EB5D9}"/>
                </a:ext>
              </a:extLst>
            </p:cNvPr>
            <p:cNvSpPr/>
            <p:nvPr/>
          </p:nvSpPr>
          <p:spPr>
            <a:xfrm>
              <a:off x="0" y="2699281"/>
              <a:ext cx="4292082" cy="4158720"/>
            </a:xfrm>
            <a:prstGeom prst="rtTriangle">
              <a:avLst/>
            </a:prstGeom>
            <a:solidFill>
              <a:srgbClr val="06516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Triangle rectangle 18">
              <a:extLst>
                <a:ext uri="{FF2B5EF4-FFF2-40B4-BE49-F238E27FC236}">
                  <a16:creationId xmlns:a16="http://schemas.microsoft.com/office/drawing/2014/main" id="{8A5F0E14-750D-4317-86A8-BA8B26E435A6}"/>
                </a:ext>
              </a:extLst>
            </p:cNvPr>
            <p:cNvSpPr/>
            <p:nvPr/>
          </p:nvSpPr>
          <p:spPr>
            <a:xfrm rot="5400000">
              <a:off x="-68820" y="80756"/>
              <a:ext cx="4429722" cy="4292084"/>
            </a:xfrm>
            <a:prstGeom prst="rtTriangle">
              <a:avLst/>
            </a:prstGeom>
            <a:solidFill>
              <a:srgbClr val="06516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5" name="Titre 1">
            <a:extLst>
              <a:ext uri="{FF2B5EF4-FFF2-40B4-BE49-F238E27FC236}">
                <a16:creationId xmlns:a16="http://schemas.microsoft.com/office/drawing/2014/main" id="{D4B8AE3F-44D0-4D41-9A92-0871B449521A}"/>
              </a:ext>
            </a:extLst>
          </p:cNvPr>
          <p:cNvSpPr txBox="1">
            <a:spLocks/>
          </p:cNvSpPr>
          <p:nvPr/>
        </p:nvSpPr>
        <p:spPr>
          <a:xfrm>
            <a:off x="3825174" y="428630"/>
            <a:ext cx="8012641" cy="438699"/>
          </a:xfrm>
          <a:prstGeom prst="rect">
            <a:avLst/>
          </a:prstGeom>
        </p:spPr>
        <p:txBody>
          <a:bodyPr lIns="0" tIns="0" rIns="0" bIns="0" anchor="t" anchorCtr="0">
            <a:normAutofit/>
          </a:bodyPr>
          <a:lstStyle>
            <a:lvl1pPr algn="r" defTabSz="914400" rtl="0" eaLnBrk="1" latinLnBrk="0" hangingPunct="1">
              <a:lnSpc>
                <a:spcPct val="90000"/>
              </a:lnSpc>
              <a:spcBef>
                <a:spcPct val="0"/>
              </a:spcBef>
              <a:buNone/>
              <a:defRPr sz="1400" kern="1200">
                <a:solidFill>
                  <a:srgbClr val="222933"/>
                </a:solidFill>
                <a:latin typeface="Segoe UI Light" panose="020B0502040204020203" pitchFamily="34" charset="0"/>
                <a:ea typeface="+mj-ea"/>
                <a:cs typeface="Segoe UI Light" panose="020B0502040204020203" pitchFamily="34" charset="0"/>
              </a:defRPr>
            </a:lvl1pPr>
          </a:lstStyle>
          <a:p>
            <a:r>
              <a:rPr lang="fr-FR" dirty="0">
                <a:solidFill>
                  <a:schemeClr val="bg1"/>
                </a:solidFill>
              </a:rPr>
              <a:t>Java </a:t>
            </a:r>
            <a:r>
              <a:rPr lang="fr-FR" dirty="0" err="1">
                <a:solidFill>
                  <a:schemeClr val="bg1"/>
                </a:solidFill>
              </a:rPr>
              <a:t>Frameworks</a:t>
            </a:r>
            <a:endParaRPr lang="fr-FR" dirty="0">
              <a:solidFill>
                <a:schemeClr val="bg1"/>
              </a:solidFill>
            </a:endParaRPr>
          </a:p>
          <a:p>
            <a:r>
              <a:rPr lang="fr-FR" b="1" cap="all" dirty="0">
                <a:solidFill>
                  <a:schemeClr val="bg1"/>
                </a:solidFill>
                <a:latin typeface="Segoe UI" panose="020B0502040204020203" pitchFamily="34" charset="0"/>
                <a:cs typeface="Segoe UI" panose="020B0502040204020203" pitchFamily="34" charset="0"/>
              </a:rPr>
              <a:t>Spring data</a:t>
            </a:r>
          </a:p>
        </p:txBody>
      </p:sp>
      <p:pic>
        <p:nvPicPr>
          <p:cNvPr id="7" name="Graphique 6">
            <a:extLst>
              <a:ext uri="{FF2B5EF4-FFF2-40B4-BE49-F238E27FC236}">
                <a16:creationId xmlns:a16="http://schemas.microsoft.com/office/drawing/2014/main" id="{3ECC1C3A-EA26-42AD-BEC3-DCF5FBAA17F6}"/>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54185" y="6124782"/>
            <a:ext cx="528776" cy="528776"/>
          </a:xfrm>
          <a:prstGeom prst="rect">
            <a:avLst/>
          </a:prstGeom>
        </p:spPr>
      </p:pic>
      <p:sp>
        <p:nvSpPr>
          <p:cNvPr id="13" name="Espace réservé du texte 19">
            <a:extLst>
              <a:ext uri="{FF2B5EF4-FFF2-40B4-BE49-F238E27FC236}">
                <a16:creationId xmlns:a16="http://schemas.microsoft.com/office/drawing/2014/main" id="{F370911A-DC8A-44E7-BC5B-3A98548EDA9D}"/>
              </a:ext>
            </a:extLst>
          </p:cNvPr>
          <p:cNvSpPr txBox="1">
            <a:spLocks/>
          </p:cNvSpPr>
          <p:nvPr/>
        </p:nvSpPr>
        <p:spPr>
          <a:xfrm>
            <a:off x="354186" y="1218171"/>
            <a:ext cx="3116800" cy="4421658"/>
          </a:xfrm>
          <a:prstGeom prst="rect">
            <a:avLst/>
          </a:prstGeom>
        </p:spPr>
        <p:txBody>
          <a:bodyPr lIns="0" tIns="0" rIns="0" bIns="0" anchor="ctr" anchorCtr="0"/>
          <a:lstStyle>
            <a:lvl1pPr marL="0" indent="0" algn="l" defTabSz="914400" rtl="0" eaLnBrk="1" latinLnBrk="0" hangingPunct="1">
              <a:lnSpc>
                <a:spcPct val="90000"/>
              </a:lnSpc>
              <a:spcBef>
                <a:spcPts val="1000"/>
              </a:spcBef>
              <a:buFont typeface="Arial" panose="020B0604020202020204" pitchFamily="34" charset="0"/>
              <a:buNone/>
              <a:defRPr sz="2800" b="1" kern="1200">
                <a:solidFill>
                  <a:schemeClr val="bg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sz="2400" dirty="0"/>
              <a:t>DÉMONSTRATION</a:t>
            </a:r>
          </a:p>
        </p:txBody>
      </p:sp>
      <p:sp>
        <p:nvSpPr>
          <p:cNvPr id="15" name="Espace réservé du texte 19">
            <a:extLst>
              <a:ext uri="{FF2B5EF4-FFF2-40B4-BE49-F238E27FC236}">
                <a16:creationId xmlns:a16="http://schemas.microsoft.com/office/drawing/2014/main" id="{BDF6E1C4-75C9-4326-96F9-5F0FA302E826}"/>
              </a:ext>
            </a:extLst>
          </p:cNvPr>
          <p:cNvSpPr txBox="1">
            <a:spLocks/>
          </p:cNvSpPr>
          <p:nvPr/>
        </p:nvSpPr>
        <p:spPr>
          <a:xfrm>
            <a:off x="4011784" y="3027742"/>
            <a:ext cx="7826030" cy="1218795"/>
          </a:xfrm>
          <a:prstGeom prst="rect">
            <a:avLst/>
          </a:prstGeom>
        </p:spPr>
        <p:txBody>
          <a:bodyPr wrap="square" lIns="0" tIns="0" rIns="0" bIns="0">
            <a:spAutoFit/>
          </a:bodyPr>
          <a:lstStyle>
            <a:lvl1pPr marL="0" indent="0" algn="l" defTabSz="914400" rtl="0" eaLnBrk="1" latinLnBrk="0" hangingPunct="1">
              <a:lnSpc>
                <a:spcPct val="90000"/>
              </a:lnSpc>
              <a:spcBef>
                <a:spcPts val="1000"/>
              </a:spcBef>
              <a:buFont typeface="Arial" panose="020B0604020202020204" pitchFamily="34" charset="0"/>
              <a:buNone/>
              <a:defRPr sz="2800" b="1" kern="1200">
                <a:solidFill>
                  <a:schemeClr val="bg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fr-FR" sz="4400" b="0" dirty="0">
                <a:latin typeface="Segoe UI Light" panose="020B0502040204020203" pitchFamily="34" charset="0"/>
                <a:cs typeface="Segoe UI Light" panose="020B0502040204020203" pitchFamily="34" charset="0"/>
              </a:rPr>
              <a:t>Association </a:t>
            </a:r>
            <a:r>
              <a:rPr lang="fr-FR" sz="4400" b="0" dirty="0" err="1">
                <a:latin typeface="Segoe UI Light" panose="020B0502040204020203" pitchFamily="34" charset="0"/>
                <a:cs typeface="Segoe UI Light" panose="020B0502040204020203" pitchFamily="34" charset="0"/>
              </a:rPr>
              <a:t>OneToOne</a:t>
            </a:r>
            <a:r>
              <a:rPr lang="fr-FR" sz="4400" b="0" dirty="0">
                <a:latin typeface="Segoe UI Light" panose="020B0502040204020203" pitchFamily="34" charset="0"/>
                <a:cs typeface="Segoe UI Light" panose="020B0502040204020203" pitchFamily="34" charset="0"/>
              </a:rPr>
              <a:t> unidirectionnelle</a:t>
            </a:r>
          </a:p>
        </p:txBody>
      </p:sp>
    </p:spTree>
    <p:extLst>
      <p:ext uri="{BB962C8B-B14F-4D97-AF65-F5344CB8AC3E}">
        <p14:creationId xmlns:p14="http://schemas.microsoft.com/office/powerpoint/2010/main" val="19105285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re 1">
            <a:extLst>
              <a:ext uri="{FF2B5EF4-FFF2-40B4-BE49-F238E27FC236}">
                <a16:creationId xmlns:a16="http://schemas.microsoft.com/office/drawing/2014/main" id="{7039B82E-248A-E9BB-B359-FE75DAA2329F}"/>
              </a:ext>
            </a:extLst>
          </p:cNvPr>
          <p:cNvSpPr txBox="1">
            <a:spLocks/>
          </p:cNvSpPr>
          <p:nvPr/>
        </p:nvSpPr>
        <p:spPr>
          <a:xfrm>
            <a:off x="3506876" y="1329151"/>
            <a:ext cx="8330938" cy="4058932"/>
          </a:xfrm>
          <a:prstGeom prst="rect">
            <a:avLst/>
          </a:prstGeom>
          <a:noFill/>
          <a:ln>
            <a:noFill/>
          </a:ln>
        </p:spPr>
        <p:txBody>
          <a:bodyPr vert="horz" wrap="square" lIns="91440" tIns="45720" rIns="91440" bIns="45720" rtlCol="0" anchor="t" anchorCtr="0">
            <a:spAutoFit/>
          </a:bodyPr>
          <a:lstStyle>
            <a:lvl1pPr algn="l" defTabSz="914400" rtl="0" eaLnBrk="1" latinLnBrk="0" hangingPunct="1">
              <a:lnSpc>
                <a:spcPct val="90000"/>
              </a:lnSpc>
              <a:spcBef>
                <a:spcPct val="0"/>
              </a:spcBef>
              <a:buNone/>
              <a:defRPr sz="4400" kern="1200">
                <a:solidFill>
                  <a:schemeClr val="tx1"/>
                </a:solidFill>
                <a:latin typeface="Segoe UI" panose="020B0502040204020203" pitchFamily="34" charset="0"/>
                <a:ea typeface="+mj-ea"/>
                <a:cs typeface="+mj-cs"/>
              </a:defRPr>
            </a:lvl1pPr>
          </a:lstStyle>
          <a:p>
            <a:pPr>
              <a:lnSpc>
                <a:spcPct val="120000"/>
              </a:lnSpc>
            </a:pPr>
            <a:r>
              <a:rPr lang="fr-FR" sz="2400" dirty="0">
                <a:solidFill>
                  <a:srgbClr val="011F39"/>
                </a:solidFill>
                <a:cs typeface="Segoe UI" panose="020B0502040204020203" pitchFamily="34" charset="0"/>
              </a:rPr>
              <a:t>Association</a:t>
            </a:r>
            <a:r>
              <a:rPr lang="fr-FR" sz="2400" dirty="0">
                <a:solidFill>
                  <a:srgbClr val="95B258"/>
                </a:solidFill>
                <a:cs typeface="Segoe UI" panose="020B0502040204020203" pitchFamily="34" charset="0"/>
              </a:rPr>
              <a:t> 1-1 bidirectionnelle</a:t>
            </a:r>
            <a:endParaRPr lang="fr-FR" sz="2400" dirty="0"/>
          </a:p>
          <a:p>
            <a:pPr marL="342900" indent="-342900">
              <a:lnSpc>
                <a:spcPct val="120000"/>
              </a:lnSpc>
              <a:buFont typeface="Arial" panose="020B0604020202020204" pitchFamily="34" charset="0"/>
              <a:buChar char="•"/>
            </a:pPr>
            <a:r>
              <a:rPr lang="fr-FR" sz="2400" dirty="0">
                <a:solidFill>
                  <a:srgbClr val="011F39"/>
                </a:solidFill>
                <a:cs typeface="Segoe UI" panose="020B0502040204020203" pitchFamily="34" charset="0"/>
              </a:rPr>
              <a:t>Création de deux classes annotées avec @Entity</a:t>
            </a:r>
          </a:p>
          <a:p>
            <a:pPr marL="800100" lvl="1" indent="-342900">
              <a:lnSpc>
                <a:spcPct val="120000"/>
              </a:lnSpc>
              <a:buFont typeface="Arial" panose="020B0604020202020204" pitchFamily="34" charset="0"/>
              <a:buChar char="•"/>
            </a:pPr>
            <a:r>
              <a:rPr lang="fr-FR" dirty="0" err="1">
                <a:solidFill>
                  <a:srgbClr val="011F39"/>
                </a:solidFill>
                <a:cs typeface="Segoe UI" panose="020B0502040204020203" pitchFamily="34" charset="0"/>
              </a:rPr>
              <a:t>EtudiantEni</a:t>
            </a:r>
            <a:r>
              <a:rPr lang="fr-FR" dirty="0">
                <a:solidFill>
                  <a:srgbClr val="011F39"/>
                </a:solidFill>
                <a:cs typeface="Segoe UI" panose="020B0502040204020203" pitchFamily="34" charset="0"/>
              </a:rPr>
              <a:t> et </a:t>
            </a:r>
            <a:r>
              <a:rPr lang="fr-FR" dirty="0" err="1">
                <a:solidFill>
                  <a:srgbClr val="011F39"/>
                </a:solidFill>
                <a:cs typeface="Segoe UI" panose="020B0502040204020203" pitchFamily="34" charset="0"/>
              </a:rPr>
              <a:t>DonneesPerso</a:t>
            </a:r>
            <a:endParaRPr lang="fr-FR" dirty="0">
              <a:solidFill>
                <a:srgbClr val="011F39"/>
              </a:solidFill>
              <a:cs typeface="Segoe UI" panose="020B0502040204020203" pitchFamily="34" charset="0"/>
            </a:endParaRPr>
          </a:p>
          <a:p>
            <a:pPr marL="800100" lvl="1" indent="-342900">
              <a:lnSpc>
                <a:spcPct val="120000"/>
              </a:lnSpc>
              <a:buFont typeface="Arial" panose="020B0604020202020204" pitchFamily="34" charset="0"/>
              <a:buChar char="•"/>
            </a:pPr>
            <a:r>
              <a:rPr lang="fr-FR" dirty="0">
                <a:solidFill>
                  <a:srgbClr val="011F39"/>
                </a:solidFill>
                <a:cs typeface="Segoe UI" panose="020B0502040204020203" pitchFamily="34" charset="0"/>
              </a:rPr>
              <a:t>Chaque classe sera mappée avec sa propre table</a:t>
            </a:r>
          </a:p>
          <a:p>
            <a:pPr marL="342900" indent="-342900">
              <a:lnSpc>
                <a:spcPct val="120000"/>
              </a:lnSpc>
              <a:buFont typeface="Arial" panose="020B0604020202020204" pitchFamily="34" charset="0"/>
              <a:buChar char="•"/>
            </a:pPr>
            <a:r>
              <a:rPr lang="fr-FR" sz="2400" dirty="0">
                <a:solidFill>
                  <a:srgbClr val="011F39"/>
                </a:solidFill>
                <a:cs typeface="Segoe UI" panose="020B0502040204020203" pitchFamily="34" charset="0"/>
              </a:rPr>
              <a:t>Déclaration d'un attribut </a:t>
            </a:r>
            <a:r>
              <a:rPr lang="fr-FR" sz="2400" dirty="0" err="1">
                <a:solidFill>
                  <a:srgbClr val="011F39"/>
                </a:solidFill>
                <a:cs typeface="Segoe UI" panose="020B0502040204020203" pitchFamily="34" charset="0"/>
              </a:rPr>
              <a:t>DonneesPerso</a:t>
            </a:r>
            <a:r>
              <a:rPr lang="fr-FR" sz="2400" dirty="0">
                <a:solidFill>
                  <a:srgbClr val="011F39"/>
                </a:solidFill>
                <a:cs typeface="Segoe UI" panose="020B0502040204020203" pitchFamily="34" charset="0"/>
              </a:rPr>
              <a:t> dans la classe </a:t>
            </a:r>
            <a:r>
              <a:rPr lang="fr-FR" sz="2400" dirty="0" err="1">
                <a:solidFill>
                  <a:srgbClr val="011F39"/>
                </a:solidFill>
                <a:cs typeface="Segoe UI" panose="020B0502040204020203" pitchFamily="34" charset="0"/>
              </a:rPr>
              <a:t>EtudiantEni</a:t>
            </a:r>
            <a:endParaRPr lang="fr-FR" sz="2400" dirty="0">
              <a:solidFill>
                <a:srgbClr val="011F39"/>
              </a:solidFill>
              <a:cs typeface="Segoe UI" panose="020B0502040204020203" pitchFamily="34" charset="0"/>
            </a:endParaRPr>
          </a:p>
          <a:p>
            <a:pPr marL="800100" lvl="1" indent="-342900">
              <a:lnSpc>
                <a:spcPct val="120000"/>
              </a:lnSpc>
              <a:buFont typeface="Arial" panose="020B0604020202020204" pitchFamily="34" charset="0"/>
              <a:buChar char="•"/>
            </a:pPr>
            <a:r>
              <a:rPr lang="fr-FR" dirty="0">
                <a:solidFill>
                  <a:srgbClr val="011F39"/>
                </a:solidFill>
                <a:cs typeface="Segoe UI" panose="020B0502040204020203" pitchFamily="34" charset="0"/>
              </a:rPr>
              <a:t>Annoté avec </a:t>
            </a:r>
            <a:r>
              <a:rPr lang="fr-FR" dirty="0">
                <a:solidFill>
                  <a:srgbClr val="95B258"/>
                </a:solidFill>
                <a:cs typeface="Segoe UI" panose="020B0502040204020203" pitchFamily="34" charset="0"/>
              </a:rPr>
              <a:t>@OneToOne</a:t>
            </a:r>
          </a:p>
          <a:p>
            <a:pPr marL="342900" indent="-342900">
              <a:lnSpc>
                <a:spcPct val="120000"/>
              </a:lnSpc>
              <a:buFont typeface="Arial" panose="020B0604020202020204" pitchFamily="34" charset="0"/>
              <a:buChar char="•"/>
            </a:pPr>
            <a:r>
              <a:rPr lang="fr-FR" sz="2400" dirty="0">
                <a:solidFill>
                  <a:srgbClr val="011F39"/>
                </a:solidFill>
                <a:cs typeface="Segoe UI" panose="020B0502040204020203" pitchFamily="34" charset="0"/>
              </a:rPr>
              <a:t>Déclaration d'un attribut </a:t>
            </a:r>
            <a:r>
              <a:rPr lang="fr-FR" sz="2400" dirty="0" err="1">
                <a:solidFill>
                  <a:srgbClr val="011F39"/>
                </a:solidFill>
                <a:cs typeface="Segoe UI" panose="020B0502040204020203" pitchFamily="34" charset="0"/>
              </a:rPr>
              <a:t>EtudiantEni</a:t>
            </a:r>
            <a:r>
              <a:rPr lang="fr-FR" sz="2400" dirty="0">
                <a:solidFill>
                  <a:srgbClr val="011F39"/>
                </a:solidFill>
                <a:cs typeface="Segoe UI" panose="020B0502040204020203" pitchFamily="34" charset="0"/>
              </a:rPr>
              <a:t> dans la classe </a:t>
            </a:r>
            <a:r>
              <a:rPr lang="fr-FR" sz="2400" dirty="0" err="1">
                <a:solidFill>
                  <a:srgbClr val="011F39"/>
                </a:solidFill>
                <a:cs typeface="Segoe UI" panose="020B0502040204020203" pitchFamily="34" charset="0"/>
              </a:rPr>
              <a:t>DonneesPerso</a:t>
            </a:r>
            <a:endParaRPr lang="fr-FR" sz="2400" dirty="0">
              <a:solidFill>
                <a:srgbClr val="011F39"/>
              </a:solidFill>
              <a:cs typeface="Segoe UI" panose="020B0502040204020203" pitchFamily="34" charset="0"/>
            </a:endParaRPr>
          </a:p>
          <a:p>
            <a:pPr marL="800100" lvl="1" indent="-342900">
              <a:lnSpc>
                <a:spcPct val="120000"/>
              </a:lnSpc>
              <a:buFont typeface="Arial" panose="020B0604020202020204" pitchFamily="34" charset="0"/>
              <a:buChar char="•"/>
            </a:pPr>
            <a:r>
              <a:rPr lang="fr-FR" dirty="0">
                <a:solidFill>
                  <a:srgbClr val="011F39"/>
                </a:solidFill>
                <a:cs typeface="Segoe UI" panose="020B0502040204020203" pitchFamily="34" charset="0"/>
              </a:rPr>
              <a:t>Annoté avec </a:t>
            </a:r>
            <a:r>
              <a:rPr lang="fr-FR" dirty="0">
                <a:solidFill>
                  <a:srgbClr val="95B258"/>
                </a:solidFill>
                <a:cs typeface="Segoe UI" panose="020B0502040204020203" pitchFamily="34" charset="0"/>
              </a:rPr>
              <a:t>@OneToOne</a:t>
            </a:r>
            <a:r>
              <a:rPr lang="fr-FR" dirty="0">
                <a:solidFill>
                  <a:srgbClr val="011F39"/>
                </a:solidFill>
                <a:cs typeface="Segoe UI" panose="020B0502040204020203" pitchFamily="34" charset="0"/>
              </a:rPr>
              <a:t>(</a:t>
            </a:r>
            <a:r>
              <a:rPr lang="fr-FR" dirty="0">
                <a:solidFill>
                  <a:srgbClr val="95B258"/>
                </a:solidFill>
                <a:cs typeface="Segoe UI" panose="020B0502040204020203" pitchFamily="34" charset="0"/>
              </a:rPr>
              <a:t>mappedBy</a:t>
            </a:r>
            <a:r>
              <a:rPr lang="fr-FR" dirty="0">
                <a:solidFill>
                  <a:srgbClr val="011F39"/>
                </a:solidFill>
                <a:cs typeface="Segoe UI" panose="020B0502040204020203" pitchFamily="34" charset="0"/>
              </a:rPr>
              <a:t>="…", …)</a:t>
            </a:r>
            <a:endParaRPr lang="fr-FR" sz="2400" dirty="0">
              <a:solidFill>
                <a:srgbClr val="011F39"/>
              </a:solidFill>
              <a:cs typeface="Segoe UI" panose="020B0502040204020203" pitchFamily="34" charset="0"/>
            </a:endParaRPr>
          </a:p>
        </p:txBody>
      </p:sp>
      <p:sp>
        <p:nvSpPr>
          <p:cNvPr id="6" name="Titre 1">
            <a:extLst>
              <a:ext uri="{FF2B5EF4-FFF2-40B4-BE49-F238E27FC236}">
                <a16:creationId xmlns:a16="http://schemas.microsoft.com/office/drawing/2014/main" id="{48EE39BE-9E8A-4EFB-AA76-646D28DDBF24}"/>
              </a:ext>
            </a:extLst>
          </p:cNvPr>
          <p:cNvSpPr txBox="1">
            <a:spLocks/>
          </p:cNvSpPr>
          <p:nvPr/>
        </p:nvSpPr>
        <p:spPr>
          <a:xfrm>
            <a:off x="3825174" y="428630"/>
            <a:ext cx="8012641" cy="542920"/>
          </a:xfrm>
          <a:prstGeom prst="rect">
            <a:avLst/>
          </a:prstGeom>
        </p:spPr>
        <p:txBody>
          <a:bodyPr lIns="0" tIns="0" rIns="0" bIns="0" anchor="t" anchorCtr="0">
            <a:normAutofit/>
          </a:bodyPr>
          <a:lstStyle>
            <a:lvl1pPr algn="r" defTabSz="914400" rtl="0" eaLnBrk="1" latinLnBrk="0" hangingPunct="1">
              <a:lnSpc>
                <a:spcPct val="90000"/>
              </a:lnSpc>
              <a:spcBef>
                <a:spcPct val="0"/>
              </a:spcBef>
              <a:buNone/>
              <a:defRPr sz="1400" kern="1200">
                <a:solidFill>
                  <a:srgbClr val="222933"/>
                </a:solidFill>
                <a:latin typeface="Segoe UI Light" panose="020B0502040204020203" pitchFamily="34" charset="0"/>
                <a:ea typeface="+mj-ea"/>
                <a:cs typeface="Segoe UI Light" panose="020B0502040204020203" pitchFamily="34" charset="0"/>
              </a:defRPr>
            </a:lvl1pPr>
          </a:lstStyle>
          <a:p>
            <a:r>
              <a:rPr lang="fr-FR" dirty="0">
                <a:solidFill>
                  <a:srgbClr val="141E26"/>
                </a:solidFill>
              </a:rPr>
              <a:t>Java </a:t>
            </a:r>
            <a:r>
              <a:rPr lang="fr-FR" dirty="0" err="1">
                <a:solidFill>
                  <a:srgbClr val="141E26"/>
                </a:solidFill>
              </a:rPr>
              <a:t>Frameworks</a:t>
            </a:r>
            <a:endParaRPr lang="fr-FR" dirty="0">
              <a:solidFill>
                <a:srgbClr val="141E26"/>
              </a:solidFill>
            </a:endParaRPr>
          </a:p>
          <a:p>
            <a:r>
              <a:rPr lang="fr-FR" b="1" cap="all" dirty="0">
                <a:solidFill>
                  <a:srgbClr val="3B518E"/>
                </a:solidFill>
                <a:latin typeface="Segoe UI" panose="020B0502040204020203" pitchFamily="34" charset="0"/>
                <a:cs typeface="Segoe UI" panose="020B0502040204020203" pitchFamily="34" charset="0"/>
              </a:rPr>
              <a:t>Spring data</a:t>
            </a:r>
          </a:p>
        </p:txBody>
      </p:sp>
      <p:pic>
        <p:nvPicPr>
          <p:cNvPr id="9" name="Graphique 8">
            <a:extLst>
              <a:ext uri="{FF2B5EF4-FFF2-40B4-BE49-F238E27FC236}">
                <a16:creationId xmlns:a16="http://schemas.microsoft.com/office/drawing/2014/main" id="{6D568089-B2B3-4769-9325-554149C6E5CA}"/>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54184" y="6124781"/>
            <a:ext cx="528777" cy="528777"/>
          </a:xfrm>
          <a:prstGeom prst="rect">
            <a:avLst/>
          </a:prstGeom>
        </p:spPr>
      </p:pic>
      <p:sp>
        <p:nvSpPr>
          <p:cNvPr id="2" name="Espace réservé du texte 19">
            <a:extLst>
              <a:ext uri="{FF2B5EF4-FFF2-40B4-BE49-F238E27FC236}">
                <a16:creationId xmlns:a16="http://schemas.microsoft.com/office/drawing/2014/main" id="{49584EC2-4D33-C786-CE16-D477E5FDC763}"/>
              </a:ext>
            </a:extLst>
          </p:cNvPr>
          <p:cNvSpPr txBox="1">
            <a:spLocks/>
          </p:cNvSpPr>
          <p:nvPr/>
        </p:nvSpPr>
        <p:spPr>
          <a:xfrm>
            <a:off x="354186" y="1240233"/>
            <a:ext cx="2852415" cy="4421658"/>
          </a:xfrm>
          <a:prstGeom prst="rect">
            <a:avLst/>
          </a:prstGeom>
        </p:spPr>
        <p:txBody>
          <a:bodyPr lIns="0" tIns="0" rIns="0" bIns="0"/>
          <a:lstStyle>
            <a:lvl1pPr marL="0" indent="0" algn="l" defTabSz="914400" rtl="0" eaLnBrk="1" latinLnBrk="0" hangingPunct="1">
              <a:lnSpc>
                <a:spcPct val="90000"/>
              </a:lnSpc>
              <a:spcBef>
                <a:spcPts val="1000"/>
              </a:spcBef>
              <a:buFont typeface="Arial" panose="020B0604020202020204" pitchFamily="34" charset="0"/>
              <a:buNone/>
              <a:defRPr sz="2800" b="1" kern="1200">
                <a:solidFill>
                  <a:schemeClr val="bg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sz="2600" dirty="0">
                <a:solidFill>
                  <a:srgbClr val="3B518E"/>
                </a:solidFill>
              </a:rPr>
              <a:t>Associations</a:t>
            </a:r>
          </a:p>
        </p:txBody>
      </p:sp>
      <p:grpSp>
        <p:nvGrpSpPr>
          <p:cNvPr id="13" name="Groupe 12">
            <a:extLst>
              <a:ext uri="{FF2B5EF4-FFF2-40B4-BE49-F238E27FC236}">
                <a16:creationId xmlns:a16="http://schemas.microsoft.com/office/drawing/2014/main" id="{BE8BBBF2-1868-F23E-39AC-3B29DC414514}"/>
              </a:ext>
            </a:extLst>
          </p:cNvPr>
          <p:cNvGrpSpPr/>
          <p:nvPr/>
        </p:nvGrpSpPr>
        <p:grpSpPr>
          <a:xfrm>
            <a:off x="3206601" y="5329366"/>
            <a:ext cx="7465411" cy="1096690"/>
            <a:chOff x="123350" y="2684547"/>
            <a:chExt cx="6608026" cy="1115664"/>
          </a:xfrm>
        </p:grpSpPr>
        <p:sp>
          <p:nvSpPr>
            <p:cNvPr id="14" name="Rectangle 13">
              <a:extLst>
                <a:ext uri="{FF2B5EF4-FFF2-40B4-BE49-F238E27FC236}">
                  <a16:creationId xmlns:a16="http://schemas.microsoft.com/office/drawing/2014/main" id="{97CCF3F6-A03C-7226-25DF-427A4B9A5598}"/>
                </a:ext>
              </a:extLst>
            </p:cNvPr>
            <p:cNvSpPr/>
            <p:nvPr/>
          </p:nvSpPr>
          <p:spPr>
            <a:xfrm>
              <a:off x="557592" y="2906646"/>
              <a:ext cx="6173784" cy="768286"/>
            </a:xfrm>
            <a:prstGeom prst="rect">
              <a:avLst/>
            </a:prstGeom>
            <a:solidFill>
              <a:srgbClr val="011F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fr-FR" sz="1800" dirty="0">
                  <a:solidFill>
                    <a:schemeClr val="bg1"/>
                  </a:solidFill>
                  <a:latin typeface="Segoe UI" panose="020B0502040204020203" pitchFamily="34" charset="0"/>
                  <a:cs typeface="Segoe UI" panose="020B0502040204020203" pitchFamily="34" charset="0"/>
                </a:rPr>
                <a:t> Attention : </a:t>
              </a:r>
              <a:r>
                <a:rPr lang="fr-FR" dirty="0">
                  <a:solidFill>
                    <a:schemeClr val="bg1"/>
                  </a:solidFill>
                  <a:latin typeface="Segoe UI" panose="020B0502040204020203" pitchFamily="34" charset="0"/>
                  <a:cs typeface="Segoe UI" panose="020B0502040204020203" pitchFamily="34" charset="0"/>
                </a:rPr>
                <a:t>aux méthodes </a:t>
              </a:r>
              <a:r>
                <a:rPr lang="fr-FR" dirty="0" err="1">
                  <a:solidFill>
                    <a:schemeClr val="bg1"/>
                  </a:solidFill>
                  <a:latin typeface="Segoe UI" panose="020B0502040204020203" pitchFamily="34" charset="0"/>
                  <a:cs typeface="Segoe UI" panose="020B0502040204020203" pitchFamily="34" charset="0"/>
                </a:rPr>
                <a:t>equals</a:t>
              </a:r>
              <a:r>
                <a:rPr lang="fr-FR" dirty="0">
                  <a:solidFill>
                    <a:schemeClr val="bg1"/>
                  </a:solidFill>
                  <a:latin typeface="Segoe UI" panose="020B0502040204020203" pitchFamily="34" charset="0"/>
                  <a:cs typeface="Segoe UI" panose="020B0502040204020203" pitchFamily="34" charset="0"/>
                </a:rPr>
                <a:t>, </a:t>
              </a:r>
              <a:r>
                <a:rPr lang="fr-FR" dirty="0" err="1">
                  <a:solidFill>
                    <a:schemeClr val="bg1"/>
                  </a:solidFill>
                  <a:latin typeface="Segoe UI" panose="020B0502040204020203" pitchFamily="34" charset="0"/>
                  <a:cs typeface="Segoe UI" panose="020B0502040204020203" pitchFamily="34" charset="0"/>
                </a:rPr>
                <a:t>toString</a:t>
              </a:r>
              <a:r>
                <a:rPr lang="fr-FR" dirty="0">
                  <a:solidFill>
                    <a:schemeClr val="bg1"/>
                  </a:solidFill>
                  <a:latin typeface="Segoe UI" panose="020B0502040204020203" pitchFamily="34" charset="0"/>
                  <a:cs typeface="Segoe UI" panose="020B0502040204020203" pitchFamily="34" charset="0"/>
                </a:rPr>
                <a:t> et la récursivité</a:t>
              </a:r>
            </a:p>
            <a:p>
              <a:pPr algn="ctr"/>
              <a:r>
                <a:rPr lang="fr-FR" sz="1800" dirty="0">
                  <a:solidFill>
                    <a:schemeClr val="bg1"/>
                  </a:solidFill>
                  <a:latin typeface="Segoe UI" panose="020B0502040204020203" pitchFamily="34" charset="0"/>
                  <a:cs typeface="Segoe UI" panose="020B0502040204020203" pitchFamily="34" charset="0"/>
                </a:rPr>
                <a:t>Privilégi</a:t>
              </a:r>
              <a:r>
                <a:rPr lang="fr-FR" dirty="0">
                  <a:solidFill>
                    <a:schemeClr val="bg1"/>
                  </a:solidFill>
                  <a:latin typeface="Segoe UI" panose="020B0502040204020203" pitchFamily="34" charset="0"/>
                  <a:cs typeface="Segoe UI" panose="020B0502040204020203" pitchFamily="34" charset="0"/>
                </a:rPr>
                <a:t>er les relations unidirectionnelles</a:t>
              </a:r>
              <a:endParaRPr lang="fr-FR" sz="1800" dirty="0">
                <a:solidFill>
                  <a:schemeClr val="bg1"/>
                </a:solidFill>
                <a:latin typeface="Segoe UI" panose="020B0502040204020203" pitchFamily="34" charset="0"/>
                <a:cs typeface="Segoe UI" panose="020B0502040204020203" pitchFamily="34" charset="0"/>
              </a:endParaRPr>
            </a:p>
          </p:txBody>
        </p:sp>
        <p:sp>
          <p:nvSpPr>
            <p:cNvPr id="16" name="Ellipse 15">
              <a:extLst>
                <a:ext uri="{FF2B5EF4-FFF2-40B4-BE49-F238E27FC236}">
                  <a16:creationId xmlns:a16="http://schemas.microsoft.com/office/drawing/2014/main" id="{E29E7C82-9836-ED59-4B34-66529FC25048}"/>
                </a:ext>
              </a:extLst>
            </p:cNvPr>
            <p:cNvSpPr/>
            <p:nvPr/>
          </p:nvSpPr>
          <p:spPr>
            <a:xfrm>
              <a:off x="251592" y="2986265"/>
              <a:ext cx="612000" cy="612001"/>
            </a:xfrm>
            <a:prstGeom prst="ellipse">
              <a:avLst/>
            </a:prstGeom>
            <a:solidFill>
              <a:srgbClr val="E5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fr-FR"/>
            </a:p>
          </p:txBody>
        </p:sp>
        <p:pic>
          <p:nvPicPr>
            <p:cNvPr id="17" name="Image 16">
              <a:extLst>
                <a:ext uri="{FF2B5EF4-FFF2-40B4-BE49-F238E27FC236}">
                  <a16:creationId xmlns:a16="http://schemas.microsoft.com/office/drawing/2014/main" id="{03D4FA07-47E2-540A-925B-6A896573688A}"/>
                </a:ext>
              </a:extLst>
            </p:cNvPr>
            <p:cNvPicPr>
              <a:picLocks noChangeAspect="1"/>
            </p:cNvPicPr>
            <p:nvPr/>
          </p:nvPicPr>
          <p:blipFill>
            <a:blip r:embed="rId5"/>
            <a:stretch>
              <a:fillRect/>
            </a:stretch>
          </p:blipFill>
          <p:spPr>
            <a:xfrm>
              <a:off x="123350" y="2684547"/>
              <a:ext cx="902286" cy="1115664"/>
            </a:xfrm>
            <a:prstGeom prst="rect">
              <a:avLst/>
            </a:prstGeom>
          </p:spPr>
        </p:pic>
      </p:grpSp>
      <p:pic>
        <p:nvPicPr>
          <p:cNvPr id="19" name="Image 18" descr="Une image contenant texte, reçu, capture d’écran, Police&#10;&#10;Description générée automatiquement">
            <a:extLst>
              <a:ext uri="{FF2B5EF4-FFF2-40B4-BE49-F238E27FC236}">
                <a16:creationId xmlns:a16="http://schemas.microsoft.com/office/drawing/2014/main" id="{CE11A987-5BA7-599C-DB3D-CB39365ED22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3836" y="1573357"/>
            <a:ext cx="2366740" cy="4551424"/>
          </a:xfrm>
          <a:prstGeom prst="rect">
            <a:avLst/>
          </a:prstGeom>
        </p:spPr>
      </p:pic>
    </p:spTree>
    <p:extLst>
      <p:ext uri="{BB962C8B-B14F-4D97-AF65-F5344CB8AC3E}">
        <p14:creationId xmlns:p14="http://schemas.microsoft.com/office/powerpoint/2010/main" val="26221467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F19FB19-BC5C-4CA3-B36F-D05031688B0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37303" r="1"/>
          <a:stretch/>
        </p:blipFill>
        <p:spPr>
          <a:xfrm>
            <a:off x="0" y="3002"/>
            <a:ext cx="12192000" cy="6843061"/>
          </a:xfrm>
          <a:prstGeom prst="rect">
            <a:avLst/>
          </a:prstGeom>
        </p:spPr>
      </p:pic>
      <p:sp>
        <p:nvSpPr>
          <p:cNvPr id="16" name="Rectangle 15">
            <a:extLst>
              <a:ext uri="{FF2B5EF4-FFF2-40B4-BE49-F238E27FC236}">
                <a16:creationId xmlns:a16="http://schemas.microsoft.com/office/drawing/2014/main" id="{F4792626-5EDF-457E-BC47-35973147636D}"/>
              </a:ext>
            </a:extLst>
          </p:cNvPr>
          <p:cNvSpPr/>
          <p:nvPr/>
        </p:nvSpPr>
        <p:spPr>
          <a:xfrm>
            <a:off x="0" y="11936"/>
            <a:ext cx="12192000" cy="6858000"/>
          </a:xfrm>
          <a:prstGeom prst="rect">
            <a:avLst/>
          </a:prstGeom>
          <a:solidFill>
            <a:srgbClr val="011F39">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nvGrpSpPr>
          <p:cNvPr id="14" name="Groupe 13">
            <a:extLst>
              <a:ext uri="{FF2B5EF4-FFF2-40B4-BE49-F238E27FC236}">
                <a16:creationId xmlns:a16="http://schemas.microsoft.com/office/drawing/2014/main" id="{07BC588E-A495-49A9-8813-628670F8E4BB}"/>
              </a:ext>
            </a:extLst>
          </p:cNvPr>
          <p:cNvGrpSpPr/>
          <p:nvPr/>
        </p:nvGrpSpPr>
        <p:grpSpPr>
          <a:xfrm>
            <a:off x="-1" y="0"/>
            <a:ext cx="3657600" cy="6858001"/>
            <a:chOff x="-1" y="0"/>
            <a:chExt cx="4292084" cy="6858001"/>
          </a:xfrm>
        </p:grpSpPr>
        <p:sp>
          <p:nvSpPr>
            <p:cNvPr id="17" name="Flèche : pentagone 16">
              <a:extLst>
                <a:ext uri="{FF2B5EF4-FFF2-40B4-BE49-F238E27FC236}">
                  <a16:creationId xmlns:a16="http://schemas.microsoft.com/office/drawing/2014/main" id="{594D2172-FB13-492C-B76B-A385911C5851}"/>
                </a:ext>
              </a:extLst>
            </p:cNvPr>
            <p:cNvSpPr/>
            <p:nvPr/>
          </p:nvSpPr>
          <p:spPr>
            <a:xfrm>
              <a:off x="-1" y="0"/>
              <a:ext cx="4292083" cy="6858000"/>
            </a:xfrm>
            <a:prstGeom prst="homePlate">
              <a:avLst>
                <a:gd name="adj" fmla="val 50658"/>
              </a:avLst>
            </a:prstGeom>
            <a:solidFill>
              <a:srgbClr val="0651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Triangle rectangle 17">
              <a:extLst>
                <a:ext uri="{FF2B5EF4-FFF2-40B4-BE49-F238E27FC236}">
                  <a16:creationId xmlns:a16="http://schemas.microsoft.com/office/drawing/2014/main" id="{3D0C3274-FA67-4536-99D7-BF36DC8EB5D9}"/>
                </a:ext>
              </a:extLst>
            </p:cNvPr>
            <p:cNvSpPr/>
            <p:nvPr/>
          </p:nvSpPr>
          <p:spPr>
            <a:xfrm>
              <a:off x="0" y="2699281"/>
              <a:ext cx="4292082" cy="4158720"/>
            </a:xfrm>
            <a:prstGeom prst="rtTriangle">
              <a:avLst/>
            </a:prstGeom>
            <a:solidFill>
              <a:srgbClr val="06516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Triangle rectangle 18">
              <a:extLst>
                <a:ext uri="{FF2B5EF4-FFF2-40B4-BE49-F238E27FC236}">
                  <a16:creationId xmlns:a16="http://schemas.microsoft.com/office/drawing/2014/main" id="{8A5F0E14-750D-4317-86A8-BA8B26E435A6}"/>
                </a:ext>
              </a:extLst>
            </p:cNvPr>
            <p:cNvSpPr/>
            <p:nvPr/>
          </p:nvSpPr>
          <p:spPr>
            <a:xfrm rot="5400000">
              <a:off x="-68820" y="80756"/>
              <a:ext cx="4429722" cy="4292084"/>
            </a:xfrm>
            <a:prstGeom prst="rtTriangle">
              <a:avLst/>
            </a:prstGeom>
            <a:solidFill>
              <a:srgbClr val="06516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5" name="Titre 1">
            <a:extLst>
              <a:ext uri="{FF2B5EF4-FFF2-40B4-BE49-F238E27FC236}">
                <a16:creationId xmlns:a16="http://schemas.microsoft.com/office/drawing/2014/main" id="{D4B8AE3F-44D0-4D41-9A92-0871B449521A}"/>
              </a:ext>
            </a:extLst>
          </p:cNvPr>
          <p:cNvSpPr txBox="1">
            <a:spLocks/>
          </p:cNvSpPr>
          <p:nvPr/>
        </p:nvSpPr>
        <p:spPr>
          <a:xfrm>
            <a:off x="3825174" y="428630"/>
            <a:ext cx="8012641" cy="438699"/>
          </a:xfrm>
          <a:prstGeom prst="rect">
            <a:avLst/>
          </a:prstGeom>
        </p:spPr>
        <p:txBody>
          <a:bodyPr lIns="0" tIns="0" rIns="0" bIns="0" anchor="t" anchorCtr="0">
            <a:normAutofit/>
          </a:bodyPr>
          <a:lstStyle>
            <a:lvl1pPr algn="r" defTabSz="914400" rtl="0" eaLnBrk="1" latinLnBrk="0" hangingPunct="1">
              <a:lnSpc>
                <a:spcPct val="90000"/>
              </a:lnSpc>
              <a:spcBef>
                <a:spcPct val="0"/>
              </a:spcBef>
              <a:buNone/>
              <a:defRPr sz="1400" kern="1200">
                <a:solidFill>
                  <a:srgbClr val="222933"/>
                </a:solidFill>
                <a:latin typeface="Segoe UI Light" panose="020B0502040204020203" pitchFamily="34" charset="0"/>
                <a:ea typeface="+mj-ea"/>
                <a:cs typeface="Segoe UI Light" panose="020B0502040204020203" pitchFamily="34" charset="0"/>
              </a:defRPr>
            </a:lvl1pPr>
          </a:lstStyle>
          <a:p>
            <a:r>
              <a:rPr lang="fr-FR" dirty="0">
                <a:solidFill>
                  <a:schemeClr val="bg1"/>
                </a:solidFill>
              </a:rPr>
              <a:t>Java </a:t>
            </a:r>
            <a:r>
              <a:rPr lang="fr-FR" dirty="0" err="1">
                <a:solidFill>
                  <a:schemeClr val="bg1"/>
                </a:solidFill>
              </a:rPr>
              <a:t>Frameworks</a:t>
            </a:r>
            <a:endParaRPr lang="fr-FR" dirty="0">
              <a:solidFill>
                <a:schemeClr val="bg1"/>
              </a:solidFill>
            </a:endParaRPr>
          </a:p>
          <a:p>
            <a:r>
              <a:rPr lang="fr-FR" b="1" cap="all" dirty="0">
                <a:solidFill>
                  <a:schemeClr val="bg1"/>
                </a:solidFill>
                <a:latin typeface="Segoe UI" panose="020B0502040204020203" pitchFamily="34" charset="0"/>
                <a:cs typeface="Segoe UI" panose="020B0502040204020203" pitchFamily="34" charset="0"/>
              </a:rPr>
              <a:t>Spring data</a:t>
            </a:r>
          </a:p>
        </p:txBody>
      </p:sp>
      <p:pic>
        <p:nvPicPr>
          <p:cNvPr id="7" name="Graphique 6">
            <a:extLst>
              <a:ext uri="{FF2B5EF4-FFF2-40B4-BE49-F238E27FC236}">
                <a16:creationId xmlns:a16="http://schemas.microsoft.com/office/drawing/2014/main" id="{3ECC1C3A-EA26-42AD-BEC3-DCF5FBAA17F6}"/>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54185" y="6124782"/>
            <a:ext cx="528776" cy="528776"/>
          </a:xfrm>
          <a:prstGeom prst="rect">
            <a:avLst/>
          </a:prstGeom>
        </p:spPr>
      </p:pic>
      <p:sp>
        <p:nvSpPr>
          <p:cNvPr id="13" name="Espace réservé du texte 19">
            <a:extLst>
              <a:ext uri="{FF2B5EF4-FFF2-40B4-BE49-F238E27FC236}">
                <a16:creationId xmlns:a16="http://schemas.microsoft.com/office/drawing/2014/main" id="{F370911A-DC8A-44E7-BC5B-3A98548EDA9D}"/>
              </a:ext>
            </a:extLst>
          </p:cNvPr>
          <p:cNvSpPr txBox="1">
            <a:spLocks/>
          </p:cNvSpPr>
          <p:nvPr/>
        </p:nvSpPr>
        <p:spPr>
          <a:xfrm>
            <a:off x="354186" y="1218171"/>
            <a:ext cx="3116800" cy="4421658"/>
          </a:xfrm>
          <a:prstGeom prst="rect">
            <a:avLst/>
          </a:prstGeom>
        </p:spPr>
        <p:txBody>
          <a:bodyPr lIns="0" tIns="0" rIns="0" bIns="0" anchor="ctr" anchorCtr="0"/>
          <a:lstStyle>
            <a:lvl1pPr marL="0" indent="0" algn="l" defTabSz="914400" rtl="0" eaLnBrk="1" latinLnBrk="0" hangingPunct="1">
              <a:lnSpc>
                <a:spcPct val="90000"/>
              </a:lnSpc>
              <a:spcBef>
                <a:spcPts val="1000"/>
              </a:spcBef>
              <a:buFont typeface="Arial" panose="020B0604020202020204" pitchFamily="34" charset="0"/>
              <a:buNone/>
              <a:defRPr sz="2800" b="1" kern="1200">
                <a:solidFill>
                  <a:schemeClr val="bg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sz="2400" dirty="0"/>
              <a:t>DÉMONSTRATION</a:t>
            </a:r>
          </a:p>
        </p:txBody>
      </p:sp>
      <p:sp>
        <p:nvSpPr>
          <p:cNvPr id="15" name="Espace réservé du texte 19">
            <a:extLst>
              <a:ext uri="{FF2B5EF4-FFF2-40B4-BE49-F238E27FC236}">
                <a16:creationId xmlns:a16="http://schemas.microsoft.com/office/drawing/2014/main" id="{BDF6E1C4-75C9-4326-96F9-5F0FA302E826}"/>
              </a:ext>
            </a:extLst>
          </p:cNvPr>
          <p:cNvSpPr txBox="1">
            <a:spLocks/>
          </p:cNvSpPr>
          <p:nvPr/>
        </p:nvSpPr>
        <p:spPr>
          <a:xfrm>
            <a:off x="4011784" y="3027742"/>
            <a:ext cx="7826030" cy="1218795"/>
          </a:xfrm>
          <a:prstGeom prst="rect">
            <a:avLst/>
          </a:prstGeom>
        </p:spPr>
        <p:txBody>
          <a:bodyPr wrap="square" lIns="0" tIns="0" rIns="0" bIns="0">
            <a:spAutoFit/>
          </a:bodyPr>
          <a:lstStyle>
            <a:lvl1pPr marL="0" indent="0" algn="l" defTabSz="914400" rtl="0" eaLnBrk="1" latinLnBrk="0" hangingPunct="1">
              <a:lnSpc>
                <a:spcPct val="90000"/>
              </a:lnSpc>
              <a:spcBef>
                <a:spcPts val="1000"/>
              </a:spcBef>
              <a:buFont typeface="Arial" panose="020B0604020202020204" pitchFamily="34" charset="0"/>
              <a:buNone/>
              <a:defRPr sz="2800" b="1" kern="1200">
                <a:solidFill>
                  <a:schemeClr val="bg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fr-FR" sz="4400" b="0" dirty="0">
                <a:latin typeface="Segoe UI Light" panose="020B0502040204020203" pitchFamily="34" charset="0"/>
                <a:cs typeface="Segoe UI Light" panose="020B0502040204020203" pitchFamily="34" charset="0"/>
              </a:rPr>
              <a:t>Association </a:t>
            </a:r>
            <a:r>
              <a:rPr lang="fr-FR" sz="4400" b="0" dirty="0" err="1">
                <a:latin typeface="Segoe UI Light" panose="020B0502040204020203" pitchFamily="34" charset="0"/>
                <a:cs typeface="Segoe UI Light" panose="020B0502040204020203" pitchFamily="34" charset="0"/>
              </a:rPr>
              <a:t>OneToOne</a:t>
            </a:r>
            <a:r>
              <a:rPr lang="fr-FR" sz="4400" b="0" dirty="0">
                <a:latin typeface="Segoe UI Light" panose="020B0502040204020203" pitchFamily="34" charset="0"/>
                <a:cs typeface="Segoe UI Light" panose="020B0502040204020203" pitchFamily="34" charset="0"/>
              </a:rPr>
              <a:t> bidirectionnelle</a:t>
            </a:r>
          </a:p>
        </p:txBody>
      </p:sp>
    </p:spTree>
    <p:extLst>
      <p:ext uri="{BB962C8B-B14F-4D97-AF65-F5344CB8AC3E}">
        <p14:creationId xmlns:p14="http://schemas.microsoft.com/office/powerpoint/2010/main" val="13531903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F19FB19-BC5C-4CA3-B36F-D05031688B0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37303" r="1"/>
          <a:stretch/>
        </p:blipFill>
        <p:spPr>
          <a:xfrm>
            <a:off x="0" y="3002"/>
            <a:ext cx="12192000" cy="6843061"/>
          </a:xfrm>
          <a:prstGeom prst="rect">
            <a:avLst/>
          </a:prstGeom>
        </p:spPr>
      </p:pic>
      <p:sp>
        <p:nvSpPr>
          <p:cNvPr id="16" name="Rectangle 15">
            <a:extLst>
              <a:ext uri="{FF2B5EF4-FFF2-40B4-BE49-F238E27FC236}">
                <a16:creationId xmlns:a16="http://schemas.microsoft.com/office/drawing/2014/main" id="{F4792626-5EDF-457E-BC47-35973147636D}"/>
              </a:ext>
            </a:extLst>
          </p:cNvPr>
          <p:cNvSpPr/>
          <p:nvPr/>
        </p:nvSpPr>
        <p:spPr>
          <a:xfrm>
            <a:off x="-1" y="41109"/>
            <a:ext cx="12192000" cy="6858000"/>
          </a:xfrm>
          <a:prstGeom prst="rect">
            <a:avLst/>
          </a:prstGeom>
          <a:solidFill>
            <a:srgbClr val="011F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nvGrpSpPr>
          <p:cNvPr id="14" name="Groupe 13">
            <a:extLst>
              <a:ext uri="{FF2B5EF4-FFF2-40B4-BE49-F238E27FC236}">
                <a16:creationId xmlns:a16="http://schemas.microsoft.com/office/drawing/2014/main" id="{07BC588E-A495-49A9-8813-628670F8E4BB}"/>
              </a:ext>
            </a:extLst>
          </p:cNvPr>
          <p:cNvGrpSpPr/>
          <p:nvPr/>
        </p:nvGrpSpPr>
        <p:grpSpPr>
          <a:xfrm>
            <a:off x="-1" y="0"/>
            <a:ext cx="3657600" cy="6858001"/>
            <a:chOff x="-1" y="0"/>
            <a:chExt cx="4292084" cy="6858001"/>
          </a:xfrm>
        </p:grpSpPr>
        <p:sp>
          <p:nvSpPr>
            <p:cNvPr id="17" name="Flèche : pentagone 16">
              <a:extLst>
                <a:ext uri="{FF2B5EF4-FFF2-40B4-BE49-F238E27FC236}">
                  <a16:creationId xmlns:a16="http://schemas.microsoft.com/office/drawing/2014/main" id="{594D2172-FB13-492C-B76B-A385911C5851}"/>
                </a:ext>
              </a:extLst>
            </p:cNvPr>
            <p:cNvSpPr/>
            <p:nvPr/>
          </p:nvSpPr>
          <p:spPr>
            <a:xfrm>
              <a:off x="-1" y="0"/>
              <a:ext cx="4292083" cy="6858000"/>
            </a:xfrm>
            <a:prstGeom prst="homePlate">
              <a:avLst>
                <a:gd name="adj" fmla="val 50658"/>
              </a:avLst>
            </a:prstGeom>
            <a:solidFill>
              <a:srgbClr val="95B2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Triangle rectangle 17">
              <a:extLst>
                <a:ext uri="{FF2B5EF4-FFF2-40B4-BE49-F238E27FC236}">
                  <a16:creationId xmlns:a16="http://schemas.microsoft.com/office/drawing/2014/main" id="{3D0C3274-FA67-4536-99D7-BF36DC8EB5D9}"/>
                </a:ext>
              </a:extLst>
            </p:cNvPr>
            <p:cNvSpPr/>
            <p:nvPr/>
          </p:nvSpPr>
          <p:spPr>
            <a:xfrm>
              <a:off x="0" y="2699281"/>
              <a:ext cx="4292082" cy="4158720"/>
            </a:xfrm>
            <a:prstGeom prst="rtTriangle">
              <a:avLst/>
            </a:prstGeom>
            <a:solidFill>
              <a:srgbClr val="95B258">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Triangle rectangle 18">
              <a:extLst>
                <a:ext uri="{FF2B5EF4-FFF2-40B4-BE49-F238E27FC236}">
                  <a16:creationId xmlns:a16="http://schemas.microsoft.com/office/drawing/2014/main" id="{8A5F0E14-750D-4317-86A8-BA8B26E435A6}"/>
                </a:ext>
              </a:extLst>
            </p:cNvPr>
            <p:cNvSpPr/>
            <p:nvPr/>
          </p:nvSpPr>
          <p:spPr>
            <a:xfrm rot="5400000">
              <a:off x="-68820" y="80756"/>
              <a:ext cx="4429722" cy="4292084"/>
            </a:xfrm>
            <a:prstGeom prst="rtTriangle">
              <a:avLst/>
            </a:prstGeom>
            <a:solidFill>
              <a:srgbClr val="95B258">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5" name="Titre 1">
            <a:extLst>
              <a:ext uri="{FF2B5EF4-FFF2-40B4-BE49-F238E27FC236}">
                <a16:creationId xmlns:a16="http://schemas.microsoft.com/office/drawing/2014/main" id="{D4B8AE3F-44D0-4D41-9A92-0871B449521A}"/>
              </a:ext>
            </a:extLst>
          </p:cNvPr>
          <p:cNvSpPr txBox="1">
            <a:spLocks/>
          </p:cNvSpPr>
          <p:nvPr/>
        </p:nvSpPr>
        <p:spPr>
          <a:xfrm>
            <a:off x="3825174" y="428630"/>
            <a:ext cx="8012641" cy="438699"/>
          </a:xfrm>
          <a:prstGeom prst="rect">
            <a:avLst/>
          </a:prstGeom>
        </p:spPr>
        <p:txBody>
          <a:bodyPr lIns="0" tIns="0" rIns="0" bIns="0" anchor="t" anchorCtr="0">
            <a:normAutofit/>
          </a:bodyPr>
          <a:lstStyle>
            <a:lvl1pPr algn="r" defTabSz="914400" rtl="0" eaLnBrk="1" latinLnBrk="0" hangingPunct="1">
              <a:lnSpc>
                <a:spcPct val="90000"/>
              </a:lnSpc>
              <a:spcBef>
                <a:spcPct val="0"/>
              </a:spcBef>
              <a:buNone/>
              <a:defRPr sz="1400" kern="1200">
                <a:solidFill>
                  <a:srgbClr val="222933"/>
                </a:solidFill>
                <a:latin typeface="Segoe UI Light" panose="020B0502040204020203" pitchFamily="34" charset="0"/>
                <a:ea typeface="+mj-ea"/>
                <a:cs typeface="Segoe UI Light" panose="020B0502040204020203" pitchFamily="34" charset="0"/>
              </a:defRPr>
            </a:lvl1pPr>
          </a:lstStyle>
          <a:p>
            <a:r>
              <a:rPr lang="fr-FR" dirty="0">
                <a:solidFill>
                  <a:schemeClr val="bg1"/>
                </a:solidFill>
              </a:rPr>
              <a:t>Java </a:t>
            </a:r>
            <a:r>
              <a:rPr lang="fr-FR" dirty="0" err="1">
                <a:solidFill>
                  <a:schemeClr val="bg1"/>
                </a:solidFill>
              </a:rPr>
              <a:t>Frameworks</a:t>
            </a:r>
            <a:endParaRPr lang="fr-FR" dirty="0">
              <a:solidFill>
                <a:schemeClr val="bg1"/>
              </a:solidFill>
            </a:endParaRPr>
          </a:p>
          <a:p>
            <a:r>
              <a:rPr lang="fr-FR" b="1" cap="all" dirty="0">
                <a:solidFill>
                  <a:schemeClr val="bg1"/>
                </a:solidFill>
                <a:latin typeface="Segoe UI" panose="020B0502040204020203" pitchFamily="34" charset="0"/>
                <a:cs typeface="Segoe UI" panose="020B0502040204020203" pitchFamily="34" charset="0"/>
              </a:rPr>
              <a:t>Spring data</a:t>
            </a:r>
          </a:p>
        </p:txBody>
      </p:sp>
      <p:pic>
        <p:nvPicPr>
          <p:cNvPr id="7" name="Graphique 6">
            <a:extLst>
              <a:ext uri="{FF2B5EF4-FFF2-40B4-BE49-F238E27FC236}">
                <a16:creationId xmlns:a16="http://schemas.microsoft.com/office/drawing/2014/main" id="{3ECC1C3A-EA26-42AD-BEC3-DCF5FBAA17F6}"/>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54185" y="6124782"/>
            <a:ext cx="528776" cy="528776"/>
          </a:xfrm>
          <a:prstGeom prst="rect">
            <a:avLst/>
          </a:prstGeom>
        </p:spPr>
      </p:pic>
      <p:sp>
        <p:nvSpPr>
          <p:cNvPr id="13" name="Espace réservé du texte 19">
            <a:extLst>
              <a:ext uri="{FF2B5EF4-FFF2-40B4-BE49-F238E27FC236}">
                <a16:creationId xmlns:a16="http://schemas.microsoft.com/office/drawing/2014/main" id="{F370911A-DC8A-44E7-BC5B-3A98548EDA9D}"/>
              </a:ext>
            </a:extLst>
          </p:cNvPr>
          <p:cNvSpPr txBox="1">
            <a:spLocks/>
          </p:cNvSpPr>
          <p:nvPr/>
        </p:nvSpPr>
        <p:spPr>
          <a:xfrm>
            <a:off x="354186" y="1218171"/>
            <a:ext cx="3116800" cy="4421658"/>
          </a:xfrm>
          <a:prstGeom prst="rect">
            <a:avLst/>
          </a:prstGeom>
        </p:spPr>
        <p:txBody>
          <a:bodyPr lIns="0" tIns="0" rIns="0" bIns="0" anchor="ctr" anchorCtr="0"/>
          <a:lstStyle>
            <a:lvl1pPr marL="0" indent="0" algn="l" defTabSz="914400" rtl="0" eaLnBrk="1" latinLnBrk="0" hangingPunct="1">
              <a:lnSpc>
                <a:spcPct val="90000"/>
              </a:lnSpc>
              <a:spcBef>
                <a:spcPts val="1000"/>
              </a:spcBef>
              <a:buFont typeface="Arial" panose="020B0604020202020204" pitchFamily="34" charset="0"/>
              <a:buNone/>
              <a:defRPr sz="2800" b="1" kern="1200">
                <a:solidFill>
                  <a:schemeClr val="bg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sz="2400" dirty="0"/>
              <a:t>TRAVAUX PRATIQUES</a:t>
            </a:r>
          </a:p>
        </p:txBody>
      </p:sp>
      <p:sp>
        <p:nvSpPr>
          <p:cNvPr id="15" name="Espace réservé du texte 19">
            <a:extLst>
              <a:ext uri="{FF2B5EF4-FFF2-40B4-BE49-F238E27FC236}">
                <a16:creationId xmlns:a16="http://schemas.microsoft.com/office/drawing/2014/main" id="{BDF6E1C4-75C9-4326-96F9-5F0FA302E826}"/>
              </a:ext>
            </a:extLst>
          </p:cNvPr>
          <p:cNvSpPr txBox="1">
            <a:spLocks/>
          </p:cNvSpPr>
          <p:nvPr/>
        </p:nvSpPr>
        <p:spPr>
          <a:xfrm>
            <a:off x="4011784" y="3027742"/>
            <a:ext cx="7826030" cy="609398"/>
          </a:xfrm>
          <a:prstGeom prst="rect">
            <a:avLst/>
          </a:prstGeom>
        </p:spPr>
        <p:txBody>
          <a:bodyPr wrap="square" lIns="0" tIns="0" rIns="0" bIns="0">
            <a:spAutoFit/>
          </a:bodyPr>
          <a:lstStyle>
            <a:lvl1pPr marL="0" indent="0" algn="l" defTabSz="914400" rtl="0" eaLnBrk="1" latinLnBrk="0" hangingPunct="1">
              <a:lnSpc>
                <a:spcPct val="90000"/>
              </a:lnSpc>
              <a:spcBef>
                <a:spcPts val="1000"/>
              </a:spcBef>
              <a:buFont typeface="Arial" panose="020B0604020202020204" pitchFamily="34" charset="0"/>
              <a:buNone/>
              <a:defRPr sz="2800" b="1" kern="1200">
                <a:solidFill>
                  <a:schemeClr val="bg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fr-FR" sz="4400" b="0" dirty="0">
                <a:latin typeface="Segoe UI Light" panose="020B0502040204020203" pitchFamily="34" charset="0"/>
                <a:cs typeface="Segoe UI Light" panose="020B0502040204020203" pitchFamily="34" charset="0"/>
              </a:rPr>
              <a:t>TP : Cave à vin – Partie 02</a:t>
            </a:r>
          </a:p>
        </p:txBody>
      </p:sp>
    </p:spTree>
    <p:extLst>
      <p:ext uri="{BB962C8B-B14F-4D97-AF65-F5344CB8AC3E}">
        <p14:creationId xmlns:p14="http://schemas.microsoft.com/office/powerpoint/2010/main" val="21086449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Titre 1">
            <a:extLst>
              <a:ext uri="{FF2B5EF4-FFF2-40B4-BE49-F238E27FC236}">
                <a16:creationId xmlns:a16="http://schemas.microsoft.com/office/drawing/2014/main" id="{7527A91C-BEDC-4E76-82F7-D5C77DD72ECF}"/>
              </a:ext>
            </a:extLst>
          </p:cNvPr>
          <p:cNvSpPr txBox="1">
            <a:spLocks/>
          </p:cNvSpPr>
          <p:nvPr/>
        </p:nvSpPr>
        <p:spPr>
          <a:xfrm>
            <a:off x="4350799" y="2831303"/>
            <a:ext cx="6253470" cy="341632"/>
          </a:xfrm>
          <a:prstGeom prst="rect">
            <a:avLst/>
          </a:prstGeom>
          <a:noFill/>
          <a:ln>
            <a:noFill/>
          </a:ln>
        </p:spPr>
        <p:txBody>
          <a:bodyPr vert="horz" wrap="square" lIns="91440" tIns="45720" rIns="91440" bIns="45720" rtlCol="0" anchor="t" anchorCtr="0">
            <a:spAutoFit/>
          </a:bodyPr>
          <a:lstStyle>
            <a:lvl1pPr algn="l" defTabSz="914400" rtl="0" eaLnBrk="1" latinLnBrk="0" hangingPunct="1">
              <a:lnSpc>
                <a:spcPct val="90000"/>
              </a:lnSpc>
              <a:spcBef>
                <a:spcPct val="0"/>
              </a:spcBef>
              <a:buNone/>
              <a:defRPr sz="4400" kern="1200">
                <a:solidFill>
                  <a:schemeClr val="tx1"/>
                </a:solidFill>
                <a:latin typeface="Segoe UI" panose="020B0502040204020203" pitchFamily="34" charset="0"/>
                <a:ea typeface="+mj-ea"/>
                <a:cs typeface="+mj-cs"/>
              </a:defRPr>
            </a:lvl1pPr>
          </a:lstStyle>
          <a:p>
            <a:r>
              <a:rPr lang="fr-FR" sz="1800" dirty="0">
                <a:solidFill>
                  <a:srgbClr val="141E26"/>
                </a:solidFill>
              </a:rPr>
              <a:t>Clefs primaires composites</a:t>
            </a:r>
          </a:p>
        </p:txBody>
      </p:sp>
      <p:sp>
        <p:nvSpPr>
          <p:cNvPr id="43" name="Titre 1">
            <a:extLst>
              <a:ext uri="{FF2B5EF4-FFF2-40B4-BE49-F238E27FC236}">
                <a16:creationId xmlns:a16="http://schemas.microsoft.com/office/drawing/2014/main" id="{1B0027D7-EF67-4A03-81A8-E1EE0215D45B}"/>
              </a:ext>
            </a:extLst>
          </p:cNvPr>
          <p:cNvSpPr txBox="1">
            <a:spLocks/>
          </p:cNvSpPr>
          <p:nvPr/>
        </p:nvSpPr>
        <p:spPr>
          <a:xfrm>
            <a:off x="4342339" y="2256105"/>
            <a:ext cx="6253470" cy="341632"/>
          </a:xfrm>
          <a:prstGeom prst="rect">
            <a:avLst/>
          </a:prstGeom>
          <a:noFill/>
          <a:ln>
            <a:noFill/>
          </a:ln>
        </p:spPr>
        <p:txBody>
          <a:bodyPr vert="horz" wrap="square" lIns="91440" tIns="45720" rIns="91440" bIns="45720" rtlCol="0" anchor="t" anchorCtr="0">
            <a:spAutoFit/>
          </a:bodyPr>
          <a:lstStyle>
            <a:lvl1pPr algn="l" defTabSz="914400" rtl="0" eaLnBrk="1" latinLnBrk="0" hangingPunct="1">
              <a:lnSpc>
                <a:spcPct val="90000"/>
              </a:lnSpc>
              <a:spcBef>
                <a:spcPct val="0"/>
              </a:spcBef>
              <a:buNone/>
              <a:defRPr sz="4400" kern="1200">
                <a:solidFill>
                  <a:schemeClr val="tx1"/>
                </a:solidFill>
                <a:latin typeface="Segoe UI" panose="020B0502040204020203" pitchFamily="34" charset="0"/>
                <a:ea typeface="+mj-ea"/>
                <a:cs typeface="+mj-cs"/>
              </a:defRPr>
            </a:lvl1pPr>
          </a:lstStyle>
          <a:p>
            <a:r>
              <a:rPr lang="fr-FR" sz="1800" dirty="0">
                <a:solidFill>
                  <a:srgbClr val="141E26"/>
                </a:solidFill>
              </a:rPr>
              <a:t>Définitions de JPA, ORM et entité</a:t>
            </a:r>
          </a:p>
        </p:txBody>
      </p:sp>
      <p:sp>
        <p:nvSpPr>
          <p:cNvPr id="6" name="Rectangle 5">
            <a:extLst>
              <a:ext uri="{FF2B5EF4-FFF2-40B4-BE49-F238E27FC236}">
                <a16:creationId xmlns:a16="http://schemas.microsoft.com/office/drawing/2014/main" id="{C8E028F3-B265-4C26-AE39-985114110839}"/>
              </a:ext>
            </a:extLst>
          </p:cNvPr>
          <p:cNvSpPr/>
          <p:nvPr/>
        </p:nvSpPr>
        <p:spPr>
          <a:xfrm>
            <a:off x="0" y="0"/>
            <a:ext cx="3470989" cy="6858000"/>
          </a:xfrm>
          <a:prstGeom prst="rect">
            <a:avLst/>
          </a:prstGeom>
          <a:solidFill>
            <a:srgbClr val="3B51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Espace réservé du texte 19">
            <a:extLst>
              <a:ext uri="{FF2B5EF4-FFF2-40B4-BE49-F238E27FC236}">
                <a16:creationId xmlns:a16="http://schemas.microsoft.com/office/drawing/2014/main" id="{2B41308F-BC0B-48D7-87BB-2B0B96E1A818}"/>
              </a:ext>
            </a:extLst>
          </p:cNvPr>
          <p:cNvSpPr txBox="1">
            <a:spLocks/>
          </p:cNvSpPr>
          <p:nvPr/>
        </p:nvSpPr>
        <p:spPr>
          <a:xfrm>
            <a:off x="354186" y="1240233"/>
            <a:ext cx="2852415" cy="4421658"/>
          </a:xfrm>
          <a:prstGeom prst="rect">
            <a:avLst/>
          </a:prstGeom>
        </p:spPr>
        <p:txBody>
          <a:bodyPr lIns="0" tIns="0" rIns="0" bIns="0"/>
          <a:lstStyle>
            <a:lvl1pPr marL="0" indent="0" algn="l" defTabSz="914400" rtl="0" eaLnBrk="1" latinLnBrk="0" hangingPunct="1">
              <a:lnSpc>
                <a:spcPct val="90000"/>
              </a:lnSpc>
              <a:spcBef>
                <a:spcPts val="1000"/>
              </a:spcBef>
              <a:buFont typeface="Arial" panose="020B0604020202020204" pitchFamily="34" charset="0"/>
              <a:buNone/>
              <a:defRPr sz="2800" b="1" kern="1200">
                <a:solidFill>
                  <a:schemeClr val="bg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a:t>SOMMAIRE</a:t>
            </a:r>
          </a:p>
        </p:txBody>
      </p:sp>
      <p:sp>
        <p:nvSpPr>
          <p:cNvPr id="14" name="Titre 1">
            <a:extLst>
              <a:ext uri="{FF2B5EF4-FFF2-40B4-BE49-F238E27FC236}">
                <a16:creationId xmlns:a16="http://schemas.microsoft.com/office/drawing/2014/main" id="{3C4C42B5-78D4-43BA-9AEF-E786F5CC3DDE}"/>
              </a:ext>
            </a:extLst>
          </p:cNvPr>
          <p:cNvSpPr txBox="1">
            <a:spLocks/>
          </p:cNvSpPr>
          <p:nvPr/>
        </p:nvSpPr>
        <p:spPr>
          <a:xfrm>
            <a:off x="3825174" y="428630"/>
            <a:ext cx="8012641" cy="438699"/>
          </a:xfrm>
          <a:prstGeom prst="rect">
            <a:avLst/>
          </a:prstGeom>
        </p:spPr>
        <p:txBody>
          <a:bodyPr lIns="0" tIns="0" rIns="0" bIns="0" anchor="t" anchorCtr="0">
            <a:normAutofit/>
          </a:bodyPr>
          <a:lstStyle>
            <a:lvl1pPr algn="r" defTabSz="914400" rtl="0" eaLnBrk="1" latinLnBrk="0" hangingPunct="1">
              <a:lnSpc>
                <a:spcPct val="90000"/>
              </a:lnSpc>
              <a:spcBef>
                <a:spcPct val="0"/>
              </a:spcBef>
              <a:buNone/>
              <a:defRPr sz="1400" kern="1200">
                <a:solidFill>
                  <a:srgbClr val="222933"/>
                </a:solidFill>
                <a:latin typeface="Segoe UI Light" panose="020B0502040204020203" pitchFamily="34" charset="0"/>
                <a:ea typeface="+mj-ea"/>
                <a:cs typeface="Segoe UI Light" panose="020B0502040204020203" pitchFamily="34" charset="0"/>
              </a:defRPr>
            </a:lvl1pPr>
          </a:lstStyle>
          <a:p>
            <a:r>
              <a:rPr lang="fr-FR" dirty="0">
                <a:solidFill>
                  <a:srgbClr val="141E26"/>
                </a:solidFill>
              </a:rPr>
              <a:t>Java </a:t>
            </a:r>
            <a:r>
              <a:rPr lang="fr-FR" dirty="0" err="1">
                <a:solidFill>
                  <a:srgbClr val="141E26"/>
                </a:solidFill>
              </a:rPr>
              <a:t>Frameworks</a:t>
            </a:r>
            <a:endParaRPr lang="fr-FR" dirty="0">
              <a:solidFill>
                <a:srgbClr val="141E26"/>
              </a:solidFill>
            </a:endParaRPr>
          </a:p>
          <a:p>
            <a:r>
              <a:rPr lang="fr-FR" b="1" cap="all" dirty="0">
                <a:solidFill>
                  <a:srgbClr val="3B518E"/>
                </a:solidFill>
                <a:latin typeface="Segoe UI" panose="020B0502040204020203" pitchFamily="34" charset="0"/>
                <a:cs typeface="Segoe UI" panose="020B0502040204020203" pitchFamily="34" charset="0"/>
              </a:rPr>
              <a:t>SOMMAIRE</a:t>
            </a:r>
          </a:p>
        </p:txBody>
      </p:sp>
      <p:pic>
        <p:nvPicPr>
          <p:cNvPr id="16" name="Graphique 15">
            <a:extLst>
              <a:ext uri="{FF2B5EF4-FFF2-40B4-BE49-F238E27FC236}">
                <a16:creationId xmlns:a16="http://schemas.microsoft.com/office/drawing/2014/main" id="{5727DDCA-0BE5-4E22-A2E0-0367F5B36276}"/>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54185" y="6124782"/>
            <a:ext cx="528776" cy="528776"/>
          </a:xfrm>
          <a:prstGeom prst="rect">
            <a:avLst/>
          </a:prstGeom>
        </p:spPr>
      </p:pic>
      <p:sp>
        <p:nvSpPr>
          <p:cNvPr id="2" name="Titre 1"/>
          <p:cNvSpPr>
            <a:spLocks noGrp="1"/>
          </p:cNvSpPr>
          <p:nvPr>
            <p:ph type="ctrTitle" idx="4294967295"/>
          </p:nvPr>
        </p:nvSpPr>
        <p:spPr>
          <a:xfrm>
            <a:off x="4342341" y="1112461"/>
            <a:ext cx="6606396" cy="341632"/>
          </a:xfrm>
          <a:noFill/>
          <a:ln>
            <a:noFill/>
          </a:ln>
        </p:spPr>
        <p:txBody>
          <a:bodyPr wrap="square" anchor="t" anchorCtr="0">
            <a:spAutoFit/>
          </a:bodyPr>
          <a:lstStyle/>
          <a:p>
            <a:r>
              <a:rPr lang="fr-FR" sz="1800" dirty="0">
                <a:solidFill>
                  <a:srgbClr val="141E26"/>
                </a:solidFill>
              </a:rPr>
              <a:t>Introduction à Spring Data</a:t>
            </a:r>
            <a:endParaRPr lang="fr-FR" sz="1800" b="1" dirty="0">
              <a:solidFill>
                <a:srgbClr val="141E26"/>
              </a:solidFill>
            </a:endParaRPr>
          </a:p>
        </p:txBody>
      </p:sp>
      <p:grpSp>
        <p:nvGrpSpPr>
          <p:cNvPr id="3" name="Groupe 2">
            <a:extLst>
              <a:ext uri="{FF2B5EF4-FFF2-40B4-BE49-F238E27FC236}">
                <a16:creationId xmlns:a16="http://schemas.microsoft.com/office/drawing/2014/main" id="{C034616E-7336-4DBC-BEEC-32134FC5CA9A}"/>
              </a:ext>
            </a:extLst>
          </p:cNvPr>
          <p:cNvGrpSpPr/>
          <p:nvPr/>
        </p:nvGrpSpPr>
        <p:grpSpPr>
          <a:xfrm>
            <a:off x="3816714" y="1112462"/>
            <a:ext cx="352619" cy="341632"/>
            <a:chOff x="3816714" y="1112462"/>
            <a:chExt cx="542922" cy="526006"/>
          </a:xfrm>
        </p:grpSpPr>
        <p:sp>
          <p:nvSpPr>
            <p:cNvPr id="28" name="Organigramme : Entrée manuelle 27">
              <a:extLst>
                <a:ext uri="{FF2B5EF4-FFF2-40B4-BE49-F238E27FC236}">
                  <a16:creationId xmlns:a16="http://schemas.microsoft.com/office/drawing/2014/main" id="{198D380E-6092-4D34-BB2B-D9FDFA98D592}"/>
                </a:ext>
              </a:extLst>
            </p:cNvPr>
            <p:cNvSpPr/>
            <p:nvPr/>
          </p:nvSpPr>
          <p:spPr>
            <a:xfrm rot="5400000">
              <a:off x="3825173" y="1104005"/>
              <a:ext cx="526006" cy="542920"/>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5753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5753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5753"/>
                  </a:moveTo>
                  <a:lnTo>
                    <a:pt x="10000" y="0"/>
                  </a:lnTo>
                  <a:lnTo>
                    <a:pt x="10000" y="10000"/>
                  </a:lnTo>
                  <a:lnTo>
                    <a:pt x="0" y="10000"/>
                  </a:lnTo>
                  <a:lnTo>
                    <a:pt x="0" y="5753"/>
                  </a:lnTo>
                  <a:close/>
                </a:path>
              </a:pathLst>
            </a:custGeom>
            <a:solidFill>
              <a:srgbClr val="AAD23B">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2" name="Organigramme : Entrée manuelle 27">
              <a:extLst>
                <a:ext uri="{FF2B5EF4-FFF2-40B4-BE49-F238E27FC236}">
                  <a16:creationId xmlns:a16="http://schemas.microsoft.com/office/drawing/2014/main" id="{8E232A21-C057-49F8-A96A-203E18686FC4}"/>
                </a:ext>
              </a:extLst>
            </p:cNvPr>
            <p:cNvSpPr/>
            <p:nvPr/>
          </p:nvSpPr>
          <p:spPr>
            <a:xfrm rot="5400000" flipH="1">
              <a:off x="3825171" y="1104005"/>
              <a:ext cx="526006" cy="542920"/>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5753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5753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5753"/>
                  </a:moveTo>
                  <a:lnTo>
                    <a:pt x="10000" y="0"/>
                  </a:lnTo>
                  <a:lnTo>
                    <a:pt x="10000" y="10000"/>
                  </a:lnTo>
                  <a:lnTo>
                    <a:pt x="0" y="10000"/>
                  </a:lnTo>
                  <a:lnTo>
                    <a:pt x="0" y="5753"/>
                  </a:lnTo>
                  <a:close/>
                </a:path>
              </a:pathLst>
            </a:custGeom>
            <a:solidFill>
              <a:srgbClr val="AAD2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4" name="Groupe 3">
            <a:extLst>
              <a:ext uri="{FF2B5EF4-FFF2-40B4-BE49-F238E27FC236}">
                <a16:creationId xmlns:a16="http://schemas.microsoft.com/office/drawing/2014/main" id="{8F4F3436-8174-434B-B61A-27DE845E4CC3}"/>
              </a:ext>
            </a:extLst>
          </p:cNvPr>
          <p:cNvGrpSpPr/>
          <p:nvPr/>
        </p:nvGrpSpPr>
        <p:grpSpPr>
          <a:xfrm rot="5400000">
            <a:off x="3830666" y="1675412"/>
            <a:ext cx="341634" cy="352619"/>
            <a:chOff x="8271587" y="2588788"/>
            <a:chExt cx="3566226" cy="1105399"/>
          </a:xfrm>
        </p:grpSpPr>
        <p:sp>
          <p:nvSpPr>
            <p:cNvPr id="31" name="Organigramme : Entrée manuelle 27">
              <a:extLst>
                <a:ext uri="{FF2B5EF4-FFF2-40B4-BE49-F238E27FC236}">
                  <a16:creationId xmlns:a16="http://schemas.microsoft.com/office/drawing/2014/main" id="{156EFFAF-ACF8-4ACB-BF38-FB64C804FC80}"/>
                </a:ext>
              </a:extLst>
            </p:cNvPr>
            <p:cNvSpPr/>
            <p:nvPr/>
          </p:nvSpPr>
          <p:spPr>
            <a:xfrm>
              <a:off x="8271587" y="2588789"/>
              <a:ext cx="3566226" cy="1105398"/>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5753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5753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5753"/>
                  </a:moveTo>
                  <a:lnTo>
                    <a:pt x="10000" y="0"/>
                  </a:lnTo>
                  <a:lnTo>
                    <a:pt x="10000" y="10000"/>
                  </a:lnTo>
                  <a:lnTo>
                    <a:pt x="0" y="10000"/>
                  </a:lnTo>
                  <a:lnTo>
                    <a:pt x="0" y="5753"/>
                  </a:lnTo>
                  <a:close/>
                </a:path>
              </a:pathLst>
            </a:custGeom>
            <a:solidFill>
              <a:srgbClr val="3B518E">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Organigramme : Entrée manuelle 27">
              <a:extLst>
                <a:ext uri="{FF2B5EF4-FFF2-40B4-BE49-F238E27FC236}">
                  <a16:creationId xmlns:a16="http://schemas.microsoft.com/office/drawing/2014/main" id="{B0ED99D8-09C5-47F1-BA8F-DF712EDE29E9}"/>
                </a:ext>
              </a:extLst>
            </p:cNvPr>
            <p:cNvSpPr/>
            <p:nvPr/>
          </p:nvSpPr>
          <p:spPr>
            <a:xfrm flipH="1">
              <a:off x="8271587" y="2588788"/>
              <a:ext cx="3566226" cy="1105398"/>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5753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5753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5753"/>
                  </a:moveTo>
                  <a:lnTo>
                    <a:pt x="10000" y="0"/>
                  </a:lnTo>
                  <a:lnTo>
                    <a:pt x="10000" y="10000"/>
                  </a:lnTo>
                  <a:lnTo>
                    <a:pt x="0" y="10000"/>
                  </a:lnTo>
                  <a:lnTo>
                    <a:pt x="0" y="5753"/>
                  </a:lnTo>
                  <a:close/>
                </a:path>
              </a:pathLst>
            </a:custGeom>
            <a:solidFill>
              <a:srgbClr val="3B51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7" name="Groupe 6">
            <a:extLst>
              <a:ext uri="{FF2B5EF4-FFF2-40B4-BE49-F238E27FC236}">
                <a16:creationId xmlns:a16="http://schemas.microsoft.com/office/drawing/2014/main" id="{BBDA650A-F324-4799-A306-68C47DE23A72}"/>
              </a:ext>
            </a:extLst>
          </p:cNvPr>
          <p:cNvGrpSpPr/>
          <p:nvPr/>
        </p:nvGrpSpPr>
        <p:grpSpPr>
          <a:xfrm>
            <a:off x="3816711" y="2256105"/>
            <a:ext cx="352619" cy="341632"/>
            <a:chOff x="3816713" y="2710839"/>
            <a:chExt cx="542923" cy="526007"/>
          </a:xfrm>
        </p:grpSpPr>
        <p:sp>
          <p:nvSpPr>
            <p:cNvPr id="35" name="Organigramme : Entrée manuelle 27">
              <a:extLst>
                <a:ext uri="{FF2B5EF4-FFF2-40B4-BE49-F238E27FC236}">
                  <a16:creationId xmlns:a16="http://schemas.microsoft.com/office/drawing/2014/main" id="{E1065FBA-2AAE-4D0A-BAAA-9BFCA98864EB}"/>
                </a:ext>
              </a:extLst>
            </p:cNvPr>
            <p:cNvSpPr/>
            <p:nvPr/>
          </p:nvSpPr>
          <p:spPr>
            <a:xfrm rot="5400000">
              <a:off x="3825172" y="2702382"/>
              <a:ext cx="526007" cy="542921"/>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5753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5753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5753"/>
                  </a:moveTo>
                  <a:lnTo>
                    <a:pt x="10000" y="0"/>
                  </a:lnTo>
                  <a:lnTo>
                    <a:pt x="10000" y="10000"/>
                  </a:lnTo>
                  <a:lnTo>
                    <a:pt x="0" y="10000"/>
                  </a:lnTo>
                  <a:lnTo>
                    <a:pt x="0" y="5753"/>
                  </a:lnTo>
                  <a:close/>
                </a:path>
              </a:pathLst>
            </a:custGeom>
            <a:solidFill>
              <a:srgbClr val="06516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b="1"/>
            </a:p>
          </p:txBody>
        </p:sp>
        <p:sp>
          <p:nvSpPr>
            <p:cNvPr id="37" name="Organigramme : Entrée manuelle 27">
              <a:extLst>
                <a:ext uri="{FF2B5EF4-FFF2-40B4-BE49-F238E27FC236}">
                  <a16:creationId xmlns:a16="http://schemas.microsoft.com/office/drawing/2014/main" id="{49EA19CE-E787-4BF6-AEC1-DCEC39FC664E}"/>
                </a:ext>
              </a:extLst>
            </p:cNvPr>
            <p:cNvSpPr/>
            <p:nvPr/>
          </p:nvSpPr>
          <p:spPr>
            <a:xfrm rot="5400000" flipH="1">
              <a:off x="3825170" y="2702382"/>
              <a:ext cx="526007" cy="542921"/>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5753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5753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5753"/>
                  </a:moveTo>
                  <a:lnTo>
                    <a:pt x="10000" y="0"/>
                  </a:lnTo>
                  <a:lnTo>
                    <a:pt x="10000" y="10000"/>
                  </a:lnTo>
                  <a:lnTo>
                    <a:pt x="0" y="10000"/>
                  </a:lnTo>
                  <a:lnTo>
                    <a:pt x="0" y="5753"/>
                  </a:lnTo>
                  <a:close/>
                </a:path>
              </a:pathLst>
            </a:custGeom>
            <a:solidFill>
              <a:srgbClr val="0651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b="1" dirty="0"/>
            </a:p>
          </p:txBody>
        </p:sp>
      </p:grpSp>
      <p:grpSp>
        <p:nvGrpSpPr>
          <p:cNvPr id="5" name="Groupe 4">
            <a:extLst>
              <a:ext uri="{FF2B5EF4-FFF2-40B4-BE49-F238E27FC236}">
                <a16:creationId xmlns:a16="http://schemas.microsoft.com/office/drawing/2014/main" id="{5401FB42-E633-4F0B-B6BB-C526381CF12E}"/>
              </a:ext>
            </a:extLst>
          </p:cNvPr>
          <p:cNvGrpSpPr/>
          <p:nvPr/>
        </p:nvGrpSpPr>
        <p:grpSpPr>
          <a:xfrm rot="5400000">
            <a:off x="3830664" y="2825811"/>
            <a:ext cx="341632" cy="352617"/>
            <a:chOff x="8271587" y="5311425"/>
            <a:chExt cx="3566226" cy="1102714"/>
          </a:xfrm>
        </p:grpSpPr>
        <p:sp>
          <p:nvSpPr>
            <p:cNvPr id="39" name="Organigramme : Entrée manuelle 27">
              <a:extLst>
                <a:ext uri="{FF2B5EF4-FFF2-40B4-BE49-F238E27FC236}">
                  <a16:creationId xmlns:a16="http://schemas.microsoft.com/office/drawing/2014/main" id="{9F3DB527-6837-4D59-ADA8-27D509E50B16}"/>
                </a:ext>
              </a:extLst>
            </p:cNvPr>
            <p:cNvSpPr/>
            <p:nvPr/>
          </p:nvSpPr>
          <p:spPr>
            <a:xfrm>
              <a:off x="8271587" y="5311426"/>
              <a:ext cx="3566226" cy="1102713"/>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5753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5753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5753"/>
                  </a:moveTo>
                  <a:lnTo>
                    <a:pt x="10000" y="0"/>
                  </a:lnTo>
                  <a:lnTo>
                    <a:pt x="10000" y="10000"/>
                  </a:lnTo>
                  <a:lnTo>
                    <a:pt x="0" y="10000"/>
                  </a:lnTo>
                  <a:lnTo>
                    <a:pt x="0" y="5753"/>
                  </a:lnTo>
                  <a:close/>
                </a:path>
              </a:pathLst>
            </a:custGeom>
            <a:solidFill>
              <a:srgbClr val="016B9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1" name="Organigramme : Entrée manuelle 27">
              <a:extLst>
                <a:ext uri="{FF2B5EF4-FFF2-40B4-BE49-F238E27FC236}">
                  <a16:creationId xmlns:a16="http://schemas.microsoft.com/office/drawing/2014/main" id="{09B5218C-2787-4529-A79A-BD8F560B868C}"/>
                </a:ext>
              </a:extLst>
            </p:cNvPr>
            <p:cNvSpPr/>
            <p:nvPr/>
          </p:nvSpPr>
          <p:spPr>
            <a:xfrm flipH="1">
              <a:off x="8271587" y="5311425"/>
              <a:ext cx="3566226" cy="1102713"/>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5753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5753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5753"/>
                  </a:moveTo>
                  <a:lnTo>
                    <a:pt x="10000" y="0"/>
                  </a:lnTo>
                  <a:lnTo>
                    <a:pt x="10000" y="10000"/>
                  </a:lnTo>
                  <a:lnTo>
                    <a:pt x="0" y="10000"/>
                  </a:lnTo>
                  <a:lnTo>
                    <a:pt x="0" y="5753"/>
                  </a:lnTo>
                  <a:close/>
                </a:path>
              </a:pathLst>
            </a:custGeom>
            <a:solidFill>
              <a:srgbClr val="016B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pic>
        <p:nvPicPr>
          <p:cNvPr id="23" name="Graphique 22" descr="Diagramme de Gantt avec un remplissage uni">
            <a:extLst>
              <a:ext uri="{FF2B5EF4-FFF2-40B4-BE49-F238E27FC236}">
                <a16:creationId xmlns:a16="http://schemas.microsoft.com/office/drawing/2014/main" id="{B99F2089-E1F9-457E-ACD0-AD5C1BF1E42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354185" y="428629"/>
            <a:ext cx="587415" cy="587415"/>
          </a:xfrm>
          <a:prstGeom prst="rect">
            <a:avLst/>
          </a:prstGeom>
        </p:spPr>
      </p:pic>
      <p:sp>
        <p:nvSpPr>
          <p:cNvPr id="30" name="Titre 1">
            <a:extLst>
              <a:ext uri="{FF2B5EF4-FFF2-40B4-BE49-F238E27FC236}">
                <a16:creationId xmlns:a16="http://schemas.microsoft.com/office/drawing/2014/main" id="{6EB776A7-6E6C-4154-8A6E-454039D93BC0}"/>
              </a:ext>
            </a:extLst>
          </p:cNvPr>
          <p:cNvSpPr txBox="1">
            <a:spLocks/>
          </p:cNvSpPr>
          <p:nvPr/>
        </p:nvSpPr>
        <p:spPr>
          <a:xfrm>
            <a:off x="4350799" y="1678958"/>
            <a:ext cx="6606395" cy="341632"/>
          </a:xfrm>
          <a:prstGeom prst="rect">
            <a:avLst/>
          </a:prstGeom>
          <a:noFill/>
          <a:ln>
            <a:noFill/>
          </a:ln>
        </p:spPr>
        <p:txBody>
          <a:bodyPr vert="horz" wrap="square" lIns="91440" tIns="45720" rIns="91440" bIns="45720" rtlCol="0" anchor="t" anchorCtr="0">
            <a:spAutoFit/>
          </a:bodyPr>
          <a:lstStyle>
            <a:lvl1pPr algn="l" defTabSz="914400" rtl="0" eaLnBrk="1" latinLnBrk="0" hangingPunct="1">
              <a:lnSpc>
                <a:spcPct val="90000"/>
              </a:lnSpc>
              <a:spcBef>
                <a:spcPct val="0"/>
              </a:spcBef>
              <a:buNone/>
              <a:defRPr sz="4400" kern="1200">
                <a:solidFill>
                  <a:schemeClr val="tx1"/>
                </a:solidFill>
                <a:latin typeface="Segoe UI" panose="020B0502040204020203" pitchFamily="34" charset="0"/>
                <a:ea typeface="+mj-ea"/>
                <a:cs typeface="+mj-cs"/>
              </a:defRPr>
            </a:lvl1pPr>
          </a:lstStyle>
          <a:p>
            <a:r>
              <a:rPr lang="fr-FR" sz="1800" dirty="0">
                <a:solidFill>
                  <a:srgbClr val="141E26"/>
                </a:solidFill>
              </a:rPr>
              <a:t>Introduction à Spring Data JPA</a:t>
            </a:r>
          </a:p>
        </p:txBody>
      </p:sp>
      <p:sp>
        <p:nvSpPr>
          <p:cNvPr id="47" name="Titre 1">
            <a:extLst>
              <a:ext uri="{FF2B5EF4-FFF2-40B4-BE49-F238E27FC236}">
                <a16:creationId xmlns:a16="http://schemas.microsoft.com/office/drawing/2014/main" id="{394E04D5-D5DD-412F-914A-A513D191AFDA}"/>
              </a:ext>
            </a:extLst>
          </p:cNvPr>
          <p:cNvSpPr txBox="1">
            <a:spLocks/>
          </p:cNvSpPr>
          <p:nvPr/>
        </p:nvSpPr>
        <p:spPr>
          <a:xfrm>
            <a:off x="4350799" y="3399751"/>
            <a:ext cx="6191251" cy="341632"/>
          </a:xfrm>
          <a:prstGeom prst="rect">
            <a:avLst/>
          </a:prstGeom>
          <a:noFill/>
          <a:ln>
            <a:noFill/>
          </a:ln>
        </p:spPr>
        <p:txBody>
          <a:bodyPr vert="horz" wrap="square" lIns="91440" tIns="45720" rIns="91440" bIns="45720" rtlCol="0" anchor="t" anchorCtr="0">
            <a:spAutoFit/>
          </a:bodyPr>
          <a:lstStyle>
            <a:lvl1pPr algn="l" defTabSz="914400" rtl="0" eaLnBrk="1" latinLnBrk="0" hangingPunct="1">
              <a:lnSpc>
                <a:spcPct val="90000"/>
              </a:lnSpc>
              <a:spcBef>
                <a:spcPct val="0"/>
              </a:spcBef>
              <a:buNone/>
              <a:defRPr sz="4400" kern="1200">
                <a:solidFill>
                  <a:schemeClr val="tx1"/>
                </a:solidFill>
                <a:latin typeface="Segoe UI" panose="020B0502040204020203" pitchFamily="34" charset="0"/>
                <a:ea typeface="+mj-ea"/>
                <a:cs typeface="+mj-cs"/>
              </a:defRPr>
            </a:lvl1pPr>
          </a:lstStyle>
          <a:p>
            <a:r>
              <a:rPr lang="fr-FR" sz="1800" dirty="0">
                <a:solidFill>
                  <a:srgbClr val="141E26"/>
                </a:solidFill>
              </a:rPr>
              <a:t>Associations</a:t>
            </a:r>
          </a:p>
        </p:txBody>
      </p:sp>
      <p:grpSp>
        <p:nvGrpSpPr>
          <p:cNvPr id="48" name="Groupe 47">
            <a:extLst>
              <a:ext uri="{FF2B5EF4-FFF2-40B4-BE49-F238E27FC236}">
                <a16:creationId xmlns:a16="http://schemas.microsoft.com/office/drawing/2014/main" id="{0A37E153-BBDB-47E7-A56E-1B0814DB28AE}"/>
              </a:ext>
            </a:extLst>
          </p:cNvPr>
          <p:cNvGrpSpPr/>
          <p:nvPr/>
        </p:nvGrpSpPr>
        <p:grpSpPr>
          <a:xfrm rot="5400000">
            <a:off x="3830664" y="3394259"/>
            <a:ext cx="341632" cy="352617"/>
            <a:chOff x="8271587" y="5311425"/>
            <a:chExt cx="3566226" cy="1102714"/>
          </a:xfrm>
        </p:grpSpPr>
        <p:sp>
          <p:nvSpPr>
            <p:cNvPr id="49" name="Organigramme : Entrée manuelle 27">
              <a:extLst>
                <a:ext uri="{FF2B5EF4-FFF2-40B4-BE49-F238E27FC236}">
                  <a16:creationId xmlns:a16="http://schemas.microsoft.com/office/drawing/2014/main" id="{E3532368-68FF-4EBC-AA2F-3F16E5A1A8E7}"/>
                </a:ext>
              </a:extLst>
            </p:cNvPr>
            <p:cNvSpPr/>
            <p:nvPr/>
          </p:nvSpPr>
          <p:spPr>
            <a:xfrm>
              <a:off x="8271587" y="5311426"/>
              <a:ext cx="3566226" cy="1102713"/>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5753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5753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5753"/>
                  </a:moveTo>
                  <a:lnTo>
                    <a:pt x="10000" y="0"/>
                  </a:lnTo>
                  <a:lnTo>
                    <a:pt x="10000" y="10000"/>
                  </a:lnTo>
                  <a:lnTo>
                    <a:pt x="0" y="10000"/>
                  </a:lnTo>
                  <a:lnTo>
                    <a:pt x="0" y="5753"/>
                  </a:lnTo>
                  <a:close/>
                </a:path>
              </a:pathLst>
            </a:custGeom>
            <a:solidFill>
              <a:srgbClr val="016B9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0" name="Organigramme : Entrée manuelle 27">
              <a:extLst>
                <a:ext uri="{FF2B5EF4-FFF2-40B4-BE49-F238E27FC236}">
                  <a16:creationId xmlns:a16="http://schemas.microsoft.com/office/drawing/2014/main" id="{5F5DD75B-CF85-4C7F-B9DC-5BBB764C9C3F}"/>
                </a:ext>
              </a:extLst>
            </p:cNvPr>
            <p:cNvSpPr/>
            <p:nvPr/>
          </p:nvSpPr>
          <p:spPr>
            <a:xfrm flipH="1">
              <a:off x="8271587" y="5311425"/>
              <a:ext cx="3566226" cy="1102713"/>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5753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5753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5753"/>
                  </a:moveTo>
                  <a:lnTo>
                    <a:pt x="10000" y="0"/>
                  </a:lnTo>
                  <a:lnTo>
                    <a:pt x="10000" y="10000"/>
                  </a:lnTo>
                  <a:lnTo>
                    <a:pt x="0" y="10000"/>
                  </a:lnTo>
                  <a:lnTo>
                    <a:pt x="0" y="5753"/>
                  </a:lnTo>
                  <a:close/>
                </a:path>
              </a:pathLst>
            </a:custGeom>
            <a:solidFill>
              <a:srgbClr val="016B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8" name="Groupe 7">
            <a:extLst>
              <a:ext uri="{FF2B5EF4-FFF2-40B4-BE49-F238E27FC236}">
                <a16:creationId xmlns:a16="http://schemas.microsoft.com/office/drawing/2014/main" id="{0E644340-F3B6-83CF-20B2-F1B5811DFB1A}"/>
              </a:ext>
            </a:extLst>
          </p:cNvPr>
          <p:cNvGrpSpPr/>
          <p:nvPr/>
        </p:nvGrpSpPr>
        <p:grpSpPr>
          <a:xfrm rot="5400000">
            <a:off x="3830665" y="4510920"/>
            <a:ext cx="341634" cy="352619"/>
            <a:chOff x="8271587" y="2588788"/>
            <a:chExt cx="3566226" cy="1105399"/>
          </a:xfrm>
        </p:grpSpPr>
        <p:sp>
          <p:nvSpPr>
            <p:cNvPr id="9" name="Organigramme : Entrée manuelle 27">
              <a:extLst>
                <a:ext uri="{FF2B5EF4-FFF2-40B4-BE49-F238E27FC236}">
                  <a16:creationId xmlns:a16="http://schemas.microsoft.com/office/drawing/2014/main" id="{ED72428E-10C2-58E4-2293-A9514B855EE9}"/>
                </a:ext>
              </a:extLst>
            </p:cNvPr>
            <p:cNvSpPr/>
            <p:nvPr/>
          </p:nvSpPr>
          <p:spPr>
            <a:xfrm>
              <a:off x="8271587" y="2588789"/>
              <a:ext cx="3566226" cy="1105398"/>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5753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5753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5753"/>
                  </a:moveTo>
                  <a:lnTo>
                    <a:pt x="10000" y="0"/>
                  </a:lnTo>
                  <a:lnTo>
                    <a:pt x="10000" y="10000"/>
                  </a:lnTo>
                  <a:lnTo>
                    <a:pt x="0" y="10000"/>
                  </a:lnTo>
                  <a:lnTo>
                    <a:pt x="0" y="5753"/>
                  </a:lnTo>
                  <a:close/>
                </a:path>
              </a:pathLst>
            </a:custGeom>
            <a:solidFill>
              <a:srgbClr val="3B518E">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Organigramme : Entrée manuelle 27">
              <a:extLst>
                <a:ext uri="{FF2B5EF4-FFF2-40B4-BE49-F238E27FC236}">
                  <a16:creationId xmlns:a16="http://schemas.microsoft.com/office/drawing/2014/main" id="{38D05BAF-B5A0-8423-8FC7-64CA5909CF01}"/>
                </a:ext>
              </a:extLst>
            </p:cNvPr>
            <p:cNvSpPr/>
            <p:nvPr/>
          </p:nvSpPr>
          <p:spPr>
            <a:xfrm flipH="1">
              <a:off x="8271587" y="2588788"/>
              <a:ext cx="3566226" cy="1105398"/>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5753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5753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5753"/>
                  </a:moveTo>
                  <a:lnTo>
                    <a:pt x="10000" y="0"/>
                  </a:lnTo>
                  <a:lnTo>
                    <a:pt x="10000" y="10000"/>
                  </a:lnTo>
                  <a:lnTo>
                    <a:pt x="0" y="10000"/>
                  </a:lnTo>
                  <a:lnTo>
                    <a:pt x="0" y="5753"/>
                  </a:lnTo>
                  <a:close/>
                </a:path>
              </a:pathLst>
            </a:custGeom>
            <a:solidFill>
              <a:srgbClr val="3B51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1" name="Titre 1">
            <a:extLst>
              <a:ext uri="{FF2B5EF4-FFF2-40B4-BE49-F238E27FC236}">
                <a16:creationId xmlns:a16="http://schemas.microsoft.com/office/drawing/2014/main" id="{575D6587-323B-E86E-7E90-35F1655C1D1C}"/>
              </a:ext>
            </a:extLst>
          </p:cNvPr>
          <p:cNvSpPr txBox="1">
            <a:spLocks/>
          </p:cNvSpPr>
          <p:nvPr/>
        </p:nvSpPr>
        <p:spPr>
          <a:xfrm>
            <a:off x="4350798" y="4516415"/>
            <a:ext cx="5834923" cy="341632"/>
          </a:xfrm>
          <a:prstGeom prst="rect">
            <a:avLst/>
          </a:prstGeom>
          <a:noFill/>
          <a:ln>
            <a:noFill/>
          </a:ln>
        </p:spPr>
        <p:txBody>
          <a:bodyPr vert="horz" wrap="square" lIns="91440" tIns="45720" rIns="91440" bIns="45720" rtlCol="0" anchor="t" anchorCtr="0">
            <a:spAutoFit/>
          </a:bodyPr>
          <a:lstStyle>
            <a:lvl1pPr algn="l" defTabSz="914400" rtl="0" eaLnBrk="1" latinLnBrk="0" hangingPunct="1">
              <a:lnSpc>
                <a:spcPct val="90000"/>
              </a:lnSpc>
              <a:spcBef>
                <a:spcPct val="0"/>
              </a:spcBef>
              <a:buNone/>
              <a:defRPr sz="4400" kern="1200">
                <a:solidFill>
                  <a:schemeClr val="tx1"/>
                </a:solidFill>
                <a:latin typeface="Segoe UI" panose="020B0502040204020203" pitchFamily="34" charset="0"/>
                <a:ea typeface="+mj-ea"/>
                <a:cs typeface="+mj-cs"/>
              </a:defRPr>
            </a:lvl1pPr>
          </a:lstStyle>
          <a:p>
            <a:r>
              <a:rPr lang="fr-FR" sz="1800" dirty="0">
                <a:solidFill>
                  <a:srgbClr val="141E26"/>
                </a:solidFill>
              </a:rPr>
              <a:t>JPQL et requêtage</a:t>
            </a:r>
            <a:endParaRPr lang="fr-FR" sz="1800" b="1" dirty="0">
              <a:solidFill>
                <a:srgbClr val="141E26"/>
              </a:solidFill>
            </a:endParaRPr>
          </a:p>
        </p:txBody>
      </p:sp>
      <p:sp>
        <p:nvSpPr>
          <p:cNvPr id="19" name="Titre 1">
            <a:extLst>
              <a:ext uri="{FF2B5EF4-FFF2-40B4-BE49-F238E27FC236}">
                <a16:creationId xmlns:a16="http://schemas.microsoft.com/office/drawing/2014/main" id="{6A980F29-6478-DA33-83C3-FE68881AFCD8}"/>
              </a:ext>
            </a:extLst>
          </p:cNvPr>
          <p:cNvSpPr txBox="1">
            <a:spLocks/>
          </p:cNvSpPr>
          <p:nvPr/>
        </p:nvSpPr>
        <p:spPr>
          <a:xfrm>
            <a:off x="4350799" y="3968198"/>
            <a:ext cx="6253470" cy="341632"/>
          </a:xfrm>
          <a:prstGeom prst="rect">
            <a:avLst/>
          </a:prstGeom>
          <a:noFill/>
          <a:ln>
            <a:noFill/>
          </a:ln>
        </p:spPr>
        <p:txBody>
          <a:bodyPr vert="horz" wrap="square" lIns="91440" tIns="45720" rIns="91440" bIns="45720" rtlCol="0" anchor="t" anchorCtr="0">
            <a:spAutoFit/>
          </a:bodyPr>
          <a:lstStyle>
            <a:lvl1pPr algn="l" defTabSz="914400" rtl="0" eaLnBrk="1" latinLnBrk="0" hangingPunct="1">
              <a:lnSpc>
                <a:spcPct val="90000"/>
              </a:lnSpc>
              <a:spcBef>
                <a:spcPct val="0"/>
              </a:spcBef>
              <a:buNone/>
              <a:defRPr sz="4400" kern="1200">
                <a:solidFill>
                  <a:schemeClr val="tx1"/>
                </a:solidFill>
                <a:latin typeface="Segoe UI" panose="020B0502040204020203" pitchFamily="34" charset="0"/>
                <a:ea typeface="+mj-ea"/>
                <a:cs typeface="+mj-cs"/>
              </a:defRPr>
            </a:lvl1pPr>
          </a:lstStyle>
          <a:p>
            <a:r>
              <a:rPr lang="fr-FR" sz="1800" dirty="0">
                <a:solidFill>
                  <a:srgbClr val="141E26"/>
                </a:solidFill>
              </a:rPr>
              <a:t>Héritage</a:t>
            </a:r>
          </a:p>
        </p:txBody>
      </p:sp>
      <p:grpSp>
        <p:nvGrpSpPr>
          <p:cNvPr id="20" name="Groupe 19">
            <a:extLst>
              <a:ext uri="{FF2B5EF4-FFF2-40B4-BE49-F238E27FC236}">
                <a16:creationId xmlns:a16="http://schemas.microsoft.com/office/drawing/2014/main" id="{245C2FF7-731C-D265-E383-D7395793083E}"/>
              </a:ext>
            </a:extLst>
          </p:cNvPr>
          <p:cNvGrpSpPr/>
          <p:nvPr/>
        </p:nvGrpSpPr>
        <p:grpSpPr>
          <a:xfrm>
            <a:off x="3825171" y="3968198"/>
            <a:ext cx="352619" cy="341632"/>
            <a:chOff x="3816713" y="2710839"/>
            <a:chExt cx="542923" cy="526007"/>
          </a:xfrm>
        </p:grpSpPr>
        <p:sp>
          <p:nvSpPr>
            <p:cNvPr id="21" name="Organigramme : Entrée manuelle 27">
              <a:extLst>
                <a:ext uri="{FF2B5EF4-FFF2-40B4-BE49-F238E27FC236}">
                  <a16:creationId xmlns:a16="http://schemas.microsoft.com/office/drawing/2014/main" id="{A5FD6A79-DFBD-D303-5AA3-B3168919D32C}"/>
                </a:ext>
              </a:extLst>
            </p:cNvPr>
            <p:cNvSpPr/>
            <p:nvPr/>
          </p:nvSpPr>
          <p:spPr>
            <a:xfrm rot="5400000">
              <a:off x="3825172" y="2702382"/>
              <a:ext cx="526007" cy="542921"/>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5753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5753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5753"/>
                  </a:moveTo>
                  <a:lnTo>
                    <a:pt x="10000" y="0"/>
                  </a:lnTo>
                  <a:lnTo>
                    <a:pt x="10000" y="10000"/>
                  </a:lnTo>
                  <a:lnTo>
                    <a:pt x="0" y="10000"/>
                  </a:lnTo>
                  <a:lnTo>
                    <a:pt x="0" y="5753"/>
                  </a:lnTo>
                  <a:close/>
                </a:path>
              </a:pathLst>
            </a:custGeom>
            <a:solidFill>
              <a:srgbClr val="06516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b="1"/>
            </a:p>
          </p:txBody>
        </p:sp>
        <p:sp>
          <p:nvSpPr>
            <p:cNvPr id="22" name="Organigramme : Entrée manuelle 27">
              <a:extLst>
                <a:ext uri="{FF2B5EF4-FFF2-40B4-BE49-F238E27FC236}">
                  <a16:creationId xmlns:a16="http://schemas.microsoft.com/office/drawing/2014/main" id="{D121316D-EFCC-BF8D-966B-6A49683117A2}"/>
                </a:ext>
              </a:extLst>
            </p:cNvPr>
            <p:cNvSpPr/>
            <p:nvPr/>
          </p:nvSpPr>
          <p:spPr>
            <a:xfrm rot="5400000" flipH="1">
              <a:off x="3825170" y="2702382"/>
              <a:ext cx="526007" cy="542921"/>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5753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5753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5753"/>
                  </a:moveTo>
                  <a:lnTo>
                    <a:pt x="10000" y="0"/>
                  </a:lnTo>
                  <a:lnTo>
                    <a:pt x="10000" y="10000"/>
                  </a:lnTo>
                  <a:lnTo>
                    <a:pt x="0" y="10000"/>
                  </a:lnTo>
                  <a:lnTo>
                    <a:pt x="0" y="5753"/>
                  </a:lnTo>
                  <a:close/>
                </a:path>
              </a:pathLst>
            </a:custGeom>
            <a:solidFill>
              <a:srgbClr val="0651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b="1" dirty="0"/>
            </a:p>
          </p:txBody>
        </p:sp>
      </p:grpSp>
    </p:spTree>
    <p:extLst>
      <p:ext uri="{BB962C8B-B14F-4D97-AF65-F5344CB8AC3E}">
        <p14:creationId xmlns:p14="http://schemas.microsoft.com/office/powerpoint/2010/main" val="22789156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re 1">
            <a:extLst>
              <a:ext uri="{FF2B5EF4-FFF2-40B4-BE49-F238E27FC236}">
                <a16:creationId xmlns:a16="http://schemas.microsoft.com/office/drawing/2014/main" id="{7039B82E-248A-E9BB-B359-FE75DAA2329F}"/>
              </a:ext>
            </a:extLst>
          </p:cNvPr>
          <p:cNvSpPr txBox="1">
            <a:spLocks/>
          </p:cNvSpPr>
          <p:nvPr/>
        </p:nvSpPr>
        <p:spPr>
          <a:xfrm>
            <a:off x="3506876" y="1329151"/>
            <a:ext cx="8330938" cy="3486019"/>
          </a:xfrm>
          <a:prstGeom prst="rect">
            <a:avLst/>
          </a:prstGeom>
          <a:noFill/>
          <a:ln>
            <a:noFill/>
          </a:ln>
        </p:spPr>
        <p:txBody>
          <a:bodyPr vert="horz" wrap="square" lIns="91440" tIns="45720" rIns="91440" bIns="45720" rtlCol="0" anchor="t" anchorCtr="0">
            <a:spAutoFit/>
          </a:bodyPr>
          <a:lstStyle>
            <a:lvl1pPr algn="l" defTabSz="914400" rtl="0" eaLnBrk="1" latinLnBrk="0" hangingPunct="1">
              <a:lnSpc>
                <a:spcPct val="90000"/>
              </a:lnSpc>
              <a:spcBef>
                <a:spcPct val="0"/>
              </a:spcBef>
              <a:buNone/>
              <a:defRPr sz="4400" kern="1200">
                <a:solidFill>
                  <a:schemeClr val="tx1"/>
                </a:solidFill>
                <a:latin typeface="Segoe UI" panose="020B0502040204020203" pitchFamily="34" charset="0"/>
                <a:ea typeface="+mj-ea"/>
                <a:cs typeface="+mj-cs"/>
              </a:defRPr>
            </a:lvl1pPr>
          </a:lstStyle>
          <a:p>
            <a:pPr>
              <a:lnSpc>
                <a:spcPct val="120000"/>
              </a:lnSpc>
            </a:pPr>
            <a:r>
              <a:rPr lang="fr-FR" sz="2400" dirty="0">
                <a:solidFill>
                  <a:srgbClr val="011F39"/>
                </a:solidFill>
                <a:cs typeface="Segoe UI" panose="020B0502040204020203" pitchFamily="34" charset="0"/>
              </a:rPr>
              <a:t>Association</a:t>
            </a:r>
            <a:r>
              <a:rPr lang="fr-FR" sz="2400" dirty="0">
                <a:solidFill>
                  <a:srgbClr val="95B258"/>
                </a:solidFill>
                <a:cs typeface="Segoe UI" panose="020B0502040204020203" pitchFamily="34" charset="0"/>
              </a:rPr>
              <a:t> 1-N unidirectionnelle</a:t>
            </a:r>
            <a:endParaRPr lang="fr-FR" sz="2400" dirty="0"/>
          </a:p>
          <a:p>
            <a:pPr marL="342900" indent="-342900">
              <a:lnSpc>
                <a:spcPct val="120000"/>
              </a:lnSpc>
              <a:buFont typeface="Arial" panose="020B0604020202020204" pitchFamily="34" charset="0"/>
              <a:buChar char="•"/>
            </a:pPr>
            <a:r>
              <a:rPr lang="fr-FR" sz="2400" dirty="0">
                <a:solidFill>
                  <a:srgbClr val="011F39"/>
                </a:solidFill>
                <a:cs typeface="Segoe UI" panose="020B0502040204020203" pitchFamily="34" charset="0"/>
              </a:rPr>
              <a:t>Création de deux classes annotées avec @Entity</a:t>
            </a:r>
          </a:p>
          <a:p>
            <a:pPr marL="800100" lvl="1" indent="-342900">
              <a:lnSpc>
                <a:spcPct val="120000"/>
              </a:lnSpc>
              <a:buFont typeface="Arial" panose="020B0604020202020204" pitchFamily="34" charset="0"/>
              <a:buChar char="•"/>
            </a:pPr>
            <a:r>
              <a:rPr lang="fr-FR" dirty="0">
                <a:solidFill>
                  <a:srgbClr val="011F39"/>
                </a:solidFill>
                <a:cs typeface="Segoe UI" panose="020B0502040204020203" pitchFamily="34" charset="0"/>
              </a:rPr>
              <a:t>Promo et </a:t>
            </a:r>
            <a:r>
              <a:rPr lang="fr-FR" dirty="0" err="1">
                <a:solidFill>
                  <a:srgbClr val="011F39"/>
                </a:solidFill>
                <a:cs typeface="Segoe UI" panose="020B0502040204020203" pitchFamily="34" charset="0"/>
              </a:rPr>
              <a:t>EtudiantEni</a:t>
            </a:r>
            <a:endParaRPr lang="fr-FR" dirty="0">
              <a:solidFill>
                <a:srgbClr val="011F39"/>
              </a:solidFill>
              <a:cs typeface="Segoe UI" panose="020B0502040204020203" pitchFamily="34" charset="0"/>
            </a:endParaRPr>
          </a:p>
          <a:p>
            <a:pPr marL="800100" lvl="1" indent="-342900">
              <a:lnSpc>
                <a:spcPct val="120000"/>
              </a:lnSpc>
              <a:buFont typeface="Arial" panose="020B0604020202020204" pitchFamily="34" charset="0"/>
              <a:buChar char="•"/>
            </a:pPr>
            <a:r>
              <a:rPr lang="fr-FR" dirty="0">
                <a:solidFill>
                  <a:srgbClr val="011F39"/>
                </a:solidFill>
                <a:cs typeface="Segoe UI" panose="020B0502040204020203" pitchFamily="34" charset="0"/>
              </a:rPr>
              <a:t>Chaque classe sera mappée avec sa propre table</a:t>
            </a:r>
          </a:p>
          <a:p>
            <a:pPr marL="342900" indent="-342900">
              <a:lnSpc>
                <a:spcPct val="120000"/>
              </a:lnSpc>
              <a:buFont typeface="Arial" panose="020B0604020202020204" pitchFamily="34" charset="0"/>
              <a:buChar char="•"/>
            </a:pPr>
            <a:r>
              <a:rPr lang="fr-FR" sz="2400" dirty="0">
                <a:solidFill>
                  <a:srgbClr val="011F39"/>
                </a:solidFill>
                <a:cs typeface="Segoe UI" panose="020B0502040204020203" pitchFamily="34" charset="0"/>
              </a:rPr>
              <a:t>Déclaration d’une liste d’</a:t>
            </a:r>
            <a:r>
              <a:rPr lang="fr-FR" sz="2400" dirty="0" err="1">
                <a:solidFill>
                  <a:srgbClr val="011F39"/>
                </a:solidFill>
                <a:cs typeface="Segoe UI" panose="020B0502040204020203" pitchFamily="34" charset="0"/>
              </a:rPr>
              <a:t>EdutiantEni</a:t>
            </a:r>
            <a:r>
              <a:rPr lang="fr-FR" sz="2400" dirty="0">
                <a:solidFill>
                  <a:srgbClr val="011F39"/>
                </a:solidFill>
                <a:cs typeface="Segoe UI" panose="020B0502040204020203" pitchFamily="34" charset="0"/>
              </a:rPr>
              <a:t> dans la classe Promo</a:t>
            </a:r>
          </a:p>
          <a:p>
            <a:pPr marL="800100" lvl="1" indent="-342900">
              <a:lnSpc>
                <a:spcPct val="120000"/>
              </a:lnSpc>
              <a:buFont typeface="Arial" panose="020B0604020202020204" pitchFamily="34" charset="0"/>
              <a:buChar char="•"/>
            </a:pPr>
            <a:r>
              <a:rPr lang="fr-FR" dirty="0">
                <a:solidFill>
                  <a:srgbClr val="011F39"/>
                </a:solidFill>
                <a:cs typeface="Segoe UI" panose="020B0502040204020203" pitchFamily="34" charset="0"/>
              </a:rPr>
              <a:t>Annoté </a:t>
            </a:r>
            <a:r>
              <a:rPr lang="fr-FR" dirty="0">
                <a:solidFill>
                  <a:srgbClr val="95B258"/>
                </a:solidFill>
                <a:cs typeface="Segoe UI" panose="020B0502040204020203" pitchFamily="34" charset="0"/>
              </a:rPr>
              <a:t>@OneToMany</a:t>
            </a:r>
          </a:p>
          <a:p>
            <a:pPr marL="800100" lvl="1" indent="-342900">
              <a:lnSpc>
                <a:spcPct val="120000"/>
              </a:lnSpc>
              <a:buFont typeface="Arial" panose="020B0604020202020204" pitchFamily="34" charset="0"/>
              <a:buChar char="•"/>
            </a:pPr>
            <a:r>
              <a:rPr lang="fr-FR" dirty="0">
                <a:solidFill>
                  <a:srgbClr val="011F39"/>
                </a:solidFill>
                <a:cs typeface="Segoe UI" panose="020B0502040204020203" pitchFamily="34" charset="0"/>
              </a:rPr>
              <a:t>Paramètres possibles : cascade, </a:t>
            </a:r>
            <a:r>
              <a:rPr lang="fr-FR" dirty="0" err="1">
                <a:solidFill>
                  <a:srgbClr val="011F39"/>
                </a:solidFill>
                <a:cs typeface="Segoe UI" panose="020B0502040204020203" pitchFamily="34" charset="0"/>
              </a:rPr>
              <a:t>orphanRemoval</a:t>
            </a:r>
            <a:r>
              <a:rPr lang="fr-FR" dirty="0">
                <a:solidFill>
                  <a:srgbClr val="011F39"/>
                </a:solidFill>
                <a:cs typeface="Segoe UI" panose="020B0502040204020203" pitchFamily="34" charset="0"/>
              </a:rPr>
              <a:t>, </a:t>
            </a:r>
            <a:r>
              <a:rPr lang="fr-FR" dirty="0" err="1">
                <a:solidFill>
                  <a:srgbClr val="011F39"/>
                </a:solidFill>
                <a:cs typeface="Segoe UI" panose="020B0502040204020203" pitchFamily="34" charset="0"/>
              </a:rPr>
              <a:t>fetch</a:t>
            </a:r>
            <a:r>
              <a:rPr lang="fr-FR" dirty="0">
                <a:solidFill>
                  <a:srgbClr val="011F39"/>
                </a:solidFill>
                <a:cs typeface="Segoe UI" panose="020B0502040204020203" pitchFamily="34" charset="0"/>
              </a:rPr>
              <a:t> </a:t>
            </a:r>
          </a:p>
          <a:p>
            <a:pPr marL="800100" lvl="1" indent="-342900">
              <a:lnSpc>
                <a:spcPct val="120000"/>
              </a:lnSpc>
              <a:buClr>
                <a:srgbClr val="011F39"/>
              </a:buClr>
              <a:buFont typeface="Arial" panose="020B0604020202020204" pitchFamily="34" charset="0"/>
              <a:buChar char="•"/>
            </a:pPr>
            <a:r>
              <a:rPr lang="fr-FR" dirty="0">
                <a:solidFill>
                  <a:srgbClr val="95B258"/>
                </a:solidFill>
                <a:cs typeface="Segoe UI" panose="020B0502040204020203" pitchFamily="34" charset="0"/>
              </a:rPr>
              <a:t>@JoinColumn </a:t>
            </a:r>
            <a:r>
              <a:rPr lang="fr-FR" dirty="0">
                <a:solidFill>
                  <a:srgbClr val="011F39"/>
                </a:solidFill>
                <a:cs typeface="Segoe UI" panose="020B0502040204020203" pitchFamily="34" charset="0"/>
                <a:sym typeface="Wingdings" panose="05000000000000000000" pitchFamily="2" charset="2"/>
              </a:rPr>
              <a:t> précise le nom de la contrainte de jointure en base</a:t>
            </a:r>
            <a:endParaRPr lang="fr-FR" dirty="0">
              <a:solidFill>
                <a:srgbClr val="011F39"/>
              </a:solidFill>
              <a:cs typeface="Segoe UI" panose="020B0502040204020203" pitchFamily="34" charset="0"/>
            </a:endParaRPr>
          </a:p>
          <a:p>
            <a:pPr>
              <a:lnSpc>
                <a:spcPct val="120000"/>
              </a:lnSpc>
            </a:pPr>
            <a:endParaRPr lang="fr-FR" sz="2400" dirty="0">
              <a:solidFill>
                <a:srgbClr val="011F39"/>
              </a:solidFill>
              <a:cs typeface="Segoe UI" panose="020B0502040204020203" pitchFamily="34" charset="0"/>
            </a:endParaRPr>
          </a:p>
        </p:txBody>
      </p:sp>
      <p:sp>
        <p:nvSpPr>
          <p:cNvPr id="6" name="Titre 1">
            <a:extLst>
              <a:ext uri="{FF2B5EF4-FFF2-40B4-BE49-F238E27FC236}">
                <a16:creationId xmlns:a16="http://schemas.microsoft.com/office/drawing/2014/main" id="{48EE39BE-9E8A-4EFB-AA76-646D28DDBF24}"/>
              </a:ext>
            </a:extLst>
          </p:cNvPr>
          <p:cNvSpPr txBox="1">
            <a:spLocks/>
          </p:cNvSpPr>
          <p:nvPr/>
        </p:nvSpPr>
        <p:spPr>
          <a:xfrm>
            <a:off x="3825174" y="428630"/>
            <a:ext cx="8012641" cy="542920"/>
          </a:xfrm>
          <a:prstGeom prst="rect">
            <a:avLst/>
          </a:prstGeom>
        </p:spPr>
        <p:txBody>
          <a:bodyPr lIns="0" tIns="0" rIns="0" bIns="0" anchor="t" anchorCtr="0">
            <a:normAutofit/>
          </a:bodyPr>
          <a:lstStyle>
            <a:lvl1pPr algn="r" defTabSz="914400" rtl="0" eaLnBrk="1" latinLnBrk="0" hangingPunct="1">
              <a:lnSpc>
                <a:spcPct val="90000"/>
              </a:lnSpc>
              <a:spcBef>
                <a:spcPct val="0"/>
              </a:spcBef>
              <a:buNone/>
              <a:defRPr sz="1400" kern="1200">
                <a:solidFill>
                  <a:srgbClr val="222933"/>
                </a:solidFill>
                <a:latin typeface="Segoe UI Light" panose="020B0502040204020203" pitchFamily="34" charset="0"/>
                <a:ea typeface="+mj-ea"/>
                <a:cs typeface="Segoe UI Light" panose="020B0502040204020203" pitchFamily="34" charset="0"/>
              </a:defRPr>
            </a:lvl1pPr>
          </a:lstStyle>
          <a:p>
            <a:r>
              <a:rPr lang="fr-FR" dirty="0">
                <a:solidFill>
                  <a:srgbClr val="141E26"/>
                </a:solidFill>
              </a:rPr>
              <a:t>Java </a:t>
            </a:r>
            <a:r>
              <a:rPr lang="fr-FR" dirty="0" err="1">
                <a:solidFill>
                  <a:srgbClr val="141E26"/>
                </a:solidFill>
              </a:rPr>
              <a:t>Frameworks</a:t>
            </a:r>
            <a:endParaRPr lang="fr-FR" dirty="0">
              <a:solidFill>
                <a:srgbClr val="141E26"/>
              </a:solidFill>
            </a:endParaRPr>
          </a:p>
          <a:p>
            <a:r>
              <a:rPr lang="fr-FR" b="1" cap="all" dirty="0">
                <a:solidFill>
                  <a:srgbClr val="3B518E"/>
                </a:solidFill>
                <a:latin typeface="Segoe UI" panose="020B0502040204020203" pitchFamily="34" charset="0"/>
                <a:cs typeface="Segoe UI" panose="020B0502040204020203" pitchFamily="34" charset="0"/>
              </a:rPr>
              <a:t>Spring data</a:t>
            </a:r>
          </a:p>
        </p:txBody>
      </p:sp>
      <p:pic>
        <p:nvPicPr>
          <p:cNvPr id="9" name="Graphique 8">
            <a:extLst>
              <a:ext uri="{FF2B5EF4-FFF2-40B4-BE49-F238E27FC236}">
                <a16:creationId xmlns:a16="http://schemas.microsoft.com/office/drawing/2014/main" id="{6D568089-B2B3-4769-9325-554149C6E5CA}"/>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54184" y="6124781"/>
            <a:ext cx="528777" cy="528777"/>
          </a:xfrm>
          <a:prstGeom prst="rect">
            <a:avLst/>
          </a:prstGeom>
        </p:spPr>
      </p:pic>
      <p:sp>
        <p:nvSpPr>
          <p:cNvPr id="2" name="Espace réservé du texte 19">
            <a:extLst>
              <a:ext uri="{FF2B5EF4-FFF2-40B4-BE49-F238E27FC236}">
                <a16:creationId xmlns:a16="http://schemas.microsoft.com/office/drawing/2014/main" id="{512EC354-73ED-83D2-92C7-B7ABF6C0C724}"/>
              </a:ext>
            </a:extLst>
          </p:cNvPr>
          <p:cNvSpPr txBox="1">
            <a:spLocks/>
          </p:cNvSpPr>
          <p:nvPr/>
        </p:nvSpPr>
        <p:spPr>
          <a:xfrm>
            <a:off x="354186" y="1240233"/>
            <a:ext cx="2852415" cy="4421658"/>
          </a:xfrm>
          <a:prstGeom prst="rect">
            <a:avLst/>
          </a:prstGeom>
        </p:spPr>
        <p:txBody>
          <a:bodyPr lIns="0" tIns="0" rIns="0" bIns="0"/>
          <a:lstStyle>
            <a:lvl1pPr marL="0" indent="0" algn="l" defTabSz="914400" rtl="0" eaLnBrk="1" latinLnBrk="0" hangingPunct="1">
              <a:lnSpc>
                <a:spcPct val="90000"/>
              </a:lnSpc>
              <a:spcBef>
                <a:spcPts val="1000"/>
              </a:spcBef>
              <a:buFont typeface="Arial" panose="020B0604020202020204" pitchFamily="34" charset="0"/>
              <a:buNone/>
              <a:defRPr sz="2800" b="1" kern="1200">
                <a:solidFill>
                  <a:schemeClr val="bg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sz="2600" dirty="0">
                <a:solidFill>
                  <a:srgbClr val="3B518E"/>
                </a:solidFill>
              </a:rPr>
              <a:t>Associations</a:t>
            </a:r>
          </a:p>
        </p:txBody>
      </p:sp>
      <p:pic>
        <p:nvPicPr>
          <p:cNvPr id="11" name="Image 10" descr="Une image contenant ligne, texte, diagramme, Police&#10;&#10;Description générée automatiquement">
            <a:extLst>
              <a:ext uri="{FF2B5EF4-FFF2-40B4-BE49-F238E27FC236}">
                <a16:creationId xmlns:a16="http://schemas.microsoft.com/office/drawing/2014/main" id="{63B0D5E7-B4EE-1AE3-8936-42A1FE022FD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4184" y="1549481"/>
            <a:ext cx="2287650" cy="4575299"/>
          </a:xfrm>
          <a:prstGeom prst="rect">
            <a:avLst/>
          </a:prstGeom>
        </p:spPr>
      </p:pic>
    </p:spTree>
    <p:extLst>
      <p:ext uri="{BB962C8B-B14F-4D97-AF65-F5344CB8AC3E}">
        <p14:creationId xmlns:p14="http://schemas.microsoft.com/office/powerpoint/2010/main" val="3420144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F19FB19-BC5C-4CA3-B36F-D05031688B0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37303" r="1"/>
          <a:stretch/>
        </p:blipFill>
        <p:spPr>
          <a:xfrm>
            <a:off x="0" y="3002"/>
            <a:ext cx="12192000" cy="6843061"/>
          </a:xfrm>
          <a:prstGeom prst="rect">
            <a:avLst/>
          </a:prstGeom>
        </p:spPr>
      </p:pic>
      <p:sp>
        <p:nvSpPr>
          <p:cNvPr id="16" name="Rectangle 15">
            <a:extLst>
              <a:ext uri="{FF2B5EF4-FFF2-40B4-BE49-F238E27FC236}">
                <a16:creationId xmlns:a16="http://schemas.microsoft.com/office/drawing/2014/main" id="{F4792626-5EDF-457E-BC47-35973147636D}"/>
              </a:ext>
            </a:extLst>
          </p:cNvPr>
          <p:cNvSpPr/>
          <p:nvPr/>
        </p:nvSpPr>
        <p:spPr>
          <a:xfrm>
            <a:off x="0" y="11936"/>
            <a:ext cx="12192000" cy="6858000"/>
          </a:xfrm>
          <a:prstGeom prst="rect">
            <a:avLst/>
          </a:prstGeom>
          <a:solidFill>
            <a:srgbClr val="011F39">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nvGrpSpPr>
          <p:cNvPr id="14" name="Groupe 13">
            <a:extLst>
              <a:ext uri="{FF2B5EF4-FFF2-40B4-BE49-F238E27FC236}">
                <a16:creationId xmlns:a16="http://schemas.microsoft.com/office/drawing/2014/main" id="{07BC588E-A495-49A9-8813-628670F8E4BB}"/>
              </a:ext>
            </a:extLst>
          </p:cNvPr>
          <p:cNvGrpSpPr/>
          <p:nvPr/>
        </p:nvGrpSpPr>
        <p:grpSpPr>
          <a:xfrm>
            <a:off x="-1" y="0"/>
            <a:ext cx="3657600" cy="6858001"/>
            <a:chOff x="-1" y="0"/>
            <a:chExt cx="4292084" cy="6858001"/>
          </a:xfrm>
        </p:grpSpPr>
        <p:sp>
          <p:nvSpPr>
            <p:cNvPr id="17" name="Flèche : pentagone 16">
              <a:extLst>
                <a:ext uri="{FF2B5EF4-FFF2-40B4-BE49-F238E27FC236}">
                  <a16:creationId xmlns:a16="http://schemas.microsoft.com/office/drawing/2014/main" id="{594D2172-FB13-492C-B76B-A385911C5851}"/>
                </a:ext>
              </a:extLst>
            </p:cNvPr>
            <p:cNvSpPr/>
            <p:nvPr/>
          </p:nvSpPr>
          <p:spPr>
            <a:xfrm>
              <a:off x="-1" y="0"/>
              <a:ext cx="4292083" cy="6858000"/>
            </a:xfrm>
            <a:prstGeom prst="homePlate">
              <a:avLst>
                <a:gd name="adj" fmla="val 50658"/>
              </a:avLst>
            </a:prstGeom>
            <a:solidFill>
              <a:srgbClr val="0651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Triangle rectangle 17">
              <a:extLst>
                <a:ext uri="{FF2B5EF4-FFF2-40B4-BE49-F238E27FC236}">
                  <a16:creationId xmlns:a16="http://schemas.microsoft.com/office/drawing/2014/main" id="{3D0C3274-FA67-4536-99D7-BF36DC8EB5D9}"/>
                </a:ext>
              </a:extLst>
            </p:cNvPr>
            <p:cNvSpPr/>
            <p:nvPr/>
          </p:nvSpPr>
          <p:spPr>
            <a:xfrm>
              <a:off x="0" y="2699281"/>
              <a:ext cx="4292082" cy="4158720"/>
            </a:xfrm>
            <a:prstGeom prst="rtTriangle">
              <a:avLst/>
            </a:prstGeom>
            <a:solidFill>
              <a:srgbClr val="06516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Triangle rectangle 18">
              <a:extLst>
                <a:ext uri="{FF2B5EF4-FFF2-40B4-BE49-F238E27FC236}">
                  <a16:creationId xmlns:a16="http://schemas.microsoft.com/office/drawing/2014/main" id="{8A5F0E14-750D-4317-86A8-BA8B26E435A6}"/>
                </a:ext>
              </a:extLst>
            </p:cNvPr>
            <p:cNvSpPr/>
            <p:nvPr/>
          </p:nvSpPr>
          <p:spPr>
            <a:xfrm rot="5400000">
              <a:off x="-68820" y="80756"/>
              <a:ext cx="4429722" cy="4292084"/>
            </a:xfrm>
            <a:prstGeom prst="rtTriangle">
              <a:avLst/>
            </a:prstGeom>
            <a:solidFill>
              <a:srgbClr val="06516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5" name="Titre 1">
            <a:extLst>
              <a:ext uri="{FF2B5EF4-FFF2-40B4-BE49-F238E27FC236}">
                <a16:creationId xmlns:a16="http://schemas.microsoft.com/office/drawing/2014/main" id="{D4B8AE3F-44D0-4D41-9A92-0871B449521A}"/>
              </a:ext>
            </a:extLst>
          </p:cNvPr>
          <p:cNvSpPr txBox="1">
            <a:spLocks/>
          </p:cNvSpPr>
          <p:nvPr/>
        </p:nvSpPr>
        <p:spPr>
          <a:xfrm>
            <a:off x="3825174" y="428630"/>
            <a:ext cx="8012641" cy="438699"/>
          </a:xfrm>
          <a:prstGeom prst="rect">
            <a:avLst/>
          </a:prstGeom>
        </p:spPr>
        <p:txBody>
          <a:bodyPr lIns="0" tIns="0" rIns="0" bIns="0" anchor="t" anchorCtr="0">
            <a:normAutofit/>
          </a:bodyPr>
          <a:lstStyle>
            <a:lvl1pPr algn="r" defTabSz="914400" rtl="0" eaLnBrk="1" latinLnBrk="0" hangingPunct="1">
              <a:lnSpc>
                <a:spcPct val="90000"/>
              </a:lnSpc>
              <a:spcBef>
                <a:spcPct val="0"/>
              </a:spcBef>
              <a:buNone/>
              <a:defRPr sz="1400" kern="1200">
                <a:solidFill>
                  <a:srgbClr val="222933"/>
                </a:solidFill>
                <a:latin typeface="Segoe UI Light" panose="020B0502040204020203" pitchFamily="34" charset="0"/>
                <a:ea typeface="+mj-ea"/>
                <a:cs typeface="Segoe UI Light" panose="020B0502040204020203" pitchFamily="34" charset="0"/>
              </a:defRPr>
            </a:lvl1pPr>
          </a:lstStyle>
          <a:p>
            <a:r>
              <a:rPr lang="fr-FR" dirty="0">
                <a:solidFill>
                  <a:schemeClr val="bg1"/>
                </a:solidFill>
              </a:rPr>
              <a:t>Java </a:t>
            </a:r>
            <a:r>
              <a:rPr lang="fr-FR" dirty="0" err="1">
                <a:solidFill>
                  <a:schemeClr val="bg1"/>
                </a:solidFill>
              </a:rPr>
              <a:t>Frameworks</a:t>
            </a:r>
            <a:endParaRPr lang="fr-FR" dirty="0">
              <a:solidFill>
                <a:schemeClr val="bg1"/>
              </a:solidFill>
            </a:endParaRPr>
          </a:p>
          <a:p>
            <a:r>
              <a:rPr lang="fr-FR" b="1" cap="all" dirty="0">
                <a:solidFill>
                  <a:schemeClr val="bg1"/>
                </a:solidFill>
                <a:latin typeface="Segoe UI" panose="020B0502040204020203" pitchFamily="34" charset="0"/>
                <a:cs typeface="Segoe UI" panose="020B0502040204020203" pitchFamily="34" charset="0"/>
              </a:rPr>
              <a:t>Spring data</a:t>
            </a:r>
          </a:p>
        </p:txBody>
      </p:sp>
      <p:pic>
        <p:nvPicPr>
          <p:cNvPr id="7" name="Graphique 6">
            <a:extLst>
              <a:ext uri="{FF2B5EF4-FFF2-40B4-BE49-F238E27FC236}">
                <a16:creationId xmlns:a16="http://schemas.microsoft.com/office/drawing/2014/main" id="{3ECC1C3A-EA26-42AD-BEC3-DCF5FBAA17F6}"/>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54185" y="6124782"/>
            <a:ext cx="528776" cy="528776"/>
          </a:xfrm>
          <a:prstGeom prst="rect">
            <a:avLst/>
          </a:prstGeom>
        </p:spPr>
      </p:pic>
      <p:sp>
        <p:nvSpPr>
          <p:cNvPr id="13" name="Espace réservé du texte 19">
            <a:extLst>
              <a:ext uri="{FF2B5EF4-FFF2-40B4-BE49-F238E27FC236}">
                <a16:creationId xmlns:a16="http://schemas.microsoft.com/office/drawing/2014/main" id="{F370911A-DC8A-44E7-BC5B-3A98548EDA9D}"/>
              </a:ext>
            </a:extLst>
          </p:cNvPr>
          <p:cNvSpPr txBox="1">
            <a:spLocks/>
          </p:cNvSpPr>
          <p:nvPr/>
        </p:nvSpPr>
        <p:spPr>
          <a:xfrm>
            <a:off x="354186" y="1218171"/>
            <a:ext cx="3116800" cy="4421658"/>
          </a:xfrm>
          <a:prstGeom prst="rect">
            <a:avLst/>
          </a:prstGeom>
        </p:spPr>
        <p:txBody>
          <a:bodyPr lIns="0" tIns="0" rIns="0" bIns="0" anchor="ctr" anchorCtr="0"/>
          <a:lstStyle>
            <a:lvl1pPr marL="0" indent="0" algn="l" defTabSz="914400" rtl="0" eaLnBrk="1" latinLnBrk="0" hangingPunct="1">
              <a:lnSpc>
                <a:spcPct val="90000"/>
              </a:lnSpc>
              <a:spcBef>
                <a:spcPts val="1000"/>
              </a:spcBef>
              <a:buFont typeface="Arial" panose="020B0604020202020204" pitchFamily="34" charset="0"/>
              <a:buNone/>
              <a:defRPr sz="2800" b="1" kern="1200">
                <a:solidFill>
                  <a:schemeClr val="bg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sz="2400" dirty="0"/>
              <a:t>DÉMONSTRATION</a:t>
            </a:r>
          </a:p>
        </p:txBody>
      </p:sp>
      <p:sp>
        <p:nvSpPr>
          <p:cNvPr id="15" name="Espace réservé du texte 19">
            <a:extLst>
              <a:ext uri="{FF2B5EF4-FFF2-40B4-BE49-F238E27FC236}">
                <a16:creationId xmlns:a16="http://schemas.microsoft.com/office/drawing/2014/main" id="{BDF6E1C4-75C9-4326-96F9-5F0FA302E826}"/>
              </a:ext>
            </a:extLst>
          </p:cNvPr>
          <p:cNvSpPr txBox="1">
            <a:spLocks/>
          </p:cNvSpPr>
          <p:nvPr/>
        </p:nvSpPr>
        <p:spPr>
          <a:xfrm>
            <a:off x="4011784" y="3027742"/>
            <a:ext cx="7826030" cy="1218795"/>
          </a:xfrm>
          <a:prstGeom prst="rect">
            <a:avLst/>
          </a:prstGeom>
        </p:spPr>
        <p:txBody>
          <a:bodyPr wrap="square" lIns="0" tIns="0" rIns="0" bIns="0">
            <a:spAutoFit/>
          </a:bodyPr>
          <a:lstStyle>
            <a:lvl1pPr marL="0" indent="0" algn="l" defTabSz="914400" rtl="0" eaLnBrk="1" latinLnBrk="0" hangingPunct="1">
              <a:lnSpc>
                <a:spcPct val="90000"/>
              </a:lnSpc>
              <a:spcBef>
                <a:spcPts val="1000"/>
              </a:spcBef>
              <a:buFont typeface="Arial" panose="020B0604020202020204" pitchFamily="34" charset="0"/>
              <a:buNone/>
              <a:defRPr sz="2800" b="1" kern="1200">
                <a:solidFill>
                  <a:schemeClr val="bg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fr-FR" sz="4400" b="0" dirty="0">
                <a:latin typeface="Segoe UI Light" panose="020B0502040204020203" pitchFamily="34" charset="0"/>
                <a:cs typeface="Segoe UI Light" panose="020B0502040204020203" pitchFamily="34" charset="0"/>
              </a:rPr>
              <a:t>Association </a:t>
            </a:r>
            <a:r>
              <a:rPr lang="fr-FR" sz="4400" b="0" dirty="0" err="1">
                <a:latin typeface="Segoe UI Light" panose="020B0502040204020203" pitchFamily="34" charset="0"/>
                <a:cs typeface="Segoe UI Light" panose="020B0502040204020203" pitchFamily="34" charset="0"/>
              </a:rPr>
              <a:t>OneToMany</a:t>
            </a:r>
            <a:r>
              <a:rPr lang="fr-FR" sz="4400" b="0" dirty="0">
                <a:latin typeface="Segoe UI Light" panose="020B0502040204020203" pitchFamily="34" charset="0"/>
                <a:cs typeface="Segoe UI Light" panose="020B0502040204020203" pitchFamily="34" charset="0"/>
              </a:rPr>
              <a:t> unidirectionnelle</a:t>
            </a:r>
          </a:p>
        </p:txBody>
      </p:sp>
    </p:spTree>
    <p:extLst>
      <p:ext uri="{BB962C8B-B14F-4D97-AF65-F5344CB8AC3E}">
        <p14:creationId xmlns:p14="http://schemas.microsoft.com/office/powerpoint/2010/main" val="36363414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re 1">
            <a:extLst>
              <a:ext uri="{FF2B5EF4-FFF2-40B4-BE49-F238E27FC236}">
                <a16:creationId xmlns:a16="http://schemas.microsoft.com/office/drawing/2014/main" id="{7039B82E-248A-E9BB-B359-FE75DAA2329F}"/>
              </a:ext>
            </a:extLst>
          </p:cNvPr>
          <p:cNvSpPr txBox="1">
            <a:spLocks/>
          </p:cNvSpPr>
          <p:nvPr/>
        </p:nvSpPr>
        <p:spPr>
          <a:xfrm>
            <a:off x="3506876" y="1329151"/>
            <a:ext cx="8330938" cy="3172535"/>
          </a:xfrm>
          <a:prstGeom prst="rect">
            <a:avLst/>
          </a:prstGeom>
          <a:noFill/>
          <a:ln>
            <a:noFill/>
          </a:ln>
        </p:spPr>
        <p:txBody>
          <a:bodyPr vert="horz" wrap="square" lIns="91440" tIns="45720" rIns="91440" bIns="45720" rtlCol="0" anchor="t" anchorCtr="0">
            <a:spAutoFit/>
          </a:bodyPr>
          <a:lstStyle>
            <a:lvl1pPr algn="l" defTabSz="914400" rtl="0" eaLnBrk="1" latinLnBrk="0" hangingPunct="1">
              <a:lnSpc>
                <a:spcPct val="90000"/>
              </a:lnSpc>
              <a:spcBef>
                <a:spcPct val="0"/>
              </a:spcBef>
              <a:buNone/>
              <a:defRPr sz="4400" kern="1200">
                <a:solidFill>
                  <a:schemeClr val="tx1"/>
                </a:solidFill>
                <a:latin typeface="Segoe UI" panose="020B0502040204020203" pitchFamily="34" charset="0"/>
                <a:ea typeface="+mj-ea"/>
                <a:cs typeface="+mj-cs"/>
              </a:defRPr>
            </a:lvl1pPr>
          </a:lstStyle>
          <a:p>
            <a:pPr>
              <a:lnSpc>
                <a:spcPct val="120000"/>
              </a:lnSpc>
            </a:pPr>
            <a:r>
              <a:rPr lang="fr-FR" sz="2400" dirty="0">
                <a:solidFill>
                  <a:srgbClr val="011F39"/>
                </a:solidFill>
                <a:cs typeface="Segoe UI" panose="020B0502040204020203" pitchFamily="34" charset="0"/>
              </a:rPr>
              <a:t>Association</a:t>
            </a:r>
            <a:r>
              <a:rPr lang="fr-FR" sz="2400" dirty="0">
                <a:solidFill>
                  <a:srgbClr val="95B258"/>
                </a:solidFill>
                <a:cs typeface="Segoe UI" panose="020B0502040204020203" pitchFamily="34" charset="0"/>
              </a:rPr>
              <a:t> 1-N bidirectionnelle</a:t>
            </a:r>
            <a:endParaRPr lang="fr-FR" sz="2400" dirty="0"/>
          </a:p>
          <a:p>
            <a:pPr marL="342900" indent="-342900">
              <a:lnSpc>
                <a:spcPct val="120000"/>
              </a:lnSpc>
              <a:buFont typeface="Arial" panose="020B0604020202020204" pitchFamily="34" charset="0"/>
              <a:buChar char="•"/>
            </a:pPr>
            <a:r>
              <a:rPr lang="fr-FR" sz="2400" dirty="0">
                <a:solidFill>
                  <a:srgbClr val="011F39"/>
                </a:solidFill>
                <a:cs typeface="Segoe UI" panose="020B0502040204020203" pitchFamily="34" charset="0"/>
              </a:rPr>
              <a:t>Création de deux classes annotées avec @Entity</a:t>
            </a:r>
          </a:p>
          <a:p>
            <a:pPr marL="800100" lvl="1" indent="-342900">
              <a:lnSpc>
                <a:spcPct val="120000"/>
              </a:lnSpc>
              <a:buFont typeface="Arial" panose="020B0604020202020204" pitchFamily="34" charset="0"/>
              <a:buChar char="•"/>
            </a:pPr>
            <a:r>
              <a:rPr lang="fr-FR" dirty="0">
                <a:solidFill>
                  <a:srgbClr val="011F39"/>
                </a:solidFill>
                <a:cs typeface="Segoe UI" panose="020B0502040204020203" pitchFamily="34" charset="0"/>
              </a:rPr>
              <a:t>Promo et </a:t>
            </a:r>
            <a:r>
              <a:rPr lang="fr-FR" dirty="0" err="1">
                <a:solidFill>
                  <a:srgbClr val="011F39"/>
                </a:solidFill>
                <a:cs typeface="Segoe UI" panose="020B0502040204020203" pitchFamily="34" charset="0"/>
              </a:rPr>
              <a:t>EtudiantEni</a:t>
            </a:r>
            <a:endParaRPr lang="fr-FR" dirty="0">
              <a:solidFill>
                <a:srgbClr val="011F39"/>
              </a:solidFill>
              <a:cs typeface="Segoe UI" panose="020B0502040204020203" pitchFamily="34" charset="0"/>
            </a:endParaRPr>
          </a:p>
          <a:p>
            <a:pPr marL="800100" lvl="1" indent="-342900">
              <a:lnSpc>
                <a:spcPct val="120000"/>
              </a:lnSpc>
              <a:buFont typeface="Arial" panose="020B0604020202020204" pitchFamily="34" charset="0"/>
              <a:buChar char="•"/>
            </a:pPr>
            <a:r>
              <a:rPr lang="fr-FR" dirty="0">
                <a:solidFill>
                  <a:srgbClr val="011F39"/>
                </a:solidFill>
                <a:cs typeface="Segoe UI" panose="020B0502040204020203" pitchFamily="34" charset="0"/>
              </a:rPr>
              <a:t>Chaque classe sera mappée avec sa propre table</a:t>
            </a:r>
          </a:p>
          <a:p>
            <a:pPr marL="342900" indent="-342900">
              <a:lnSpc>
                <a:spcPct val="120000"/>
              </a:lnSpc>
              <a:buFont typeface="Arial" panose="020B0604020202020204" pitchFamily="34" charset="0"/>
              <a:buChar char="•"/>
            </a:pPr>
            <a:r>
              <a:rPr lang="fr-FR" sz="2400" dirty="0">
                <a:solidFill>
                  <a:srgbClr val="011F39"/>
                </a:solidFill>
                <a:cs typeface="Segoe UI" panose="020B0502040204020203" pitchFamily="34" charset="0"/>
              </a:rPr>
              <a:t>Déclaration d’une liste </a:t>
            </a:r>
            <a:r>
              <a:rPr lang="fr-FR" sz="2400" dirty="0" err="1">
                <a:solidFill>
                  <a:srgbClr val="011F39"/>
                </a:solidFill>
                <a:cs typeface="Segoe UI" panose="020B0502040204020203" pitchFamily="34" charset="0"/>
              </a:rPr>
              <a:t>EtudiantEni</a:t>
            </a:r>
            <a:r>
              <a:rPr lang="fr-FR" sz="2400" dirty="0">
                <a:solidFill>
                  <a:srgbClr val="011F39"/>
                </a:solidFill>
                <a:cs typeface="Segoe UI" panose="020B0502040204020203" pitchFamily="34" charset="0"/>
              </a:rPr>
              <a:t> dans la classe Promo</a:t>
            </a:r>
          </a:p>
          <a:p>
            <a:pPr marL="800100" lvl="1" indent="-342900">
              <a:lnSpc>
                <a:spcPct val="120000"/>
              </a:lnSpc>
              <a:buFont typeface="Arial" panose="020B0604020202020204" pitchFamily="34" charset="0"/>
              <a:buChar char="•"/>
            </a:pPr>
            <a:r>
              <a:rPr lang="fr-FR" dirty="0">
                <a:solidFill>
                  <a:srgbClr val="011F39"/>
                </a:solidFill>
                <a:cs typeface="Segoe UI" panose="020B0502040204020203" pitchFamily="34" charset="0"/>
              </a:rPr>
              <a:t>Annoté </a:t>
            </a:r>
            <a:r>
              <a:rPr lang="fr-FR" dirty="0">
                <a:solidFill>
                  <a:srgbClr val="95B258"/>
                </a:solidFill>
                <a:cs typeface="Segoe UI" panose="020B0502040204020203" pitchFamily="34" charset="0"/>
              </a:rPr>
              <a:t>@OneToMany</a:t>
            </a:r>
            <a:r>
              <a:rPr lang="fr-FR" dirty="0">
                <a:solidFill>
                  <a:srgbClr val="011F39"/>
                </a:solidFill>
                <a:cs typeface="Segoe UI" panose="020B0502040204020203" pitchFamily="34" charset="0"/>
              </a:rPr>
              <a:t>(</a:t>
            </a:r>
            <a:r>
              <a:rPr lang="fr-FR" dirty="0">
                <a:solidFill>
                  <a:srgbClr val="95B258"/>
                </a:solidFill>
                <a:cs typeface="Segoe UI" panose="020B0502040204020203" pitchFamily="34" charset="0"/>
              </a:rPr>
              <a:t>mappedBy</a:t>
            </a:r>
            <a:r>
              <a:rPr lang="fr-FR" dirty="0">
                <a:solidFill>
                  <a:srgbClr val="011F39"/>
                </a:solidFill>
                <a:cs typeface="Segoe UI" panose="020B0502040204020203" pitchFamily="34" charset="0"/>
              </a:rPr>
              <a:t>="…", …)</a:t>
            </a:r>
            <a:endParaRPr lang="fr-FR" dirty="0">
              <a:solidFill>
                <a:srgbClr val="95B258"/>
              </a:solidFill>
              <a:cs typeface="Segoe UI" panose="020B0502040204020203" pitchFamily="34" charset="0"/>
            </a:endParaRPr>
          </a:p>
          <a:p>
            <a:pPr marL="342900" indent="-342900">
              <a:lnSpc>
                <a:spcPct val="120000"/>
              </a:lnSpc>
              <a:buFont typeface="Arial" panose="020B0604020202020204" pitchFamily="34" charset="0"/>
              <a:buChar char="•"/>
            </a:pPr>
            <a:r>
              <a:rPr lang="fr-FR" sz="2400" dirty="0">
                <a:solidFill>
                  <a:srgbClr val="011F39"/>
                </a:solidFill>
                <a:cs typeface="Segoe UI" panose="020B0502040204020203" pitchFamily="34" charset="0"/>
              </a:rPr>
              <a:t>Déclaration d'un attribut Promo dans la classe </a:t>
            </a:r>
            <a:r>
              <a:rPr lang="fr-FR" sz="2400" dirty="0" err="1">
                <a:solidFill>
                  <a:srgbClr val="011F39"/>
                </a:solidFill>
                <a:cs typeface="Segoe UI" panose="020B0502040204020203" pitchFamily="34" charset="0"/>
              </a:rPr>
              <a:t>EtudiantEni</a:t>
            </a:r>
            <a:endParaRPr lang="fr-FR" sz="2400" dirty="0">
              <a:solidFill>
                <a:srgbClr val="011F39"/>
              </a:solidFill>
              <a:cs typeface="Segoe UI" panose="020B0502040204020203" pitchFamily="34" charset="0"/>
            </a:endParaRPr>
          </a:p>
          <a:p>
            <a:pPr marL="800100" lvl="1" indent="-342900">
              <a:lnSpc>
                <a:spcPct val="120000"/>
              </a:lnSpc>
              <a:buFont typeface="Arial" panose="020B0604020202020204" pitchFamily="34" charset="0"/>
              <a:buChar char="•"/>
            </a:pPr>
            <a:r>
              <a:rPr lang="fr-FR" dirty="0">
                <a:solidFill>
                  <a:srgbClr val="011F39"/>
                </a:solidFill>
                <a:cs typeface="Segoe UI" panose="020B0502040204020203" pitchFamily="34" charset="0"/>
              </a:rPr>
              <a:t>Annoté avec </a:t>
            </a:r>
            <a:r>
              <a:rPr lang="fr-FR" dirty="0">
                <a:solidFill>
                  <a:srgbClr val="95B258"/>
                </a:solidFill>
                <a:cs typeface="Segoe UI" panose="020B0502040204020203" pitchFamily="34" charset="0"/>
              </a:rPr>
              <a:t>@ManyToOne</a:t>
            </a:r>
            <a:r>
              <a:rPr lang="fr-FR" dirty="0">
                <a:solidFill>
                  <a:srgbClr val="011F39"/>
                </a:solidFill>
                <a:cs typeface="Segoe UI" panose="020B0502040204020203" pitchFamily="34" charset="0"/>
              </a:rPr>
              <a:t>(…)</a:t>
            </a:r>
            <a:endParaRPr lang="fr-FR" sz="2400" dirty="0">
              <a:solidFill>
                <a:srgbClr val="011F39"/>
              </a:solidFill>
              <a:cs typeface="Segoe UI" panose="020B0502040204020203" pitchFamily="34" charset="0"/>
            </a:endParaRPr>
          </a:p>
        </p:txBody>
      </p:sp>
      <p:sp>
        <p:nvSpPr>
          <p:cNvPr id="6" name="Titre 1">
            <a:extLst>
              <a:ext uri="{FF2B5EF4-FFF2-40B4-BE49-F238E27FC236}">
                <a16:creationId xmlns:a16="http://schemas.microsoft.com/office/drawing/2014/main" id="{48EE39BE-9E8A-4EFB-AA76-646D28DDBF24}"/>
              </a:ext>
            </a:extLst>
          </p:cNvPr>
          <p:cNvSpPr txBox="1">
            <a:spLocks/>
          </p:cNvSpPr>
          <p:nvPr/>
        </p:nvSpPr>
        <p:spPr>
          <a:xfrm>
            <a:off x="3825174" y="428630"/>
            <a:ext cx="8012641" cy="542920"/>
          </a:xfrm>
          <a:prstGeom prst="rect">
            <a:avLst/>
          </a:prstGeom>
        </p:spPr>
        <p:txBody>
          <a:bodyPr lIns="0" tIns="0" rIns="0" bIns="0" anchor="t" anchorCtr="0">
            <a:normAutofit/>
          </a:bodyPr>
          <a:lstStyle>
            <a:lvl1pPr algn="r" defTabSz="914400" rtl="0" eaLnBrk="1" latinLnBrk="0" hangingPunct="1">
              <a:lnSpc>
                <a:spcPct val="90000"/>
              </a:lnSpc>
              <a:spcBef>
                <a:spcPct val="0"/>
              </a:spcBef>
              <a:buNone/>
              <a:defRPr sz="1400" kern="1200">
                <a:solidFill>
                  <a:srgbClr val="222933"/>
                </a:solidFill>
                <a:latin typeface="Segoe UI Light" panose="020B0502040204020203" pitchFamily="34" charset="0"/>
                <a:ea typeface="+mj-ea"/>
                <a:cs typeface="Segoe UI Light" panose="020B0502040204020203" pitchFamily="34" charset="0"/>
              </a:defRPr>
            </a:lvl1pPr>
          </a:lstStyle>
          <a:p>
            <a:r>
              <a:rPr lang="fr-FR" dirty="0">
                <a:solidFill>
                  <a:srgbClr val="141E26"/>
                </a:solidFill>
              </a:rPr>
              <a:t>Java </a:t>
            </a:r>
            <a:r>
              <a:rPr lang="fr-FR" dirty="0" err="1">
                <a:solidFill>
                  <a:srgbClr val="141E26"/>
                </a:solidFill>
              </a:rPr>
              <a:t>Frameworks</a:t>
            </a:r>
            <a:endParaRPr lang="fr-FR" dirty="0">
              <a:solidFill>
                <a:srgbClr val="141E26"/>
              </a:solidFill>
            </a:endParaRPr>
          </a:p>
          <a:p>
            <a:r>
              <a:rPr lang="fr-FR" b="1" cap="all" dirty="0">
                <a:solidFill>
                  <a:srgbClr val="3B518E"/>
                </a:solidFill>
                <a:latin typeface="Segoe UI" panose="020B0502040204020203" pitchFamily="34" charset="0"/>
                <a:cs typeface="Segoe UI" panose="020B0502040204020203" pitchFamily="34" charset="0"/>
              </a:rPr>
              <a:t>Spring data</a:t>
            </a:r>
          </a:p>
        </p:txBody>
      </p:sp>
      <p:pic>
        <p:nvPicPr>
          <p:cNvPr id="9" name="Graphique 8">
            <a:extLst>
              <a:ext uri="{FF2B5EF4-FFF2-40B4-BE49-F238E27FC236}">
                <a16:creationId xmlns:a16="http://schemas.microsoft.com/office/drawing/2014/main" id="{6D568089-B2B3-4769-9325-554149C6E5CA}"/>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54184" y="6124781"/>
            <a:ext cx="528777" cy="528777"/>
          </a:xfrm>
          <a:prstGeom prst="rect">
            <a:avLst/>
          </a:prstGeom>
        </p:spPr>
      </p:pic>
      <p:grpSp>
        <p:nvGrpSpPr>
          <p:cNvPr id="4" name="Groupe 3">
            <a:extLst>
              <a:ext uri="{FF2B5EF4-FFF2-40B4-BE49-F238E27FC236}">
                <a16:creationId xmlns:a16="http://schemas.microsoft.com/office/drawing/2014/main" id="{8D5939DB-E228-6740-C399-258A2FBEFD4E}"/>
              </a:ext>
            </a:extLst>
          </p:cNvPr>
          <p:cNvGrpSpPr/>
          <p:nvPr/>
        </p:nvGrpSpPr>
        <p:grpSpPr>
          <a:xfrm>
            <a:off x="3206601" y="5329366"/>
            <a:ext cx="7465411" cy="1096690"/>
            <a:chOff x="123350" y="2684547"/>
            <a:chExt cx="6608026" cy="1115664"/>
          </a:xfrm>
        </p:grpSpPr>
        <p:sp>
          <p:nvSpPr>
            <p:cNvPr id="7" name="Rectangle 6">
              <a:extLst>
                <a:ext uri="{FF2B5EF4-FFF2-40B4-BE49-F238E27FC236}">
                  <a16:creationId xmlns:a16="http://schemas.microsoft.com/office/drawing/2014/main" id="{4FFD977A-C100-EBD1-1913-BBEA8AB1F72A}"/>
                </a:ext>
              </a:extLst>
            </p:cNvPr>
            <p:cNvSpPr/>
            <p:nvPr/>
          </p:nvSpPr>
          <p:spPr>
            <a:xfrm>
              <a:off x="557592" y="2906646"/>
              <a:ext cx="6173784" cy="768286"/>
            </a:xfrm>
            <a:prstGeom prst="rect">
              <a:avLst/>
            </a:prstGeom>
            <a:solidFill>
              <a:srgbClr val="011F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fr-FR" sz="1800" dirty="0">
                  <a:solidFill>
                    <a:schemeClr val="bg1"/>
                  </a:solidFill>
                  <a:latin typeface="Segoe UI" panose="020B0502040204020203" pitchFamily="34" charset="0"/>
                  <a:cs typeface="Segoe UI" panose="020B0502040204020203" pitchFamily="34" charset="0"/>
                </a:rPr>
                <a:t> Attention : </a:t>
              </a:r>
              <a:r>
                <a:rPr lang="fr-FR" dirty="0">
                  <a:solidFill>
                    <a:schemeClr val="bg1"/>
                  </a:solidFill>
                  <a:latin typeface="Segoe UI" panose="020B0502040204020203" pitchFamily="34" charset="0"/>
                  <a:cs typeface="Segoe UI" panose="020B0502040204020203" pitchFamily="34" charset="0"/>
                </a:rPr>
                <a:t>aux méthodes </a:t>
              </a:r>
              <a:r>
                <a:rPr lang="fr-FR" dirty="0" err="1">
                  <a:solidFill>
                    <a:schemeClr val="bg1"/>
                  </a:solidFill>
                  <a:latin typeface="Segoe UI" panose="020B0502040204020203" pitchFamily="34" charset="0"/>
                  <a:cs typeface="Segoe UI" panose="020B0502040204020203" pitchFamily="34" charset="0"/>
                </a:rPr>
                <a:t>equals</a:t>
              </a:r>
              <a:r>
                <a:rPr lang="fr-FR" dirty="0">
                  <a:solidFill>
                    <a:schemeClr val="bg1"/>
                  </a:solidFill>
                  <a:latin typeface="Segoe UI" panose="020B0502040204020203" pitchFamily="34" charset="0"/>
                  <a:cs typeface="Segoe UI" panose="020B0502040204020203" pitchFamily="34" charset="0"/>
                </a:rPr>
                <a:t>, </a:t>
              </a:r>
              <a:r>
                <a:rPr lang="fr-FR" dirty="0" err="1">
                  <a:solidFill>
                    <a:schemeClr val="bg1"/>
                  </a:solidFill>
                  <a:latin typeface="Segoe UI" panose="020B0502040204020203" pitchFamily="34" charset="0"/>
                  <a:cs typeface="Segoe UI" panose="020B0502040204020203" pitchFamily="34" charset="0"/>
                </a:rPr>
                <a:t>toString</a:t>
              </a:r>
              <a:r>
                <a:rPr lang="fr-FR" dirty="0">
                  <a:solidFill>
                    <a:schemeClr val="bg1"/>
                  </a:solidFill>
                  <a:latin typeface="Segoe UI" panose="020B0502040204020203" pitchFamily="34" charset="0"/>
                  <a:cs typeface="Segoe UI" panose="020B0502040204020203" pitchFamily="34" charset="0"/>
                </a:rPr>
                <a:t> et la récursivité</a:t>
              </a:r>
            </a:p>
            <a:p>
              <a:pPr algn="ctr"/>
              <a:r>
                <a:rPr lang="fr-FR" sz="1800" dirty="0">
                  <a:solidFill>
                    <a:schemeClr val="bg1"/>
                  </a:solidFill>
                  <a:latin typeface="Segoe UI" panose="020B0502040204020203" pitchFamily="34" charset="0"/>
                  <a:cs typeface="Segoe UI" panose="020B0502040204020203" pitchFamily="34" charset="0"/>
                </a:rPr>
                <a:t>Privilégi</a:t>
              </a:r>
              <a:r>
                <a:rPr lang="fr-FR" dirty="0">
                  <a:solidFill>
                    <a:schemeClr val="bg1"/>
                  </a:solidFill>
                  <a:latin typeface="Segoe UI" panose="020B0502040204020203" pitchFamily="34" charset="0"/>
                  <a:cs typeface="Segoe UI" panose="020B0502040204020203" pitchFamily="34" charset="0"/>
                </a:rPr>
                <a:t>er les relations unidirectionnelles</a:t>
              </a:r>
              <a:endParaRPr lang="fr-FR" sz="1800" dirty="0">
                <a:solidFill>
                  <a:schemeClr val="bg1"/>
                </a:solidFill>
                <a:latin typeface="Segoe UI" panose="020B0502040204020203" pitchFamily="34" charset="0"/>
                <a:cs typeface="Segoe UI" panose="020B0502040204020203" pitchFamily="34" charset="0"/>
              </a:endParaRPr>
            </a:p>
          </p:txBody>
        </p:sp>
        <p:sp>
          <p:nvSpPr>
            <p:cNvPr id="10" name="Ellipse 9">
              <a:extLst>
                <a:ext uri="{FF2B5EF4-FFF2-40B4-BE49-F238E27FC236}">
                  <a16:creationId xmlns:a16="http://schemas.microsoft.com/office/drawing/2014/main" id="{A61A24CA-6931-1CD8-DBB8-699BEF0EACDF}"/>
                </a:ext>
              </a:extLst>
            </p:cNvPr>
            <p:cNvSpPr/>
            <p:nvPr/>
          </p:nvSpPr>
          <p:spPr>
            <a:xfrm>
              <a:off x="251592" y="2986265"/>
              <a:ext cx="612000" cy="612001"/>
            </a:xfrm>
            <a:prstGeom prst="ellipse">
              <a:avLst/>
            </a:prstGeom>
            <a:solidFill>
              <a:srgbClr val="E5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fr-FR"/>
            </a:p>
          </p:txBody>
        </p:sp>
        <p:pic>
          <p:nvPicPr>
            <p:cNvPr id="11" name="Image 10">
              <a:extLst>
                <a:ext uri="{FF2B5EF4-FFF2-40B4-BE49-F238E27FC236}">
                  <a16:creationId xmlns:a16="http://schemas.microsoft.com/office/drawing/2014/main" id="{1239C351-462F-8C91-D160-F3E108A704A8}"/>
                </a:ext>
              </a:extLst>
            </p:cNvPr>
            <p:cNvPicPr>
              <a:picLocks noChangeAspect="1"/>
            </p:cNvPicPr>
            <p:nvPr/>
          </p:nvPicPr>
          <p:blipFill>
            <a:blip r:embed="rId5"/>
            <a:stretch>
              <a:fillRect/>
            </a:stretch>
          </p:blipFill>
          <p:spPr>
            <a:xfrm>
              <a:off x="123350" y="2684547"/>
              <a:ext cx="902286" cy="1115664"/>
            </a:xfrm>
            <a:prstGeom prst="rect">
              <a:avLst/>
            </a:prstGeom>
          </p:spPr>
        </p:pic>
      </p:grpSp>
      <p:sp>
        <p:nvSpPr>
          <p:cNvPr id="2" name="Espace réservé du texte 19">
            <a:extLst>
              <a:ext uri="{FF2B5EF4-FFF2-40B4-BE49-F238E27FC236}">
                <a16:creationId xmlns:a16="http://schemas.microsoft.com/office/drawing/2014/main" id="{69336B86-4C26-BBAB-1D98-C75279F1A108}"/>
              </a:ext>
            </a:extLst>
          </p:cNvPr>
          <p:cNvSpPr txBox="1">
            <a:spLocks/>
          </p:cNvSpPr>
          <p:nvPr/>
        </p:nvSpPr>
        <p:spPr>
          <a:xfrm>
            <a:off x="354186" y="1240233"/>
            <a:ext cx="2852415" cy="4421658"/>
          </a:xfrm>
          <a:prstGeom prst="rect">
            <a:avLst/>
          </a:prstGeom>
        </p:spPr>
        <p:txBody>
          <a:bodyPr lIns="0" tIns="0" rIns="0" bIns="0"/>
          <a:lstStyle>
            <a:lvl1pPr marL="0" indent="0" algn="l" defTabSz="914400" rtl="0" eaLnBrk="1" latinLnBrk="0" hangingPunct="1">
              <a:lnSpc>
                <a:spcPct val="90000"/>
              </a:lnSpc>
              <a:spcBef>
                <a:spcPts val="1000"/>
              </a:spcBef>
              <a:buFont typeface="Arial" panose="020B0604020202020204" pitchFamily="34" charset="0"/>
              <a:buNone/>
              <a:defRPr sz="2800" b="1" kern="1200">
                <a:solidFill>
                  <a:schemeClr val="bg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sz="2600" dirty="0">
                <a:solidFill>
                  <a:srgbClr val="3B518E"/>
                </a:solidFill>
              </a:rPr>
              <a:t>Associations</a:t>
            </a:r>
          </a:p>
        </p:txBody>
      </p:sp>
      <p:pic>
        <p:nvPicPr>
          <p:cNvPr id="5" name="Image 4" descr="Une image contenant texte, Police, capture d’écran, diagramme&#10;&#10;Description générée automatiquement">
            <a:extLst>
              <a:ext uri="{FF2B5EF4-FFF2-40B4-BE49-F238E27FC236}">
                <a16:creationId xmlns:a16="http://schemas.microsoft.com/office/drawing/2014/main" id="{2F3B8459-5F79-FCA3-F769-48946A0504B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6392" y="1561853"/>
            <a:ext cx="3318493" cy="4562928"/>
          </a:xfrm>
          <a:prstGeom prst="rect">
            <a:avLst/>
          </a:prstGeom>
        </p:spPr>
      </p:pic>
    </p:spTree>
    <p:extLst>
      <p:ext uri="{BB962C8B-B14F-4D97-AF65-F5344CB8AC3E}">
        <p14:creationId xmlns:p14="http://schemas.microsoft.com/office/powerpoint/2010/main" val="3308559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F19FB19-BC5C-4CA3-B36F-D05031688B0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37303" r="1"/>
          <a:stretch/>
        </p:blipFill>
        <p:spPr>
          <a:xfrm>
            <a:off x="0" y="3002"/>
            <a:ext cx="12192000" cy="6843061"/>
          </a:xfrm>
          <a:prstGeom prst="rect">
            <a:avLst/>
          </a:prstGeom>
        </p:spPr>
      </p:pic>
      <p:sp>
        <p:nvSpPr>
          <p:cNvPr id="16" name="Rectangle 15">
            <a:extLst>
              <a:ext uri="{FF2B5EF4-FFF2-40B4-BE49-F238E27FC236}">
                <a16:creationId xmlns:a16="http://schemas.microsoft.com/office/drawing/2014/main" id="{F4792626-5EDF-457E-BC47-35973147636D}"/>
              </a:ext>
            </a:extLst>
          </p:cNvPr>
          <p:cNvSpPr/>
          <p:nvPr/>
        </p:nvSpPr>
        <p:spPr>
          <a:xfrm>
            <a:off x="0" y="11936"/>
            <a:ext cx="12192000" cy="6858000"/>
          </a:xfrm>
          <a:prstGeom prst="rect">
            <a:avLst/>
          </a:prstGeom>
          <a:solidFill>
            <a:srgbClr val="011F39">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nvGrpSpPr>
          <p:cNvPr id="14" name="Groupe 13">
            <a:extLst>
              <a:ext uri="{FF2B5EF4-FFF2-40B4-BE49-F238E27FC236}">
                <a16:creationId xmlns:a16="http://schemas.microsoft.com/office/drawing/2014/main" id="{07BC588E-A495-49A9-8813-628670F8E4BB}"/>
              </a:ext>
            </a:extLst>
          </p:cNvPr>
          <p:cNvGrpSpPr/>
          <p:nvPr/>
        </p:nvGrpSpPr>
        <p:grpSpPr>
          <a:xfrm>
            <a:off x="-1" y="0"/>
            <a:ext cx="3657600" cy="6858001"/>
            <a:chOff x="-1" y="0"/>
            <a:chExt cx="4292084" cy="6858001"/>
          </a:xfrm>
        </p:grpSpPr>
        <p:sp>
          <p:nvSpPr>
            <p:cNvPr id="17" name="Flèche : pentagone 16">
              <a:extLst>
                <a:ext uri="{FF2B5EF4-FFF2-40B4-BE49-F238E27FC236}">
                  <a16:creationId xmlns:a16="http://schemas.microsoft.com/office/drawing/2014/main" id="{594D2172-FB13-492C-B76B-A385911C5851}"/>
                </a:ext>
              </a:extLst>
            </p:cNvPr>
            <p:cNvSpPr/>
            <p:nvPr/>
          </p:nvSpPr>
          <p:spPr>
            <a:xfrm>
              <a:off x="-1" y="0"/>
              <a:ext cx="4292083" cy="6858000"/>
            </a:xfrm>
            <a:prstGeom prst="homePlate">
              <a:avLst>
                <a:gd name="adj" fmla="val 50658"/>
              </a:avLst>
            </a:prstGeom>
            <a:solidFill>
              <a:srgbClr val="0651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Triangle rectangle 17">
              <a:extLst>
                <a:ext uri="{FF2B5EF4-FFF2-40B4-BE49-F238E27FC236}">
                  <a16:creationId xmlns:a16="http://schemas.microsoft.com/office/drawing/2014/main" id="{3D0C3274-FA67-4536-99D7-BF36DC8EB5D9}"/>
                </a:ext>
              </a:extLst>
            </p:cNvPr>
            <p:cNvSpPr/>
            <p:nvPr/>
          </p:nvSpPr>
          <p:spPr>
            <a:xfrm>
              <a:off x="0" y="2699281"/>
              <a:ext cx="4292082" cy="4158720"/>
            </a:xfrm>
            <a:prstGeom prst="rtTriangle">
              <a:avLst/>
            </a:prstGeom>
            <a:solidFill>
              <a:srgbClr val="06516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Triangle rectangle 18">
              <a:extLst>
                <a:ext uri="{FF2B5EF4-FFF2-40B4-BE49-F238E27FC236}">
                  <a16:creationId xmlns:a16="http://schemas.microsoft.com/office/drawing/2014/main" id="{8A5F0E14-750D-4317-86A8-BA8B26E435A6}"/>
                </a:ext>
              </a:extLst>
            </p:cNvPr>
            <p:cNvSpPr/>
            <p:nvPr/>
          </p:nvSpPr>
          <p:spPr>
            <a:xfrm rot="5400000">
              <a:off x="-68820" y="80756"/>
              <a:ext cx="4429722" cy="4292084"/>
            </a:xfrm>
            <a:prstGeom prst="rtTriangle">
              <a:avLst/>
            </a:prstGeom>
            <a:solidFill>
              <a:srgbClr val="06516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5" name="Titre 1">
            <a:extLst>
              <a:ext uri="{FF2B5EF4-FFF2-40B4-BE49-F238E27FC236}">
                <a16:creationId xmlns:a16="http://schemas.microsoft.com/office/drawing/2014/main" id="{D4B8AE3F-44D0-4D41-9A92-0871B449521A}"/>
              </a:ext>
            </a:extLst>
          </p:cNvPr>
          <p:cNvSpPr txBox="1">
            <a:spLocks/>
          </p:cNvSpPr>
          <p:nvPr/>
        </p:nvSpPr>
        <p:spPr>
          <a:xfrm>
            <a:off x="3825174" y="428630"/>
            <a:ext cx="8012641" cy="438699"/>
          </a:xfrm>
          <a:prstGeom prst="rect">
            <a:avLst/>
          </a:prstGeom>
        </p:spPr>
        <p:txBody>
          <a:bodyPr lIns="0" tIns="0" rIns="0" bIns="0" anchor="t" anchorCtr="0">
            <a:normAutofit/>
          </a:bodyPr>
          <a:lstStyle>
            <a:lvl1pPr algn="r" defTabSz="914400" rtl="0" eaLnBrk="1" latinLnBrk="0" hangingPunct="1">
              <a:lnSpc>
                <a:spcPct val="90000"/>
              </a:lnSpc>
              <a:spcBef>
                <a:spcPct val="0"/>
              </a:spcBef>
              <a:buNone/>
              <a:defRPr sz="1400" kern="1200">
                <a:solidFill>
                  <a:srgbClr val="222933"/>
                </a:solidFill>
                <a:latin typeface="Segoe UI Light" panose="020B0502040204020203" pitchFamily="34" charset="0"/>
                <a:ea typeface="+mj-ea"/>
                <a:cs typeface="Segoe UI Light" panose="020B0502040204020203" pitchFamily="34" charset="0"/>
              </a:defRPr>
            </a:lvl1pPr>
          </a:lstStyle>
          <a:p>
            <a:r>
              <a:rPr lang="fr-FR" dirty="0">
                <a:solidFill>
                  <a:schemeClr val="bg1"/>
                </a:solidFill>
              </a:rPr>
              <a:t>Java </a:t>
            </a:r>
            <a:r>
              <a:rPr lang="fr-FR" dirty="0" err="1">
                <a:solidFill>
                  <a:schemeClr val="bg1"/>
                </a:solidFill>
              </a:rPr>
              <a:t>Frameworks</a:t>
            </a:r>
            <a:endParaRPr lang="fr-FR" dirty="0">
              <a:solidFill>
                <a:schemeClr val="bg1"/>
              </a:solidFill>
            </a:endParaRPr>
          </a:p>
          <a:p>
            <a:r>
              <a:rPr lang="fr-FR" b="1" cap="all" dirty="0">
                <a:solidFill>
                  <a:schemeClr val="bg1"/>
                </a:solidFill>
                <a:latin typeface="Segoe UI" panose="020B0502040204020203" pitchFamily="34" charset="0"/>
                <a:cs typeface="Segoe UI" panose="020B0502040204020203" pitchFamily="34" charset="0"/>
              </a:rPr>
              <a:t>Spring data</a:t>
            </a:r>
          </a:p>
        </p:txBody>
      </p:sp>
      <p:pic>
        <p:nvPicPr>
          <p:cNvPr id="7" name="Graphique 6">
            <a:extLst>
              <a:ext uri="{FF2B5EF4-FFF2-40B4-BE49-F238E27FC236}">
                <a16:creationId xmlns:a16="http://schemas.microsoft.com/office/drawing/2014/main" id="{3ECC1C3A-EA26-42AD-BEC3-DCF5FBAA17F6}"/>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54185" y="6124782"/>
            <a:ext cx="528776" cy="528776"/>
          </a:xfrm>
          <a:prstGeom prst="rect">
            <a:avLst/>
          </a:prstGeom>
        </p:spPr>
      </p:pic>
      <p:sp>
        <p:nvSpPr>
          <p:cNvPr id="13" name="Espace réservé du texte 19">
            <a:extLst>
              <a:ext uri="{FF2B5EF4-FFF2-40B4-BE49-F238E27FC236}">
                <a16:creationId xmlns:a16="http://schemas.microsoft.com/office/drawing/2014/main" id="{F370911A-DC8A-44E7-BC5B-3A98548EDA9D}"/>
              </a:ext>
            </a:extLst>
          </p:cNvPr>
          <p:cNvSpPr txBox="1">
            <a:spLocks/>
          </p:cNvSpPr>
          <p:nvPr/>
        </p:nvSpPr>
        <p:spPr>
          <a:xfrm>
            <a:off x="354186" y="1218171"/>
            <a:ext cx="3116800" cy="4421658"/>
          </a:xfrm>
          <a:prstGeom prst="rect">
            <a:avLst/>
          </a:prstGeom>
        </p:spPr>
        <p:txBody>
          <a:bodyPr lIns="0" tIns="0" rIns="0" bIns="0" anchor="ctr" anchorCtr="0"/>
          <a:lstStyle>
            <a:lvl1pPr marL="0" indent="0" algn="l" defTabSz="914400" rtl="0" eaLnBrk="1" latinLnBrk="0" hangingPunct="1">
              <a:lnSpc>
                <a:spcPct val="90000"/>
              </a:lnSpc>
              <a:spcBef>
                <a:spcPts val="1000"/>
              </a:spcBef>
              <a:buFont typeface="Arial" panose="020B0604020202020204" pitchFamily="34" charset="0"/>
              <a:buNone/>
              <a:defRPr sz="2800" b="1" kern="1200">
                <a:solidFill>
                  <a:schemeClr val="bg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sz="2400" dirty="0"/>
              <a:t>DÉMONSTRATION</a:t>
            </a:r>
          </a:p>
        </p:txBody>
      </p:sp>
      <p:sp>
        <p:nvSpPr>
          <p:cNvPr id="15" name="Espace réservé du texte 19">
            <a:extLst>
              <a:ext uri="{FF2B5EF4-FFF2-40B4-BE49-F238E27FC236}">
                <a16:creationId xmlns:a16="http://schemas.microsoft.com/office/drawing/2014/main" id="{BDF6E1C4-75C9-4326-96F9-5F0FA302E826}"/>
              </a:ext>
            </a:extLst>
          </p:cNvPr>
          <p:cNvSpPr txBox="1">
            <a:spLocks/>
          </p:cNvSpPr>
          <p:nvPr/>
        </p:nvSpPr>
        <p:spPr>
          <a:xfrm>
            <a:off x="4011784" y="3027742"/>
            <a:ext cx="7826030" cy="1218795"/>
          </a:xfrm>
          <a:prstGeom prst="rect">
            <a:avLst/>
          </a:prstGeom>
        </p:spPr>
        <p:txBody>
          <a:bodyPr wrap="square" lIns="0" tIns="0" rIns="0" bIns="0">
            <a:spAutoFit/>
          </a:bodyPr>
          <a:lstStyle>
            <a:lvl1pPr marL="0" indent="0" algn="l" defTabSz="914400" rtl="0" eaLnBrk="1" latinLnBrk="0" hangingPunct="1">
              <a:lnSpc>
                <a:spcPct val="90000"/>
              </a:lnSpc>
              <a:spcBef>
                <a:spcPts val="1000"/>
              </a:spcBef>
              <a:buFont typeface="Arial" panose="020B0604020202020204" pitchFamily="34" charset="0"/>
              <a:buNone/>
              <a:defRPr sz="2800" b="1" kern="1200">
                <a:solidFill>
                  <a:schemeClr val="bg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fr-FR" sz="4400" b="0" dirty="0">
                <a:latin typeface="Segoe UI Light" panose="020B0502040204020203" pitchFamily="34" charset="0"/>
                <a:cs typeface="Segoe UI Light" panose="020B0502040204020203" pitchFamily="34" charset="0"/>
              </a:rPr>
              <a:t>Association </a:t>
            </a:r>
            <a:r>
              <a:rPr lang="fr-FR" sz="4400" b="0" dirty="0" err="1">
                <a:latin typeface="Segoe UI Light" panose="020B0502040204020203" pitchFamily="34" charset="0"/>
                <a:cs typeface="Segoe UI Light" panose="020B0502040204020203" pitchFamily="34" charset="0"/>
              </a:rPr>
              <a:t>OneToMany</a:t>
            </a:r>
            <a:r>
              <a:rPr lang="fr-FR" sz="4400" b="0" dirty="0">
                <a:latin typeface="Segoe UI Light" panose="020B0502040204020203" pitchFamily="34" charset="0"/>
                <a:cs typeface="Segoe UI Light" panose="020B0502040204020203" pitchFamily="34" charset="0"/>
              </a:rPr>
              <a:t> bidirectionnelle</a:t>
            </a:r>
          </a:p>
        </p:txBody>
      </p:sp>
    </p:spTree>
    <p:extLst>
      <p:ext uri="{BB962C8B-B14F-4D97-AF65-F5344CB8AC3E}">
        <p14:creationId xmlns:p14="http://schemas.microsoft.com/office/powerpoint/2010/main" val="24475361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F19FB19-BC5C-4CA3-B36F-D05031688B0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37303" r="1"/>
          <a:stretch/>
        </p:blipFill>
        <p:spPr>
          <a:xfrm>
            <a:off x="0" y="3002"/>
            <a:ext cx="12192000" cy="6843061"/>
          </a:xfrm>
          <a:prstGeom prst="rect">
            <a:avLst/>
          </a:prstGeom>
        </p:spPr>
      </p:pic>
      <p:sp>
        <p:nvSpPr>
          <p:cNvPr id="16" name="Rectangle 15">
            <a:extLst>
              <a:ext uri="{FF2B5EF4-FFF2-40B4-BE49-F238E27FC236}">
                <a16:creationId xmlns:a16="http://schemas.microsoft.com/office/drawing/2014/main" id="{F4792626-5EDF-457E-BC47-35973147636D}"/>
              </a:ext>
            </a:extLst>
          </p:cNvPr>
          <p:cNvSpPr/>
          <p:nvPr/>
        </p:nvSpPr>
        <p:spPr>
          <a:xfrm>
            <a:off x="-1" y="41109"/>
            <a:ext cx="12192000" cy="6858000"/>
          </a:xfrm>
          <a:prstGeom prst="rect">
            <a:avLst/>
          </a:prstGeom>
          <a:solidFill>
            <a:srgbClr val="011F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nvGrpSpPr>
          <p:cNvPr id="14" name="Groupe 13">
            <a:extLst>
              <a:ext uri="{FF2B5EF4-FFF2-40B4-BE49-F238E27FC236}">
                <a16:creationId xmlns:a16="http://schemas.microsoft.com/office/drawing/2014/main" id="{07BC588E-A495-49A9-8813-628670F8E4BB}"/>
              </a:ext>
            </a:extLst>
          </p:cNvPr>
          <p:cNvGrpSpPr/>
          <p:nvPr/>
        </p:nvGrpSpPr>
        <p:grpSpPr>
          <a:xfrm>
            <a:off x="-1" y="0"/>
            <a:ext cx="3657600" cy="6858001"/>
            <a:chOff x="-1" y="0"/>
            <a:chExt cx="4292084" cy="6858001"/>
          </a:xfrm>
        </p:grpSpPr>
        <p:sp>
          <p:nvSpPr>
            <p:cNvPr id="17" name="Flèche : pentagone 16">
              <a:extLst>
                <a:ext uri="{FF2B5EF4-FFF2-40B4-BE49-F238E27FC236}">
                  <a16:creationId xmlns:a16="http://schemas.microsoft.com/office/drawing/2014/main" id="{594D2172-FB13-492C-B76B-A385911C5851}"/>
                </a:ext>
              </a:extLst>
            </p:cNvPr>
            <p:cNvSpPr/>
            <p:nvPr/>
          </p:nvSpPr>
          <p:spPr>
            <a:xfrm>
              <a:off x="-1" y="0"/>
              <a:ext cx="4292083" cy="6858000"/>
            </a:xfrm>
            <a:prstGeom prst="homePlate">
              <a:avLst>
                <a:gd name="adj" fmla="val 50658"/>
              </a:avLst>
            </a:prstGeom>
            <a:solidFill>
              <a:srgbClr val="95B2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Triangle rectangle 17">
              <a:extLst>
                <a:ext uri="{FF2B5EF4-FFF2-40B4-BE49-F238E27FC236}">
                  <a16:creationId xmlns:a16="http://schemas.microsoft.com/office/drawing/2014/main" id="{3D0C3274-FA67-4536-99D7-BF36DC8EB5D9}"/>
                </a:ext>
              </a:extLst>
            </p:cNvPr>
            <p:cNvSpPr/>
            <p:nvPr/>
          </p:nvSpPr>
          <p:spPr>
            <a:xfrm>
              <a:off x="0" y="2699281"/>
              <a:ext cx="4292082" cy="4158720"/>
            </a:xfrm>
            <a:prstGeom prst="rtTriangle">
              <a:avLst/>
            </a:prstGeom>
            <a:solidFill>
              <a:srgbClr val="95B258">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Triangle rectangle 18">
              <a:extLst>
                <a:ext uri="{FF2B5EF4-FFF2-40B4-BE49-F238E27FC236}">
                  <a16:creationId xmlns:a16="http://schemas.microsoft.com/office/drawing/2014/main" id="{8A5F0E14-750D-4317-86A8-BA8B26E435A6}"/>
                </a:ext>
              </a:extLst>
            </p:cNvPr>
            <p:cNvSpPr/>
            <p:nvPr/>
          </p:nvSpPr>
          <p:spPr>
            <a:xfrm rot="5400000">
              <a:off x="-68820" y="80756"/>
              <a:ext cx="4429722" cy="4292084"/>
            </a:xfrm>
            <a:prstGeom prst="rtTriangle">
              <a:avLst/>
            </a:prstGeom>
            <a:solidFill>
              <a:srgbClr val="95B258">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5" name="Titre 1">
            <a:extLst>
              <a:ext uri="{FF2B5EF4-FFF2-40B4-BE49-F238E27FC236}">
                <a16:creationId xmlns:a16="http://schemas.microsoft.com/office/drawing/2014/main" id="{D4B8AE3F-44D0-4D41-9A92-0871B449521A}"/>
              </a:ext>
            </a:extLst>
          </p:cNvPr>
          <p:cNvSpPr txBox="1">
            <a:spLocks/>
          </p:cNvSpPr>
          <p:nvPr/>
        </p:nvSpPr>
        <p:spPr>
          <a:xfrm>
            <a:off x="3825174" y="428630"/>
            <a:ext cx="8012641" cy="438699"/>
          </a:xfrm>
          <a:prstGeom prst="rect">
            <a:avLst/>
          </a:prstGeom>
        </p:spPr>
        <p:txBody>
          <a:bodyPr lIns="0" tIns="0" rIns="0" bIns="0" anchor="t" anchorCtr="0">
            <a:normAutofit/>
          </a:bodyPr>
          <a:lstStyle>
            <a:lvl1pPr algn="r" defTabSz="914400" rtl="0" eaLnBrk="1" latinLnBrk="0" hangingPunct="1">
              <a:lnSpc>
                <a:spcPct val="90000"/>
              </a:lnSpc>
              <a:spcBef>
                <a:spcPct val="0"/>
              </a:spcBef>
              <a:buNone/>
              <a:defRPr sz="1400" kern="1200">
                <a:solidFill>
                  <a:srgbClr val="222933"/>
                </a:solidFill>
                <a:latin typeface="Segoe UI Light" panose="020B0502040204020203" pitchFamily="34" charset="0"/>
                <a:ea typeface="+mj-ea"/>
                <a:cs typeface="Segoe UI Light" panose="020B0502040204020203" pitchFamily="34" charset="0"/>
              </a:defRPr>
            </a:lvl1pPr>
          </a:lstStyle>
          <a:p>
            <a:r>
              <a:rPr lang="fr-FR" dirty="0">
                <a:solidFill>
                  <a:schemeClr val="bg1"/>
                </a:solidFill>
              </a:rPr>
              <a:t>Java </a:t>
            </a:r>
            <a:r>
              <a:rPr lang="fr-FR" dirty="0" err="1">
                <a:solidFill>
                  <a:schemeClr val="bg1"/>
                </a:solidFill>
              </a:rPr>
              <a:t>Frameworks</a:t>
            </a:r>
            <a:endParaRPr lang="fr-FR" dirty="0">
              <a:solidFill>
                <a:schemeClr val="bg1"/>
              </a:solidFill>
            </a:endParaRPr>
          </a:p>
          <a:p>
            <a:r>
              <a:rPr lang="fr-FR" b="1" cap="all" dirty="0">
                <a:solidFill>
                  <a:schemeClr val="bg1"/>
                </a:solidFill>
                <a:latin typeface="Segoe UI" panose="020B0502040204020203" pitchFamily="34" charset="0"/>
                <a:cs typeface="Segoe UI" panose="020B0502040204020203" pitchFamily="34" charset="0"/>
              </a:rPr>
              <a:t>Spring data</a:t>
            </a:r>
          </a:p>
        </p:txBody>
      </p:sp>
      <p:pic>
        <p:nvPicPr>
          <p:cNvPr id="7" name="Graphique 6">
            <a:extLst>
              <a:ext uri="{FF2B5EF4-FFF2-40B4-BE49-F238E27FC236}">
                <a16:creationId xmlns:a16="http://schemas.microsoft.com/office/drawing/2014/main" id="{3ECC1C3A-EA26-42AD-BEC3-DCF5FBAA17F6}"/>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54185" y="6124782"/>
            <a:ext cx="528776" cy="528776"/>
          </a:xfrm>
          <a:prstGeom prst="rect">
            <a:avLst/>
          </a:prstGeom>
        </p:spPr>
      </p:pic>
      <p:sp>
        <p:nvSpPr>
          <p:cNvPr id="13" name="Espace réservé du texte 19">
            <a:extLst>
              <a:ext uri="{FF2B5EF4-FFF2-40B4-BE49-F238E27FC236}">
                <a16:creationId xmlns:a16="http://schemas.microsoft.com/office/drawing/2014/main" id="{F370911A-DC8A-44E7-BC5B-3A98548EDA9D}"/>
              </a:ext>
            </a:extLst>
          </p:cNvPr>
          <p:cNvSpPr txBox="1">
            <a:spLocks/>
          </p:cNvSpPr>
          <p:nvPr/>
        </p:nvSpPr>
        <p:spPr>
          <a:xfrm>
            <a:off x="354186" y="1218171"/>
            <a:ext cx="3116800" cy="4421658"/>
          </a:xfrm>
          <a:prstGeom prst="rect">
            <a:avLst/>
          </a:prstGeom>
        </p:spPr>
        <p:txBody>
          <a:bodyPr lIns="0" tIns="0" rIns="0" bIns="0" anchor="ctr" anchorCtr="0"/>
          <a:lstStyle>
            <a:lvl1pPr marL="0" indent="0" algn="l" defTabSz="914400" rtl="0" eaLnBrk="1" latinLnBrk="0" hangingPunct="1">
              <a:lnSpc>
                <a:spcPct val="90000"/>
              </a:lnSpc>
              <a:spcBef>
                <a:spcPts val="1000"/>
              </a:spcBef>
              <a:buFont typeface="Arial" panose="020B0604020202020204" pitchFamily="34" charset="0"/>
              <a:buNone/>
              <a:defRPr sz="2800" b="1" kern="1200">
                <a:solidFill>
                  <a:schemeClr val="bg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sz="2400" dirty="0"/>
              <a:t>TRAVAUX PRATIQUES</a:t>
            </a:r>
          </a:p>
        </p:txBody>
      </p:sp>
      <p:sp>
        <p:nvSpPr>
          <p:cNvPr id="15" name="Espace réservé du texte 19">
            <a:extLst>
              <a:ext uri="{FF2B5EF4-FFF2-40B4-BE49-F238E27FC236}">
                <a16:creationId xmlns:a16="http://schemas.microsoft.com/office/drawing/2014/main" id="{BDF6E1C4-75C9-4326-96F9-5F0FA302E826}"/>
              </a:ext>
            </a:extLst>
          </p:cNvPr>
          <p:cNvSpPr txBox="1">
            <a:spLocks/>
          </p:cNvSpPr>
          <p:nvPr/>
        </p:nvSpPr>
        <p:spPr>
          <a:xfrm>
            <a:off x="4011784" y="3027742"/>
            <a:ext cx="7826030" cy="609398"/>
          </a:xfrm>
          <a:prstGeom prst="rect">
            <a:avLst/>
          </a:prstGeom>
        </p:spPr>
        <p:txBody>
          <a:bodyPr wrap="square" lIns="0" tIns="0" rIns="0" bIns="0">
            <a:spAutoFit/>
          </a:bodyPr>
          <a:lstStyle>
            <a:lvl1pPr marL="0" indent="0" algn="l" defTabSz="914400" rtl="0" eaLnBrk="1" latinLnBrk="0" hangingPunct="1">
              <a:lnSpc>
                <a:spcPct val="90000"/>
              </a:lnSpc>
              <a:spcBef>
                <a:spcPts val="1000"/>
              </a:spcBef>
              <a:buFont typeface="Arial" panose="020B0604020202020204" pitchFamily="34" charset="0"/>
              <a:buNone/>
              <a:defRPr sz="2800" b="1" kern="1200">
                <a:solidFill>
                  <a:schemeClr val="bg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fr-FR" sz="4400" b="0" dirty="0">
                <a:latin typeface="Segoe UI Light" panose="020B0502040204020203" pitchFamily="34" charset="0"/>
                <a:cs typeface="Segoe UI Light" panose="020B0502040204020203" pitchFamily="34" charset="0"/>
              </a:rPr>
              <a:t>TP : Cave à vin – Partie 03</a:t>
            </a:r>
          </a:p>
        </p:txBody>
      </p:sp>
    </p:spTree>
    <p:extLst>
      <p:ext uri="{BB962C8B-B14F-4D97-AF65-F5344CB8AC3E}">
        <p14:creationId xmlns:p14="http://schemas.microsoft.com/office/powerpoint/2010/main" val="1058403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re 1">
            <a:extLst>
              <a:ext uri="{FF2B5EF4-FFF2-40B4-BE49-F238E27FC236}">
                <a16:creationId xmlns:a16="http://schemas.microsoft.com/office/drawing/2014/main" id="{7039B82E-248A-E9BB-B359-FE75DAA2329F}"/>
              </a:ext>
            </a:extLst>
          </p:cNvPr>
          <p:cNvSpPr txBox="1">
            <a:spLocks/>
          </p:cNvSpPr>
          <p:nvPr/>
        </p:nvSpPr>
        <p:spPr>
          <a:xfrm>
            <a:off x="3506876" y="1329151"/>
            <a:ext cx="8330938" cy="3929217"/>
          </a:xfrm>
          <a:prstGeom prst="rect">
            <a:avLst/>
          </a:prstGeom>
          <a:noFill/>
          <a:ln>
            <a:noFill/>
          </a:ln>
        </p:spPr>
        <p:txBody>
          <a:bodyPr vert="horz" wrap="square" lIns="91440" tIns="45720" rIns="91440" bIns="45720" rtlCol="0" anchor="t" anchorCtr="0">
            <a:spAutoFit/>
          </a:bodyPr>
          <a:lstStyle>
            <a:lvl1pPr algn="l" defTabSz="914400" rtl="0" eaLnBrk="1" latinLnBrk="0" hangingPunct="1">
              <a:lnSpc>
                <a:spcPct val="90000"/>
              </a:lnSpc>
              <a:spcBef>
                <a:spcPct val="0"/>
              </a:spcBef>
              <a:buNone/>
              <a:defRPr sz="4400" kern="1200">
                <a:solidFill>
                  <a:schemeClr val="tx1"/>
                </a:solidFill>
                <a:latin typeface="Segoe UI" panose="020B0502040204020203" pitchFamily="34" charset="0"/>
                <a:ea typeface="+mj-ea"/>
                <a:cs typeface="+mj-cs"/>
              </a:defRPr>
            </a:lvl1pPr>
          </a:lstStyle>
          <a:p>
            <a:pPr>
              <a:lnSpc>
                <a:spcPct val="120000"/>
              </a:lnSpc>
            </a:pPr>
            <a:r>
              <a:rPr lang="fr-FR" sz="2400" dirty="0">
                <a:solidFill>
                  <a:srgbClr val="011F39"/>
                </a:solidFill>
                <a:cs typeface="Segoe UI" panose="020B0502040204020203" pitchFamily="34" charset="0"/>
              </a:rPr>
              <a:t>Association</a:t>
            </a:r>
            <a:r>
              <a:rPr lang="fr-FR" sz="2400" dirty="0">
                <a:solidFill>
                  <a:srgbClr val="95B258"/>
                </a:solidFill>
                <a:cs typeface="Segoe UI" panose="020B0502040204020203" pitchFamily="34" charset="0"/>
              </a:rPr>
              <a:t> N-1</a:t>
            </a:r>
            <a:endParaRPr lang="fr-FR" sz="2400" dirty="0"/>
          </a:p>
          <a:p>
            <a:pPr marL="342900" indent="-342900">
              <a:lnSpc>
                <a:spcPct val="120000"/>
              </a:lnSpc>
              <a:buFont typeface="Arial" panose="020B0604020202020204" pitchFamily="34" charset="0"/>
              <a:buChar char="•"/>
            </a:pPr>
            <a:r>
              <a:rPr lang="fr-FR" sz="2400" dirty="0">
                <a:solidFill>
                  <a:srgbClr val="011F39"/>
                </a:solidFill>
                <a:cs typeface="Segoe UI" panose="020B0502040204020203" pitchFamily="34" charset="0"/>
              </a:rPr>
              <a:t>Création de deux classes annotées avec @Entity</a:t>
            </a:r>
          </a:p>
          <a:p>
            <a:pPr marL="800100" lvl="1" indent="-342900">
              <a:lnSpc>
                <a:spcPct val="120000"/>
              </a:lnSpc>
              <a:buFont typeface="Arial" panose="020B0604020202020204" pitchFamily="34" charset="0"/>
              <a:buChar char="•"/>
            </a:pPr>
            <a:r>
              <a:rPr lang="fr-FR" dirty="0">
                <a:solidFill>
                  <a:srgbClr val="011F39"/>
                </a:solidFill>
                <a:cs typeface="Segoe UI" panose="020B0502040204020203" pitchFamily="34" charset="0"/>
              </a:rPr>
              <a:t>Entreprise et </a:t>
            </a:r>
            <a:r>
              <a:rPr lang="fr-FR" dirty="0" err="1">
                <a:solidFill>
                  <a:srgbClr val="011F39"/>
                </a:solidFill>
                <a:cs typeface="Segoe UI" panose="020B0502040204020203" pitchFamily="34" charset="0"/>
              </a:rPr>
              <a:t>Employe</a:t>
            </a:r>
            <a:endParaRPr lang="fr-FR" dirty="0">
              <a:solidFill>
                <a:srgbClr val="011F39"/>
              </a:solidFill>
              <a:cs typeface="Segoe UI" panose="020B0502040204020203" pitchFamily="34" charset="0"/>
            </a:endParaRPr>
          </a:p>
          <a:p>
            <a:pPr marL="800100" lvl="1" indent="-342900">
              <a:lnSpc>
                <a:spcPct val="120000"/>
              </a:lnSpc>
              <a:buFont typeface="Arial" panose="020B0604020202020204" pitchFamily="34" charset="0"/>
              <a:buChar char="•"/>
            </a:pPr>
            <a:r>
              <a:rPr lang="fr-FR" dirty="0">
                <a:solidFill>
                  <a:srgbClr val="011F39"/>
                </a:solidFill>
                <a:cs typeface="Segoe UI" panose="020B0502040204020203" pitchFamily="34" charset="0"/>
              </a:rPr>
              <a:t>Chaque classe sera mappée avec sa propre table</a:t>
            </a:r>
          </a:p>
          <a:p>
            <a:pPr marL="342900" indent="-342900">
              <a:lnSpc>
                <a:spcPct val="120000"/>
              </a:lnSpc>
              <a:buFont typeface="Arial" panose="020B0604020202020204" pitchFamily="34" charset="0"/>
              <a:buChar char="•"/>
            </a:pPr>
            <a:r>
              <a:rPr lang="fr-FR" sz="2400" dirty="0">
                <a:solidFill>
                  <a:srgbClr val="011F39"/>
                </a:solidFill>
                <a:cs typeface="Segoe UI" panose="020B0502040204020203" pitchFamily="34" charset="0"/>
              </a:rPr>
              <a:t>Déclaration d'un attribut </a:t>
            </a:r>
            <a:r>
              <a:rPr lang="fr-FR" sz="2400" dirty="0" err="1">
                <a:solidFill>
                  <a:srgbClr val="011F39"/>
                </a:solidFill>
                <a:cs typeface="Segoe UI" panose="020B0502040204020203" pitchFamily="34" charset="0"/>
              </a:rPr>
              <a:t>Employe</a:t>
            </a:r>
            <a:r>
              <a:rPr lang="fr-FR" sz="2400" dirty="0">
                <a:solidFill>
                  <a:srgbClr val="011F39"/>
                </a:solidFill>
                <a:cs typeface="Segoe UI" panose="020B0502040204020203" pitchFamily="34" charset="0"/>
              </a:rPr>
              <a:t> dans la classe Entreprise</a:t>
            </a:r>
          </a:p>
          <a:p>
            <a:pPr marL="800100" lvl="1" indent="-342900">
              <a:lnSpc>
                <a:spcPct val="120000"/>
              </a:lnSpc>
              <a:buFont typeface="Arial" panose="020B0604020202020204" pitchFamily="34" charset="0"/>
              <a:buChar char="•"/>
            </a:pPr>
            <a:r>
              <a:rPr lang="fr-FR" dirty="0">
                <a:solidFill>
                  <a:srgbClr val="011F39"/>
                </a:solidFill>
                <a:cs typeface="Segoe UI" panose="020B0502040204020203" pitchFamily="34" charset="0"/>
              </a:rPr>
              <a:t>Annoté </a:t>
            </a:r>
            <a:r>
              <a:rPr lang="fr-FR" dirty="0">
                <a:solidFill>
                  <a:srgbClr val="95B258"/>
                </a:solidFill>
                <a:cs typeface="Segoe UI" panose="020B0502040204020203" pitchFamily="34" charset="0"/>
              </a:rPr>
              <a:t>@ManyToOne</a:t>
            </a:r>
          </a:p>
          <a:p>
            <a:pPr marL="800100" lvl="1" indent="-342900">
              <a:lnSpc>
                <a:spcPct val="120000"/>
              </a:lnSpc>
              <a:buFont typeface="Arial" panose="020B0604020202020204" pitchFamily="34" charset="0"/>
              <a:buChar char="•"/>
            </a:pPr>
            <a:r>
              <a:rPr lang="fr-FR" dirty="0">
                <a:solidFill>
                  <a:srgbClr val="011F39"/>
                </a:solidFill>
                <a:cs typeface="Segoe UI" panose="020B0502040204020203" pitchFamily="34" charset="0"/>
              </a:rPr>
              <a:t>Paramètres possibles : cascade, </a:t>
            </a:r>
            <a:r>
              <a:rPr lang="fr-FR" dirty="0" err="1">
                <a:solidFill>
                  <a:srgbClr val="011F39"/>
                </a:solidFill>
                <a:cs typeface="Segoe UI" panose="020B0502040204020203" pitchFamily="34" charset="0"/>
              </a:rPr>
              <a:t>fetch</a:t>
            </a:r>
            <a:r>
              <a:rPr lang="fr-FR" dirty="0">
                <a:solidFill>
                  <a:srgbClr val="011F39"/>
                </a:solidFill>
                <a:cs typeface="Segoe UI" panose="020B0502040204020203" pitchFamily="34" charset="0"/>
              </a:rPr>
              <a:t>, </a:t>
            </a:r>
            <a:r>
              <a:rPr lang="fr-FR" dirty="0" err="1">
                <a:solidFill>
                  <a:srgbClr val="011F39"/>
                </a:solidFill>
                <a:cs typeface="Segoe UI" panose="020B0502040204020203" pitchFamily="34" charset="0"/>
              </a:rPr>
              <a:t>optional</a:t>
            </a:r>
            <a:r>
              <a:rPr lang="fr-FR" dirty="0">
                <a:solidFill>
                  <a:srgbClr val="011F39"/>
                </a:solidFill>
                <a:cs typeface="Segoe UI" panose="020B0502040204020203" pitchFamily="34" charset="0"/>
              </a:rPr>
              <a:t> </a:t>
            </a:r>
          </a:p>
          <a:p>
            <a:pPr marL="800100" lvl="1" indent="-342900">
              <a:lnSpc>
                <a:spcPct val="120000"/>
              </a:lnSpc>
              <a:buClr>
                <a:srgbClr val="011F39"/>
              </a:buClr>
              <a:buFont typeface="Arial" panose="020B0604020202020204" pitchFamily="34" charset="0"/>
              <a:buChar char="•"/>
            </a:pPr>
            <a:r>
              <a:rPr lang="fr-FR" dirty="0">
                <a:solidFill>
                  <a:srgbClr val="95B258"/>
                </a:solidFill>
                <a:cs typeface="Segoe UI" panose="020B0502040204020203" pitchFamily="34" charset="0"/>
              </a:rPr>
              <a:t>@JoinColumn </a:t>
            </a:r>
            <a:r>
              <a:rPr lang="fr-FR" dirty="0">
                <a:solidFill>
                  <a:srgbClr val="011F39"/>
                </a:solidFill>
                <a:cs typeface="Segoe UI" panose="020B0502040204020203" pitchFamily="34" charset="0"/>
                <a:sym typeface="Wingdings" panose="05000000000000000000" pitchFamily="2" charset="2"/>
              </a:rPr>
              <a:t> précise le nom de la contrainte de jointure en base</a:t>
            </a:r>
            <a:endParaRPr lang="fr-FR" dirty="0">
              <a:solidFill>
                <a:srgbClr val="011F39"/>
              </a:solidFill>
              <a:cs typeface="Segoe UI" panose="020B0502040204020203" pitchFamily="34" charset="0"/>
            </a:endParaRPr>
          </a:p>
          <a:p>
            <a:pPr>
              <a:lnSpc>
                <a:spcPct val="120000"/>
              </a:lnSpc>
            </a:pPr>
            <a:endParaRPr lang="fr-FR" sz="2400" dirty="0">
              <a:solidFill>
                <a:srgbClr val="011F39"/>
              </a:solidFill>
              <a:cs typeface="Segoe UI" panose="020B0502040204020203" pitchFamily="34" charset="0"/>
            </a:endParaRPr>
          </a:p>
        </p:txBody>
      </p:sp>
      <p:sp>
        <p:nvSpPr>
          <p:cNvPr id="6" name="Titre 1">
            <a:extLst>
              <a:ext uri="{FF2B5EF4-FFF2-40B4-BE49-F238E27FC236}">
                <a16:creationId xmlns:a16="http://schemas.microsoft.com/office/drawing/2014/main" id="{48EE39BE-9E8A-4EFB-AA76-646D28DDBF24}"/>
              </a:ext>
            </a:extLst>
          </p:cNvPr>
          <p:cNvSpPr txBox="1">
            <a:spLocks/>
          </p:cNvSpPr>
          <p:nvPr/>
        </p:nvSpPr>
        <p:spPr>
          <a:xfrm>
            <a:off x="3825174" y="428630"/>
            <a:ext cx="8012641" cy="542920"/>
          </a:xfrm>
          <a:prstGeom prst="rect">
            <a:avLst/>
          </a:prstGeom>
        </p:spPr>
        <p:txBody>
          <a:bodyPr lIns="0" tIns="0" rIns="0" bIns="0" anchor="t" anchorCtr="0">
            <a:normAutofit/>
          </a:bodyPr>
          <a:lstStyle>
            <a:lvl1pPr algn="r" defTabSz="914400" rtl="0" eaLnBrk="1" latinLnBrk="0" hangingPunct="1">
              <a:lnSpc>
                <a:spcPct val="90000"/>
              </a:lnSpc>
              <a:spcBef>
                <a:spcPct val="0"/>
              </a:spcBef>
              <a:buNone/>
              <a:defRPr sz="1400" kern="1200">
                <a:solidFill>
                  <a:srgbClr val="222933"/>
                </a:solidFill>
                <a:latin typeface="Segoe UI Light" panose="020B0502040204020203" pitchFamily="34" charset="0"/>
                <a:ea typeface="+mj-ea"/>
                <a:cs typeface="Segoe UI Light" panose="020B0502040204020203" pitchFamily="34" charset="0"/>
              </a:defRPr>
            </a:lvl1pPr>
          </a:lstStyle>
          <a:p>
            <a:r>
              <a:rPr lang="fr-FR" dirty="0">
                <a:solidFill>
                  <a:srgbClr val="141E26"/>
                </a:solidFill>
              </a:rPr>
              <a:t>Java </a:t>
            </a:r>
            <a:r>
              <a:rPr lang="fr-FR" dirty="0" err="1">
                <a:solidFill>
                  <a:srgbClr val="141E26"/>
                </a:solidFill>
              </a:rPr>
              <a:t>Frameworks</a:t>
            </a:r>
            <a:endParaRPr lang="fr-FR" dirty="0">
              <a:solidFill>
                <a:srgbClr val="141E26"/>
              </a:solidFill>
            </a:endParaRPr>
          </a:p>
          <a:p>
            <a:r>
              <a:rPr lang="fr-FR" b="1" cap="all" dirty="0">
                <a:solidFill>
                  <a:srgbClr val="3B518E"/>
                </a:solidFill>
                <a:latin typeface="Segoe UI" panose="020B0502040204020203" pitchFamily="34" charset="0"/>
                <a:cs typeface="Segoe UI" panose="020B0502040204020203" pitchFamily="34" charset="0"/>
              </a:rPr>
              <a:t>Spring data</a:t>
            </a:r>
          </a:p>
        </p:txBody>
      </p:sp>
      <p:pic>
        <p:nvPicPr>
          <p:cNvPr id="9" name="Graphique 8">
            <a:extLst>
              <a:ext uri="{FF2B5EF4-FFF2-40B4-BE49-F238E27FC236}">
                <a16:creationId xmlns:a16="http://schemas.microsoft.com/office/drawing/2014/main" id="{6D568089-B2B3-4769-9325-554149C6E5CA}"/>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54184" y="6124781"/>
            <a:ext cx="528777" cy="528777"/>
          </a:xfrm>
          <a:prstGeom prst="rect">
            <a:avLst/>
          </a:prstGeom>
        </p:spPr>
      </p:pic>
      <p:pic>
        <p:nvPicPr>
          <p:cNvPr id="3" name="Image 2" descr="Une image contenant texte, ligne, diagramme, reçu&#10;&#10;Description générée automatiquement">
            <a:extLst>
              <a:ext uri="{FF2B5EF4-FFF2-40B4-BE49-F238E27FC236}">
                <a16:creationId xmlns:a16="http://schemas.microsoft.com/office/drawing/2014/main" id="{3C926AF0-9731-34B9-3061-FE0CA9EE832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4183" y="1609577"/>
            <a:ext cx="1834301" cy="4515203"/>
          </a:xfrm>
          <a:prstGeom prst="rect">
            <a:avLst/>
          </a:prstGeom>
        </p:spPr>
      </p:pic>
      <p:sp>
        <p:nvSpPr>
          <p:cNvPr id="2" name="Espace réservé du texte 19">
            <a:extLst>
              <a:ext uri="{FF2B5EF4-FFF2-40B4-BE49-F238E27FC236}">
                <a16:creationId xmlns:a16="http://schemas.microsoft.com/office/drawing/2014/main" id="{408CE45D-F063-2AD0-BE1F-C1F21B752138}"/>
              </a:ext>
            </a:extLst>
          </p:cNvPr>
          <p:cNvSpPr txBox="1">
            <a:spLocks/>
          </p:cNvSpPr>
          <p:nvPr/>
        </p:nvSpPr>
        <p:spPr>
          <a:xfrm>
            <a:off x="354186" y="1240233"/>
            <a:ext cx="2852415" cy="4421658"/>
          </a:xfrm>
          <a:prstGeom prst="rect">
            <a:avLst/>
          </a:prstGeom>
        </p:spPr>
        <p:txBody>
          <a:bodyPr lIns="0" tIns="0" rIns="0" bIns="0"/>
          <a:lstStyle>
            <a:lvl1pPr marL="0" indent="0" algn="l" defTabSz="914400" rtl="0" eaLnBrk="1" latinLnBrk="0" hangingPunct="1">
              <a:lnSpc>
                <a:spcPct val="90000"/>
              </a:lnSpc>
              <a:spcBef>
                <a:spcPts val="1000"/>
              </a:spcBef>
              <a:buFont typeface="Arial" panose="020B0604020202020204" pitchFamily="34" charset="0"/>
              <a:buNone/>
              <a:defRPr sz="2800" b="1" kern="1200">
                <a:solidFill>
                  <a:schemeClr val="bg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sz="2600" dirty="0">
                <a:solidFill>
                  <a:srgbClr val="3B518E"/>
                </a:solidFill>
              </a:rPr>
              <a:t>Associations</a:t>
            </a:r>
          </a:p>
        </p:txBody>
      </p:sp>
    </p:spTree>
    <p:extLst>
      <p:ext uri="{BB962C8B-B14F-4D97-AF65-F5344CB8AC3E}">
        <p14:creationId xmlns:p14="http://schemas.microsoft.com/office/powerpoint/2010/main" val="18372797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F19FB19-BC5C-4CA3-B36F-D05031688B0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37303" r="1"/>
          <a:stretch/>
        </p:blipFill>
        <p:spPr>
          <a:xfrm>
            <a:off x="0" y="3002"/>
            <a:ext cx="12192000" cy="6843061"/>
          </a:xfrm>
          <a:prstGeom prst="rect">
            <a:avLst/>
          </a:prstGeom>
        </p:spPr>
      </p:pic>
      <p:sp>
        <p:nvSpPr>
          <p:cNvPr id="16" name="Rectangle 15">
            <a:extLst>
              <a:ext uri="{FF2B5EF4-FFF2-40B4-BE49-F238E27FC236}">
                <a16:creationId xmlns:a16="http://schemas.microsoft.com/office/drawing/2014/main" id="{F4792626-5EDF-457E-BC47-35973147636D}"/>
              </a:ext>
            </a:extLst>
          </p:cNvPr>
          <p:cNvSpPr/>
          <p:nvPr/>
        </p:nvSpPr>
        <p:spPr>
          <a:xfrm>
            <a:off x="0" y="11936"/>
            <a:ext cx="12192000" cy="6858000"/>
          </a:xfrm>
          <a:prstGeom prst="rect">
            <a:avLst/>
          </a:prstGeom>
          <a:solidFill>
            <a:srgbClr val="011F39">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nvGrpSpPr>
          <p:cNvPr id="14" name="Groupe 13">
            <a:extLst>
              <a:ext uri="{FF2B5EF4-FFF2-40B4-BE49-F238E27FC236}">
                <a16:creationId xmlns:a16="http://schemas.microsoft.com/office/drawing/2014/main" id="{07BC588E-A495-49A9-8813-628670F8E4BB}"/>
              </a:ext>
            </a:extLst>
          </p:cNvPr>
          <p:cNvGrpSpPr/>
          <p:nvPr/>
        </p:nvGrpSpPr>
        <p:grpSpPr>
          <a:xfrm>
            <a:off x="-1" y="0"/>
            <a:ext cx="3657600" cy="6858001"/>
            <a:chOff x="-1" y="0"/>
            <a:chExt cx="4292084" cy="6858001"/>
          </a:xfrm>
        </p:grpSpPr>
        <p:sp>
          <p:nvSpPr>
            <p:cNvPr id="17" name="Flèche : pentagone 16">
              <a:extLst>
                <a:ext uri="{FF2B5EF4-FFF2-40B4-BE49-F238E27FC236}">
                  <a16:creationId xmlns:a16="http://schemas.microsoft.com/office/drawing/2014/main" id="{594D2172-FB13-492C-B76B-A385911C5851}"/>
                </a:ext>
              </a:extLst>
            </p:cNvPr>
            <p:cNvSpPr/>
            <p:nvPr/>
          </p:nvSpPr>
          <p:spPr>
            <a:xfrm>
              <a:off x="-1" y="0"/>
              <a:ext cx="4292083" cy="6858000"/>
            </a:xfrm>
            <a:prstGeom prst="homePlate">
              <a:avLst>
                <a:gd name="adj" fmla="val 50658"/>
              </a:avLst>
            </a:prstGeom>
            <a:solidFill>
              <a:srgbClr val="0651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Triangle rectangle 17">
              <a:extLst>
                <a:ext uri="{FF2B5EF4-FFF2-40B4-BE49-F238E27FC236}">
                  <a16:creationId xmlns:a16="http://schemas.microsoft.com/office/drawing/2014/main" id="{3D0C3274-FA67-4536-99D7-BF36DC8EB5D9}"/>
                </a:ext>
              </a:extLst>
            </p:cNvPr>
            <p:cNvSpPr/>
            <p:nvPr/>
          </p:nvSpPr>
          <p:spPr>
            <a:xfrm>
              <a:off x="0" y="2699281"/>
              <a:ext cx="4292082" cy="4158720"/>
            </a:xfrm>
            <a:prstGeom prst="rtTriangle">
              <a:avLst/>
            </a:prstGeom>
            <a:solidFill>
              <a:srgbClr val="06516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Triangle rectangle 18">
              <a:extLst>
                <a:ext uri="{FF2B5EF4-FFF2-40B4-BE49-F238E27FC236}">
                  <a16:creationId xmlns:a16="http://schemas.microsoft.com/office/drawing/2014/main" id="{8A5F0E14-750D-4317-86A8-BA8B26E435A6}"/>
                </a:ext>
              </a:extLst>
            </p:cNvPr>
            <p:cNvSpPr/>
            <p:nvPr/>
          </p:nvSpPr>
          <p:spPr>
            <a:xfrm rot="5400000">
              <a:off x="-68820" y="80756"/>
              <a:ext cx="4429722" cy="4292084"/>
            </a:xfrm>
            <a:prstGeom prst="rtTriangle">
              <a:avLst/>
            </a:prstGeom>
            <a:solidFill>
              <a:srgbClr val="06516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5" name="Titre 1">
            <a:extLst>
              <a:ext uri="{FF2B5EF4-FFF2-40B4-BE49-F238E27FC236}">
                <a16:creationId xmlns:a16="http://schemas.microsoft.com/office/drawing/2014/main" id="{D4B8AE3F-44D0-4D41-9A92-0871B449521A}"/>
              </a:ext>
            </a:extLst>
          </p:cNvPr>
          <p:cNvSpPr txBox="1">
            <a:spLocks/>
          </p:cNvSpPr>
          <p:nvPr/>
        </p:nvSpPr>
        <p:spPr>
          <a:xfrm>
            <a:off x="3825174" y="428630"/>
            <a:ext cx="8012641" cy="438699"/>
          </a:xfrm>
          <a:prstGeom prst="rect">
            <a:avLst/>
          </a:prstGeom>
        </p:spPr>
        <p:txBody>
          <a:bodyPr lIns="0" tIns="0" rIns="0" bIns="0" anchor="t" anchorCtr="0">
            <a:normAutofit/>
          </a:bodyPr>
          <a:lstStyle>
            <a:lvl1pPr algn="r" defTabSz="914400" rtl="0" eaLnBrk="1" latinLnBrk="0" hangingPunct="1">
              <a:lnSpc>
                <a:spcPct val="90000"/>
              </a:lnSpc>
              <a:spcBef>
                <a:spcPct val="0"/>
              </a:spcBef>
              <a:buNone/>
              <a:defRPr sz="1400" kern="1200">
                <a:solidFill>
                  <a:srgbClr val="222933"/>
                </a:solidFill>
                <a:latin typeface="Segoe UI Light" panose="020B0502040204020203" pitchFamily="34" charset="0"/>
                <a:ea typeface="+mj-ea"/>
                <a:cs typeface="Segoe UI Light" panose="020B0502040204020203" pitchFamily="34" charset="0"/>
              </a:defRPr>
            </a:lvl1pPr>
          </a:lstStyle>
          <a:p>
            <a:r>
              <a:rPr lang="fr-FR" dirty="0">
                <a:solidFill>
                  <a:schemeClr val="bg1"/>
                </a:solidFill>
              </a:rPr>
              <a:t>Java </a:t>
            </a:r>
            <a:r>
              <a:rPr lang="fr-FR" dirty="0" err="1">
                <a:solidFill>
                  <a:schemeClr val="bg1"/>
                </a:solidFill>
              </a:rPr>
              <a:t>Frameworks</a:t>
            </a:r>
            <a:endParaRPr lang="fr-FR" dirty="0">
              <a:solidFill>
                <a:schemeClr val="bg1"/>
              </a:solidFill>
            </a:endParaRPr>
          </a:p>
          <a:p>
            <a:r>
              <a:rPr lang="fr-FR" b="1" cap="all" dirty="0">
                <a:solidFill>
                  <a:schemeClr val="bg1"/>
                </a:solidFill>
                <a:latin typeface="Segoe UI" panose="020B0502040204020203" pitchFamily="34" charset="0"/>
                <a:cs typeface="Segoe UI" panose="020B0502040204020203" pitchFamily="34" charset="0"/>
              </a:rPr>
              <a:t>Spring data</a:t>
            </a:r>
          </a:p>
        </p:txBody>
      </p:sp>
      <p:pic>
        <p:nvPicPr>
          <p:cNvPr id="7" name="Graphique 6">
            <a:extLst>
              <a:ext uri="{FF2B5EF4-FFF2-40B4-BE49-F238E27FC236}">
                <a16:creationId xmlns:a16="http://schemas.microsoft.com/office/drawing/2014/main" id="{3ECC1C3A-EA26-42AD-BEC3-DCF5FBAA17F6}"/>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54185" y="6124782"/>
            <a:ext cx="528776" cy="528776"/>
          </a:xfrm>
          <a:prstGeom prst="rect">
            <a:avLst/>
          </a:prstGeom>
        </p:spPr>
      </p:pic>
      <p:sp>
        <p:nvSpPr>
          <p:cNvPr id="13" name="Espace réservé du texte 19">
            <a:extLst>
              <a:ext uri="{FF2B5EF4-FFF2-40B4-BE49-F238E27FC236}">
                <a16:creationId xmlns:a16="http://schemas.microsoft.com/office/drawing/2014/main" id="{F370911A-DC8A-44E7-BC5B-3A98548EDA9D}"/>
              </a:ext>
            </a:extLst>
          </p:cNvPr>
          <p:cNvSpPr txBox="1">
            <a:spLocks/>
          </p:cNvSpPr>
          <p:nvPr/>
        </p:nvSpPr>
        <p:spPr>
          <a:xfrm>
            <a:off x="354186" y="1218171"/>
            <a:ext cx="3116800" cy="4421658"/>
          </a:xfrm>
          <a:prstGeom prst="rect">
            <a:avLst/>
          </a:prstGeom>
        </p:spPr>
        <p:txBody>
          <a:bodyPr lIns="0" tIns="0" rIns="0" bIns="0" anchor="ctr" anchorCtr="0"/>
          <a:lstStyle>
            <a:lvl1pPr marL="0" indent="0" algn="l" defTabSz="914400" rtl="0" eaLnBrk="1" latinLnBrk="0" hangingPunct="1">
              <a:lnSpc>
                <a:spcPct val="90000"/>
              </a:lnSpc>
              <a:spcBef>
                <a:spcPts val="1000"/>
              </a:spcBef>
              <a:buFont typeface="Arial" panose="020B0604020202020204" pitchFamily="34" charset="0"/>
              <a:buNone/>
              <a:defRPr sz="2800" b="1" kern="1200">
                <a:solidFill>
                  <a:schemeClr val="bg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sz="2400" dirty="0"/>
              <a:t>DÉMONSTRATION</a:t>
            </a:r>
          </a:p>
        </p:txBody>
      </p:sp>
      <p:sp>
        <p:nvSpPr>
          <p:cNvPr id="15" name="Espace réservé du texte 19">
            <a:extLst>
              <a:ext uri="{FF2B5EF4-FFF2-40B4-BE49-F238E27FC236}">
                <a16:creationId xmlns:a16="http://schemas.microsoft.com/office/drawing/2014/main" id="{BDF6E1C4-75C9-4326-96F9-5F0FA302E826}"/>
              </a:ext>
            </a:extLst>
          </p:cNvPr>
          <p:cNvSpPr txBox="1">
            <a:spLocks/>
          </p:cNvSpPr>
          <p:nvPr/>
        </p:nvSpPr>
        <p:spPr>
          <a:xfrm>
            <a:off x="4011784" y="3027742"/>
            <a:ext cx="7826030" cy="609398"/>
          </a:xfrm>
          <a:prstGeom prst="rect">
            <a:avLst/>
          </a:prstGeom>
        </p:spPr>
        <p:txBody>
          <a:bodyPr wrap="square" lIns="0" tIns="0" rIns="0" bIns="0">
            <a:spAutoFit/>
          </a:bodyPr>
          <a:lstStyle>
            <a:lvl1pPr marL="0" indent="0" algn="l" defTabSz="914400" rtl="0" eaLnBrk="1" latinLnBrk="0" hangingPunct="1">
              <a:lnSpc>
                <a:spcPct val="90000"/>
              </a:lnSpc>
              <a:spcBef>
                <a:spcPts val="1000"/>
              </a:spcBef>
              <a:buFont typeface="Arial" panose="020B0604020202020204" pitchFamily="34" charset="0"/>
              <a:buNone/>
              <a:defRPr sz="2800" b="1" kern="1200">
                <a:solidFill>
                  <a:schemeClr val="bg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fr-FR" sz="4400" b="0" dirty="0">
                <a:latin typeface="Segoe UI Light" panose="020B0502040204020203" pitchFamily="34" charset="0"/>
                <a:cs typeface="Segoe UI Light" panose="020B0502040204020203" pitchFamily="34" charset="0"/>
              </a:rPr>
              <a:t>Association </a:t>
            </a:r>
            <a:r>
              <a:rPr lang="fr-FR" sz="4400" b="0" dirty="0" err="1">
                <a:latin typeface="Segoe UI Light" panose="020B0502040204020203" pitchFamily="34" charset="0"/>
                <a:cs typeface="Segoe UI Light" panose="020B0502040204020203" pitchFamily="34" charset="0"/>
              </a:rPr>
              <a:t>ManyToOne</a:t>
            </a:r>
            <a:endParaRPr lang="fr-FR" sz="4400" b="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828456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F19FB19-BC5C-4CA3-B36F-D05031688B0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37303" r="1"/>
          <a:stretch/>
        </p:blipFill>
        <p:spPr>
          <a:xfrm>
            <a:off x="0" y="3002"/>
            <a:ext cx="12192000" cy="6843061"/>
          </a:xfrm>
          <a:prstGeom prst="rect">
            <a:avLst/>
          </a:prstGeom>
        </p:spPr>
      </p:pic>
      <p:sp>
        <p:nvSpPr>
          <p:cNvPr id="16" name="Rectangle 15">
            <a:extLst>
              <a:ext uri="{FF2B5EF4-FFF2-40B4-BE49-F238E27FC236}">
                <a16:creationId xmlns:a16="http://schemas.microsoft.com/office/drawing/2014/main" id="{F4792626-5EDF-457E-BC47-35973147636D}"/>
              </a:ext>
            </a:extLst>
          </p:cNvPr>
          <p:cNvSpPr/>
          <p:nvPr/>
        </p:nvSpPr>
        <p:spPr>
          <a:xfrm>
            <a:off x="-1" y="41109"/>
            <a:ext cx="12192000" cy="6858000"/>
          </a:xfrm>
          <a:prstGeom prst="rect">
            <a:avLst/>
          </a:prstGeom>
          <a:solidFill>
            <a:srgbClr val="011F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nvGrpSpPr>
          <p:cNvPr id="14" name="Groupe 13">
            <a:extLst>
              <a:ext uri="{FF2B5EF4-FFF2-40B4-BE49-F238E27FC236}">
                <a16:creationId xmlns:a16="http://schemas.microsoft.com/office/drawing/2014/main" id="{07BC588E-A495-49A9-8813-628670F8E4BB}"/>
              </a:ext>
            </a:extLst>
          </p:cNvPr>
          <p:cNvGrpSpPr/>
          <p:nvPr/>
        </p:nvGrpSpPr>
        <p:grpSpPr>
          <a:xfrm>
            <a:off x="-1" y="0"/>
            <a:ext cx="3657600" cy="6858001"/>
            <a:chOff x="-1" y="0"/>
            <a:chExt cx="4292084" cy="6858001"/>
          </a:xfrm>
        </p:grpSpPr>
        <p:sp>
          <p:nvSpPr>
            <p:cNvPr id="17" name="Flèche : pentagone 16">
              <a:extLst>
                <a:ext uri="{FF2B5EF4-FFF2-40B4-BE49-F238E27FC236}">
                  <a16:creationId xmlns:a16="http://schemas.microsoft.com/office/drawing/2014/main" id="{594D2172-FB13-492C-B76B-A385911C5851}"/>
                </a:ext>
              </a:extLst>
            </p:cNvPr>
            <p:cNvSpPr/>
            <p:nvPr/>
          </p:nvSpPr>
          <p:spPr>
            <a:xfrm>
              <a:off x="-1" y="0"/>
              <a:ext cx="4292083" cy="6858000"/>
            </a:xfrm>
            <a:prstGeom prst="homePlate">
              <a:avLst>
                <a:gd name="adj" fmla="val 50658"/>
              </a:avLst>
            </a:prstGeom>
            <a:solidFill>
              <a:srgbClr val="95B2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Triangle rectangle 17">
              <a:extLst>
                <a:ext uri="{FF2B5EF4-FFF2-40B4-BE49-F238E27FC236}">
                  <a16:creationId xmlns:a16="http://schemas.microsoft.com/office/drawing/2014/main" id="{3D0C3274-FA67-4536-99D7-BF36DC8EB5D9}"/>
                </a:ext>
              </a:extLst>
            </p:cNvPr>
            <p:cNvSpPr/>
            <p:nvPr/>
          </p:nvSpPr>
          <p:spPr>
            <a:xfrm>
              <a:off x="0" y="2699281"/>
              <a:ext cx="4292082" cy="4158720"/>
            </a:xfrm>
            <a:prstGeom prst="rtTriangle">
              <a:avLst/>
            </a:prstGeom>
            <a:solidFill>
              <a:srgbClr val="95B258">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Triangle rectangle 18">
              <a:extLst>
                <a:ext uri="{FF2B5EF4-FFF2-40B4-BE49-F238E27FC236}">
                  <a16:creationId xmlns:a16="http://schemas.microsoft.com/office/drawing/2014/main" id="{8A5F0E14-750D-4317-86A8-BA8B26E435A6}"/>
                </a:ext>
              </a:extLst>
            </p:cNvPr>
            <p:cNvSpPr/>
            <p:nvPr/>
          </p:nvSpPr>
          <p:spPr>
            <a:xfrm rot="5400000">
              <a:off x="-68820" y="80756"/>
              <a:ext cx="4429722" cy="4292084"/>
            </a:xfrm>
            <a:prstGeom prst="rtTriangle">
              <a:avLst/>
            </a:prstGeom>
            <a:solidFill>
              <a:srgbClr val="95B258">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5" name="Titre 1">
            <a:extLst>
              <a:ext uri="{FF2B5EF4-FFF2-40B4-BE49-F238E27FC236}">
                <a16:creationId xmlns:a16="http://schemas.microsoft.com/office/drawing/2014/main" id="{D4B8AE3F-44D0-4D41-9A92-0871B449521A}"/>
              </a:ext>
            </a:extLst>
          </p:cNvPr>
          <p:cNvSpPr txBox="1">
            <a:spLocks/>
          </p:cNvSpPr>
          <p:nvPr/>
        </p:nvSpPr>
        <p:spPr>
          <a:xfrm>
            <a:off x="3825174" y="428630"/>
            <a:ext cx="8012641" cy="438699"/>
          </a:xfrm>
          <a:prstGeom prst="rect">
            <a:avLst/>
          </a:prstGeom>
        </p:spPr>
        <p:txBody>
          <a:bodyPr lIns="0" tIns="0" rIns="0" bIns="0" anchor="t" anchorCtr="0">
            <a:normAutofit/>
          </a:bodyPr>
          <a:lstStyle>
            <a:lvl1pPr algn="r" defTabSz="914400" rtl="0" eaLnBrk="1" latinLnBrk="0" hangingPunct="1">
              <a:lnSpc>
                <a:spcPct val="90000"/>
              </a:lnSpc>
              <a:spcBef>
                <a:spcPct val="0"/>
              </a:spcBef>
              <a:buNone/>
              <a:defRPr sz="1400" kern="1200">
                <a:solidFill>
                  <a:srgbClr val="222933"/>
                </a:solidFill>
                <a:latin typeface="Segoe UI Light" panose="020B0502040204020203" pitchFamily="34" charset="0"/>
                <a:ea typeface="+mj-ea"/>
                <a:cs typeface="Segoe UI Light" panose="020B0502040204020203" pitchFamily="34" charset="0"/>
              </a:defRPr>
            </a:lvl1pPr>
          </a:lstStyle>
          <a:p>
            <a:r>
              <a:rPr lang="fr-FR" dirty="0">
                <a:solidFill>
                  <a:schemeClr val="bg1"/>
                </a:solidFill>
              </a:rPr>
              <a:t>Java </a:t>
            </a:r>
            <a:r>
              <a:rPr lang="fr-FR" dirty="0" err="1">
                <a:solidFill>
                  <a:schemeClr val="bg1"/>
                </a:solidFill>
              </a:rPr>
              <a:t>Frameworks</a:t>
            </a:r>
            <a:endParaRPr lang="fr-FR" dirty="0">
              <a:solidFill>
                <a:schemeClr val="bg1"/>
              </a:solidFill>
            </a:endParaRPr>
          </a:p>
          <a:p>
            <a:r>
              <a:rPr lang="fr-FR" b="1" cap="all" dirty="0">
                <a:solidFill>
                  <a:schemeClr val="bg1"/>
                </a:solidFill>
                <a:latin typeface="Segoe UI" panose="020B0502040204020203" pitchFamily="34" charset="0"/>
                <a:cs typeface="Segoe UI" panose="020B0502040204020203" pitchFamily="34" charset="0"/>
              </a:rPr>
              <a:t>Spring data</a:t>
            </a:r>
          </a:p>
        </p:txBody>
      </p:sp>
      <p:pic>
        <p:nvPicPr>
          <p:cNvPr id="7" name="Graphique 6">
            <a:extLst>
              <a:ext uri="{FF2B5EF4-FFF2-40B4-BE49-F238E27FC236}">
                <a16:creationId xmlns:a16="http://schemas.microsoft.com/office/drawing/2014/main" id="{3ECC1C3A-EA26-42AD-BEC3-DCF5FBAA17F6}"/>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54185" y="6124782"/>
            <a:ext cx="528776" cy="528776"/>
          </a:xfrm>
          <a:prstGeom prst="rect">
            <a:avLst/>
          </a:prstGeom>
        </p:spPr>
      </p:pic>
      <p:sp>
        <p:nvSpPr>
          <p:cNvPr id="13" name="Espace réservé du texte 19">
            <a:extLst>
              <a:ext uri="{FF2B5EF4-FFF2-40B4-BE49-F238E27FC236}">
                <a16:creationId xmlns:a16="http://schemas.microsoft.com/office/drawing/2014/main" id="{F370911A-DC8A-44E7-BC5B-3A98548EDA9D}"/>
              </a:ext>
            </a:extLst>
          </p:cNvPr>
          <p:cNvSpPr txBox="1">
            <a:spLocks/>
          </p:cNvSpPr>
          <p:nvPr/>
        </p:nvSpPr>
        <p:spPr>
          <a:xfrm>
            <a:off x="354186" y="1218171"/>
            <a:ext cx="3116800" cy="4421658"/>
          </a:xfrm>
          <a:prstGeom prst="rect">
            <a:avLst/>
          </a:prstGeom>
        </p:spPr>
        <p:txBody>
          <a:bodyPr lIns="0" tIns="0" rIns="0" bIns="0" anchor="ctr" anchorCtr="0"/>
          <a:lstStyle>
            <a:lvl1pPr marL="0" indent="0" algn="l" defTabSz="914400" rtl="0" eaLnBrk="1" latinLnBrk="0" hangingPunct="1">
              <a:lnSpc>
                <a:spcPct val="90000"/>
              </a:lnSpc>
              <a:spcBef>
                <a:spcPts val="1000"/>
              </a:spcBef>
              <a:buFont typeface="Arial" panose="020B0604020202020204" pitchFamily="34" charset="0"/>
              <a:buNone/>
              <a:defRPr sz="2800" b="1" kern="1200">
                <a:solidFill>
                  <a:schemeClr val="bg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sz="2400" dirty="0"/>
              <a:t>TRAVAUX PRATIQUES</a:t>
            </a:r>
          </a:p>
        </p:txBody>
      </p:sp>
      <p:sp>
        <p:nvSpPr>
          <p:cNvPr id="15" name="Espace réservé du texte 19">
            <a:extLst>
              <a:ext uri="{FF2B5EF4-FFF2-40B4-BE49-F238E27FC236}">
                <a16:creationId xmlns:a16="http://schemas.microsoft.com/office/drawing/2014/main" id="{BDF6E1C4-75C9-4326-96F9-5F0FA302E826}"/>
              </a:ext>
            </a:extLst>
          </p:cNvPr>
          <p:cNvSpPr txBox="1">
            <a:spLocks/>
          </p:cNvSpPr>
          <p:nvPr/>
        </p:nvSpPr>
        <p:spPr>
          <a:xfrm>
            <a:off x="4011784" y="3027742"/>
            <a:ext cx="7826030" cy="609398"/>
          </a:xfrm>
          <a:prstGeom prst="rect">
            <a:avLst/>
          </a:prstGeom>
        </p:spPr>
        <p:txBody>
          <a:bodyPr wrap="square" lIns="0" tIns="0" rIns="0" bIns="0">
            <a:spAutoFit/>
          </a:bodyPr>
          <a:lstStyle>
            <a:lvl1pPr marL="0" indent="0" algn="l" defTabSz="914400" rtl="0" eaLnBrk="1" latinLnBrk="0" hangingPunct="1">
              <a:lnSpc>
                <a:spcPct val="90000"/>
              </a:lnSpc>
              <a:spcBef>
                <a:spcPts val="1000"/>
              </a:spcBef>
              <a:buFont typeface="Arial" panose="020B0604020202020204" pitchFamily="34" charset="0"/>
              <a:buNone/>
              <a:defRPr sz="2800" b="1" kern="1200">
                <a:solidFill>
                  <a:schemeClr val="bg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fr-FR" sz="4400" b="0" dirty="0">
                <a:latin typeface="Segoe UI Light" panose="020B0502040204020203" pitchFamily="34" charset="0"/>
                <a:cs typeface="Segoe UI Light" panose="020B0502040204020203" pitchFamily="34" charset="0"/>
              </a:rPr>
              <a:t>TP : Cave à vin – </a:t>
            </a:r>
            <a:r>
              <a:rPr lang="fr-FR" sz="4400" b="0">
                <a:latin typeface="Segoe UI Light" panose="020B0502040204020203" pitchFamily="34" charset="0"/>
                <a:cs typeface="Segoe UI Light" panose="020B0502040204020203" pitchFamily="34" charset="0"/>
              </a:rPr>
              <a:t>Partie 04</a:t>
            </a:r>
            <a:endParaRPr lang="fr-FR" sz="4400" b="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9172174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re 1">
            <a:extLst>
              <a:ext uri="{FF2B5EF4-FFF2-40B4-BE49-F238E27FC236}">
                <a16:creationId xmlns:a16="http://schemas.microsoft.com/office/drawing/2014/main" id="{7039B82E-248A-E9BB-B359-FE75DAA2329F}"/>
              </a:ext>
            </a:extLst>
          </p:cNvPr>
          <p:cNvSpPr txBox="1">
            <a:spLocks/>
          </p:cNvSpPr>
          <p:nvPr/>
        </p:nvSpPr>
        <p:spPr>
          <a:xfrm>
            <a:off x="3506876" y="1329151"/>
            <a:ext cx="8330938" cy="3818418"/>
          </a:xfrm>
          <a:prstGeom prst="rect">
            <a:avLst/>
          </a:prstGeom>
          <a:noFill/>
          <a:ln>
            <a:noFill/>
          </a:ln>
        </p:spPr>
        <p:txBody>
          <a:bodyPr vert="horz" wrap="square" lIns="91440" tIns="45720" rIns="91440" bIns="45720" rtlCol="0" anchor="t" anchorCtr="0">
            <a:spAutoFit/>
          </a:bodyPr>
          <a:lstStyle>
            <a:lvl1pPr algn="l" defTabSz="914400" rtl="0" eaLnBrk="1" latinLnBrk="0" hangingPunct="1">
              <a:lnSpc>
                <a:spcPct val="90000"/>
              </a:lnSpc>
              <a:spcBef>
                <a:spcPct val="0"/>
              </a:spcBef>
              <a:buNone/>
              <a:defRPr sz="4400" kern="1200">
                <a:solidFill>
                  <a:schemeClr val="tx1"/>
                </a:solidFill>
                <a:latin typeface="Segoe UI" panose="020B0502040204020203" pitchFamily="34" charset="0"/>
                <a:ea typeface="+mj-ea"/>
                <a:cs typeface="+mj-cs"/>
              </a:defRPr>
            </a:lvl1pPr>
          </a:lstStyle>
          <a:p>
            <a:pPr>
              <a:lnSpc>
                <a:spcPct val="120000"/>
              </a:lnSpc>
            </a:pPr>
            <a:r>
              <a:rPr lang="fr-FR" sz="2400" dirty="0">
                <a:solidFill>
                  <a:srgbClr val="011F39"/>
                </a:solidFill>
                <a:cs typeface="Segoe UI" panose="020B0502040204020203" pitchFamily="34" charset="0"/>
              </a:rPr>
              <a:t>Association</a:t>
            </a:r>
            <a:r>
              <a:rPr lang="fr-FR" sz="2400" dirty="0">
                <a:solidFill>
                  <a:srgbClr val="95B258"/>
                </a:solidFill>
                <a:cs typeface="Segoe UI" panose="020B0502040204020203" pitchFamily="34" charset="0"/>
              </a:rPr>
              <a:t> M-N unidirectionnelle</a:t>
            </a:r>
            <a:endParaRPr lang="fr-FR" sz="2400" dirty="0"/>
          </a:p>
          <a:p>
            <a:pPr marL="342900" indent="-342900">
              <a:lnSpc>
                <a:spcPct val="120000"/>
              </a:lnSpc>
              <a:buFont typeface="Arial" panose="020B0604020202020204" pitchFamily="34" charset="0"/>
              <a:buChar char="•"/>
            </a:pPr>
            <a:r>
              <a:rPr lang="fr-FR" sz="2400" dirty="0">
                <a:solidFill>
                  <a:srgbClr val="011F39"/>
                </a:solidFill>
                <a:cs typeface="Segoe UI" panose="020B0502040204020203" pitchFamily="34" charset="0"/>
              </a:rPr>
              <a:t>Création de deux classes annotées avec @Entity</a:t>
            </a:r>
          </a:p>
          <a:p>
            <a:pPr marL="800100" lvl="1" indent="-342900">
              <a:lnSpc>
                <a:spcPct val="120000"/>
              </a:lnSpc>
              <a:buFont typeface="Arial" panose="020B0604020202020204" pitchFamily="34" charset="0"/>
              <a:buChar char="•"/>
            </a:pPr>
            <a:r>
              <a:rPr lang="fr-FR" dirty="0">
                <a:solidFill>
                  <a:srgbClr val="011F39"/>
                </a:solidFill>
                <a:cs typeface="Segoe UI" panose="020B0502040204020203" pitchFamily="34" charset="0"/>
              </a:rPr>
              <a:t>Formateur et Cours</a:t>
            </a:r>
          </a:p>
          <a:p>
            <a:pPr marL="800100" lvl="1" indent="-342900">
              <a:lnSpc>
                <a:spcPct val="120000"/>
              </a:lnSpc>
              <a:buFont typeface="Arial" panose="020B0604020202020204" pitchFamily="34" charset="0"/>
              <a:buChar char="•"/>
            </a:pPr>
            <a:r>
              <a:rPr lang="fr-FR" dirty="0">
                <a:solidFill>
                  <a:srgbClr val="011F39"/>
                </a:solidFill>
                <a:cs typeface="Segoe UI" panose="020B0502040204020203" pitchFamily="34" charset="0"/>
              </a:rPr>
              <a:t>Chaque classe sera mappée avec sa propre table</a:t>
            </a:r>
          </a:p>
          <a:p>
            <a:pPr marL="800100" lvl="1" indent="-342900">
              <a:lnSpc>
                <a:spcPct val="120000"/>
              </a:lnSpc>
              <a:buFont typeface="Arial" panose="020B0604020202020204" pitchFamily="34" charset="0"/>
              <a:buChar char="•"/>
            </a:pPr>
            <a:r>
              <a:rPr lang="fr-FR" dirty="0">
                <a:solidFill>
                  <a:srgbClr val="011F39"/>
                </a:solidFill>
                <a:cs typeface="Segoe UI" panose="020B0502040204020203" pitchFamily="34" charset="0"/>
              </a:rPr>
              <a:t>Création d’une </a:t>
            </a:r>
            <a:r>
              <a:rPr lang="fr-FR" dirty="0">
                <a:solidFill>
                  <a:srgbClr val="95B258"/>
                </a:solidFill>
                <a:cs typeface="Segoe UI" panose="020B0502040204020203" pitchFamily="34" charset="0"/>
              </a:rPr>
              <a:t>table de jointure</a:t>
            </a:r>
          </a:p>
          <a:p>
            <a:pPr marL="342900" indent="-342900">
              <a:lnSpc>
                <a:spcPct val="120000"/>
              </a:lnSpc>
              <a:buFont typeface="Arial" panose="020B0604020202020204" pitchFamily="34" charset="0"/>
              <a:buChar char="•"/>
            </a:pPr>
            <a:r>
              <a:rPr lang="fr-FR" sz="2400" dirty="0">
                <a:solidFill>
                  <a:srgbClr val="011F39"/>
                </a:solidFill>
                <a:cs typeface="Segoe UI" panose="020B0502040204020203" pitchFamily="34" charset="0"/>
              </a:rPr>
              <a:t>Déclaration d'un attribut Cours dans la classe Formateur</a:t>
            </a:r>
          </a:p>
          <a:p>
            <a:pPr marL="800100" lvl="1" indent="-342900">
              <a:lnSpc>
                <a:spcPct val="120000"/>
              </a:lnSpc>
              <a:buFont typeface="Arial" panose="020B0604020202020204" pitchFamily="34" charset="0"/>
              <a:buChar char="•"/>
            </a:pPr>
            <a:r>
              <a:rPr lang="fr-FR" dirty="0">
                <a:solidFill>
                  <a:srgbClr val="011F39"/>
                </a:solidFill>
                <a:cs typeface="Segoe UI" panose="020B0502040204020203" pitchFamily="34" charset="0"/>
              </a:rPr>
              <a:t>Annoté </a:t>
            </a:r>
            <a:r>
              <a:rPr lang="fr-FR" dirty="0">
                <a:solidFill>
                  <a:srgbClr val="95B258"/>
                </a:solidFill>
                <a:cs typeface="Segoe UI" panose="020B0502040204020203" pitchFamily="34" charset="0"/>
              </a:rPr>
              <a:t>@ManyToMany</a:t>
            </a:r>
          </a:p>
          <a:p>
            <a:pPr marL="800100" lvl="1" indent="-342900">
              <a:lnSpc>
                <a:spcPct val="120000"/>
              </a:lnSpc>
              <a:buFont typeface="Arial" panose="020B0604020202020204" pitchFamily="34" charset="0"/>
              <a:buChar char="•"/>
            </a:pPr>
            <a:r>
              <a:rPr lang="fr-FR" dirty="0">
                <a:solidFill>
                  <a:srgbClr val="011F39"/>
                </a:solidFill>
                <a:cs typeface="Segoe UI" panose="020B0502040204020203" pitchFamily="34" charset="0"/>
              </a:rPr>
              <a:t>Paramètres possibles : cascade, </a:t>
            </a:r>
            <a:r>
              <a:rPr lang="fr-FR" dirty="0" err="1">
                <a:solidFill>
                  <a:srgbClr val="011F39"/>
                </a:solidFill>
                <a:cs typeface="Segoe UI" panose="020B0502040204020203" pitchFamily="34" charset="0"/>
              </a:rPr>
              <a:t>fetch</a:t>
            </a:r>
            <a:r>
              <a:rPr lang="fr-FR" dirty="0">
                <a:solidFill>
                  <a:srgbClr val="011F39"/>
                </a:solidFill>
                <a:cs typeface="Segoe UI" panose="020B0502040204020203" pitchFamily="34" charset="0"/>
              </a:rPr>
              <a:t> </a:t>
            </a:r>
          </a:p>
          <a:p>
            <a:pPr marL="800100" lvl="1" indent="-342900">
              <a:lnSpc>
                <a:spcPct val="120000"/>
              </a:lnSpc>
              <a:buFont typeface="Arial" panose="020B0604020202020204" pitchFamily="34" charset="0"/>
              <a:buChar char="•"/>
            </a:pPr>
            <a:r>
              <a:rPr lang="fr-FR" dirty="0">
                <a:solidFill>
                  <a:srgbClr val="011F39"/>
                </a:solidFill>
                <a:cs typeface="Segoe UI" panose="020B0502040204020203" pitchFamily="34" charset="0"/>
              </a:rPr>
              <a:t>Préciser la table et les colonnes de jointures : </a:t>
            </a:r>
            <a:r>
              <a:rPr lang="fr-FR" dirty="0">
                <a:solidFill>
                  <a:srgbClr val="95B258"/>
                </a:solidFill>
                <a:cs typeface="Segoe UI" panose="020B0502040204020203" pitchFamily="34" charset="0"/>
              </a:rPr>
              <a:t>@JoinTable</a:t>
            </a:r>
          </a:p>
          <a:p>
            <a:pPr>
              <a:lnSpc>
                <a:spcPct val="120000"/>
              </a:lnSpc>
            </a:pPr>
            <a:endParaRPr lang="fr-FR" sz="2400" dirty="0">
              <a:solidFill>
                <a:srgbClr val="011F39"/>
              </a:solidFill>
              <a:cs typeface="Segoe UI" panose="020B0502040204020203" pitchFamily="34" charset="0"/>
            </a:endParaRPr>
          </a:p>
        </p:txBody>
      </p:sp>
      <p:sp>
        <p:nvSpPr>
          <p:cNvPr id="6" name="Titre 1">
            <a:extLst>
              <a:ext uri="{FF2B5EF4-FFF2-40B4-BE49-F238E27FC236}">
                <a16:creationId xmlns:a16="http://schemas.microsoft.com/office/drawing/2014/main" id="{48EE39BE-9E8A-4EFB-AA76-646D28DDBF24}"/>
              </a:ext>
            </a:extLst>
          </p:cNvPr>
          <p:cNvSpPr txBox="1">
            <a:spLocks/>
          </p:cNvSpPr>
          <p:nvPr/>
        </p:nvSpPr>
        <p:spPr>
          <a:xfrm>
            <a:off x="3825174" y="428630"/>
            <a:ext cx="8012641" cy="542920"/>
          </a:xfrm>
          <a:prstGeom prst="rect">
            <a:avLst/>
          </a:prstGeom>
        </p:spPr>
        <p:txBody>
          <a:bodyPr lIns="0" tIns="0" rIns="0" bIns="0" anchor="t" anchorCtr="0">
            <a:normAutofit/>
          </a:bodyPr>
          <a:lstStyle>
            <a:lvl1pPr algn="r" defTabSz="914400" rtl="0" eaLnBrk="1" latinLnBrk="0" hangingPunct="1">
              <a:lnSpc>
                <a:spcPct val="90000"/>
              </a:lnSpc>
              <a:spcBef>
                <a:spcPct val="0"/>
              </a:spcBef>
              <a:buNone/>
              <a:defRPr sz="1400" kern="1200">
                <a:solidFill>
                  <a:srgbClr val="222933"/>
                </a:solidFill>
                <a:latin typeface="Segoe UI Light" panose="020B0502040204020203" pitchFamily="34" charset="0"/>
                <a:ea typeface="+mj-ea"/>
                <a:cs typeface="Segoe UI Light" panose="020B0502040204020203" pitchFamily="34" charset="0"/>
              </a:defRPr>
            </a:lvl1pPr>
          </a:lstStyle>
          <a:p>
            <a:r>
              <a:rPr lang="fr-FR" dirty="0">
                <a:solidFill>
                  <a:srgbClr val="141E26"/>
                </a:solidFill>
              </a:rPr>
              <a:t>Java </a:t>
            </a:r>
            <a:r>
              <a:rPr lang="fr-FR" dirty="0" err="1">
                <a:solidFill>
                  <a:srgbClr val="141E26"/>
                </a:solidFill>
              </a:rPr>
              <a:t>Frameworks</a:t>
            </a:r>
            <a:endParaRPr lang="fr-FR" dirty="0">
              <a:solidFill>
                <a:srgbClr val="141E26"/>
              </a:solidFill>
            </a:endParaRPr>
          </a:p>
          <a:p>
            <a:r>
              <a:rPr lang="fr-FR" b="1" cap="all" dirty="0">
                <a:solidFill>
                  <a:srgbClr val="3B518E"/>
                </a:solidFill>
                <a:latin typeface="Segoe UI" panose="020B0502040204020203" pitchFamily="34" charset="0"/>
                <a:cs typeface="Segoe UI" panose="020B0502040204020203" pitchFamily="34" charset="0"/>
              </a:rPr>
              <a:t>Spring data</a:t>
            </a:r>
          </a:p>
        </p:txBody>
      </p:sp>
      <p:pic>
        <p:nvPicPr>
          <p:cNvPr id="9" name="Graphique 8">
            <a:extLst>
              <a:ext uri="{FF2B5EF4-FFF2-40B4-BE49-F238E27FC236}">
                <a16:creationId xmlns:a16="http://schemas.microsoft.com/office/drawing/2014/main" id="{6D568089-B2B3-4769-9325-554149C6E5CA}"/>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54184" y="6124781"/>
            <a:ext cx="528777" cy="528777"/>
          </a:xfrm>
          <a:prstGeom prst="rect">
            <a:avLst/>
          </a:prstGeom>
        </p:spPr>
      </p:pic>
      <p:grpSp>
        <p:nvGrpSpPr>
          <p:cNvPr id="2" name="Groupe 1">
            <a:extLst>
              <a:ext uri="{FF2B5EF4-FFF2-40B4-BE49-F238E27FC236}">
                <a16:creationId xmlns:a16="http://schemas.microsoft.com/office/drawing/2014/main" id="{60DE5A92-8106-0672-BCA2-A91438C34DB0}"/>
              </a:ext>
            </a:extLst>
          </p:cNvPr>
          <p:cNvGrpSpPr/>
          <p:nvPr/>
        </p:nvGrpSpPr>
        <p:grpSpPr>
          <a:xfrm>
            <a:off x="3206601" y="5069422"/>
            <a:ext cx="7498914" cy="1096690"/>
            <a:chOff x="123350" y="2684547"/>
            <a:chExt cx="6637681" cy="1115664"/>
          </a:xfrm>
        </p:grpSpPr>
        <p:sp>
          <p:nvSpPr>
            <p:cNvPr id="4" name="Rectangle 3">
              <a:extLst>
                <a:ext uri="{FF2B5EF4-FFF2-40B4-BE49-F238E27FC236}">
                  <a16:creationId xmlns:a16="http://schemas.microsoft.com/office/drawing/2014/main" id="{2BD63BA3-C4B8-DBFB-6B59-867F8E92067E}"/>
                </a:ext>
              </a:extLst>
            </p:cNvPr>
            <p:cNvSpPr/>
            <p:nvPr/>
          </p:nvSpPr>
          <p:spPr>
            <a:xfrm>
              <a:off x="557592" y="2897985"/>
              <a:ext cx="6203439" cy="768286"/>
            </a:xfrm>
            <a:prstGeom prst="rect">
              <a:avLst/>
            </a:prstGeom>
            <a:solidFill>
              <a:srgbClr val="011F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fr-FR" sz="1800" dirty="0">
                  <a:solidFill>
                    <a:schemeClr val="bg1"/>
                  </a:solidFill>
                  <a:latin typeface="Segoe UI" panose="020B0502040204020203" pitchFamily="34" charset="0"/>
                  <a:cs typeface="Segoe UI" panose="020B0502040204020203" pitchFamily="34" charset="0"/>
                </a:rPr>
                <a:t> Pour une association M-N bidirectionnelle, il faudra préciser un </a:t>
              </a:r>
              <a:r>
                <a:rPr lang="fr-FR" sz="1800" dirty="0" err="1">
                  <a:solidFill>
                    <a:schemeClr val="bg1"/>
                  </a:solidFill>
                  <a:latin typeface="Segoe UI" panose="020B0502040204020203" pitchFamily="34" charset="0"/>
                  <a:cs typeface="Segoe UI" panose="020B0502040204020203" pitchFamily="34" charset="0"/>
                </a:rPr>
                <a:t>mappedBy</a:t>
              </a:r>
              <a:r>
                <a:rPr lang="fr-FR" sz="1800" dirty="0">
                  <a:solidFill>
                    <a:schemeClr val="bg1"/>
                  </a:solidFill>
                  <a:latin typeface="Segoe UI" panose="020B0502040204020203" pitchFamily="34" charset="0"/>
                  <a:cs typeface="Segoe UI" panose="020B0502040204020203" pitchFamily="34" charset="0"/>
                </a:rPr>
                <a:t> sur l’attribut de la seconde entité</a:t>
              </a:r>
            </a:p>
          </p:txBody>
        </p:sp>
        <p:sp>
          <p:nvSpPr>
            <p:cNvPr id="7" name="Ellipse 6">
              <a:extLst>
                <a:ext uri="{FF2B5EF4-FFF2-40B4-BE49-F238E27FC236}">
                  <a16:creationId xmlns:a16="http://schemas.microsoft.com/office/drawing/2014/main" id="{EE1017E2-56FF-3C61-B6A5-470E29FCFFBA}"/>
                </a:ext>
              </a:extLst>
            </p:cNvPr>
            <p:cNvSpPr/>
            <p:nvPr/>
          </p:nvSpPr>
          <p:spPr>
            <a:xfrm>
              <a:off x="251592" y="2986265"/>
              <a:ext cx="612000" cy="612001"/>
            </a:xfrm>
            <a:prstGeom prst="ellipse">
              <a:avLst/>
            </a:prstGeom>
            <a:solidFill>
              <a:srgbClr val="E5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fr-FR"/>
            </a:p>
          </p:txBody>
        </p:sp>
        <p:pic>
          <p:nvPicPr>
            <p:cNvPr id="8" name="Image 7">
              <a:extLst>
                <a:ext uri="{FF2B5EF4-FFF2-40B4-BE49-F238E27FC236}">
                  <a16:creationId xmlns:a16="http://schemas.microsoft.com/office/drawing/2014/main" id="{40FF485D-37D0-9813-1A46-456DCE1920EE}"/>
                </a:ext>
              </a:extLst>
            </p:cNvPr>
            <p:cNvPicPr>
              <a:picLocks noChangeAspect="1"/>
            </p:cNvPicPr>
            <p:nvPr/>
          </p:nvPicPr>
          <p:blipFill>
            <a:blip r:embed="rId5"/>
            <a:stretch>
              <a:fillRect/>
            </a:stretch>
          </p:blipFill>
          <p:spPr>
            <a:xfrm>
              <a:off x="123350" y="2684547"/>
              <a:ext cx="902286" cy="1115664"/>
            </a:xfrm>
            <a:prstGeom prst="rect">
              <a:avLst/>
            </a:prstGeom>
          </p:spPr>
        </p:pic>
      </p:grpSp>
      <p:pic>
        <p:nvPicPr>
          <p:cNvPr id="17" name="Image 16" descr="Une image contenant texte, reçu, diagramme, ligne&#10;&#10;Description générée automatiquement">
            <a:extLst>
              <a:ext uri="{FF2B5EF4-FFF2-40B4-BE49-F238E27FC236}">
                <a16:creationId xmlns:a16="http://schemas.microsoft.com/office/drawing/2014/main" id="{7BF20CEC-6457-E356-86AC-49BFC78A98E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4183" y="1586865"/>
            <a:ext cx="2634919" cy="4537916"/>
          </a:xfrm>
          <a:prstGeom prst="rect">
            <a:avLst/>
          </a:prstGeom>
        </p:spPr>
      </p:pic>
      <p:sp>
        <p:nvSpPr>
          <p:cNvPr id="3" name="Espace réservé du texte 19">
            <a:extLst>
              <a:ext uri="{FF2B5EF4-FFF2-40B4-BE49-F238E27FC236}">
                <a16:creationId xmlns:a16="http://schemas.microsoft.com/office/drawing/2014/main" id="{B228F34D-8CBB-FB2F-C717-6C76237E87AC}"/>
              </a:ext>
            </a:extLst>
          </p:cNvPr>
          <p:cNvSpPr txBox="1">
            <a:spLocks/>
          </p:cNvSpPr>
          <p:nvPr/>
        </p:nvSpPr>
        <p:spPr>
          <a:xfrm>
            <a:off x="354186" y="1240233"/>
            <a:ext cx="2852415" cy="4421658"/>
          </a:xfrm>
          <a:prstGeom prst="rect">
            <a:avLst/>
          </a:prstGeom>
        </p:spPr>
        <p:txBody>
          <a:bodyPr lIns="0" tIns="0" rIns="0" bIns="0"/>
          <a:lstStyle>
            <a:lvl1pPr marL="0" indent="0" algn="l" defTabSz="914400" rtl="0" eaLnBrk="1" latinLnBrk="0" hangingPunct="1">
              <a:lnSpc>
                <a:spcPct val="90000"/>
              </a:lnSpc>
              <a:spcBef>
                <a:spcPts val="1000"/>
              </a:spcBef>
              <a:buFont typeface="Arial" panose="020B0604020202020204" pitchFamily="34" charset="0"/>
              <a:buNone/>
              <a:defRPr sz="2800" b="1" kern="1200">
                <a:solidFill>
                  <a:schemeClr val="bg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sz="2600" dirty="0">
                <a:solidFill>
                  <a:srgbClr val="3B518E"/>
                </a:solidFill>
              </a:rPr>
              <a:t>Associations</a:t>
            </a:r>
          </a:p>
        </p:txBody>
      </p:sp>
    </p:spTree>
    <p:extLst>
      <p:ext uri="{BB962C8B-B14F-4D97-AF65-F5344CB8AC3E}">
        <p14:creationId xmlns:p14="http://schemas.microsoft.com/office/powerpoint/2010/main" val="14396082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F19FB19-BC5C-4CA3-B36F-D05031688B0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37303" r="1"/>
          <a:stretch/>
        </p:blipFill>
        <p:spPr>
          <a:xfrm>
            <a:off x="0" y="3002"/>
            <a:ext cx="12192000" cy="6843061"/>
          </a:xfrm>
          <a:prstGeom prst="rect">
            <a:avLst/>
          </a:prstGeom>
        </p:spPr>
      </p:pic>
      <p:sp>
        <p:nvSpPr>
          <p:cNvPr id="16" name="Rectangle 15">
            <a:extLst>
              <a:ext uri="{FF2B5EF4-FFF2-40B4-BE49-F238E27FC236}">
                <a16:creationId xmlns:a16="http://schemas.microsoft.com/office/drawing/2014/main" id="{F4792626-5EDF-457E-BC47-35973147636D}"/>
              </a:ext>
            </a:extLst>
          </p:cNvPr>
          <p:cNvSpPr/>
          <p:nvPr/>
        </p:nvSpPr>
        <p:spPr>
          <a:xfrm>
            <a:off x="0" y="11936"/>
            <a:ext cx="12192000" cy="6858000"/>
          </a:xfrm>
          <a:prstGeom prst="rect">
            <a:avLst/>
          </a:prstGeom>
          <a:solidFill>
            <a:srgbClr val="011F39">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nvGrpSpPr>
          <p:cNvPr id="14" name="Groupe 13">
            <a:extLst>
              <a:ext uri="{FF2B5EF4-FFF2-40B4-BE49-F238E27FC236}">
                <a16:creationId xmlns:a16="http://schemas.microsoft.com/office/drawing/2014/main" id="{07BC588E-A495-49A9-8813-628670F8E4BB}"/>
              </a:ext>
            </a:extLst>
          </p:cNvPr>
          <p:cNvGrpSpPr/>
          <p:nvPr/>
        </p:nvGrpSpPr>
        <p:grpSpPr>
          <a:xfrm>
            <a:off x="-1" y="0"/>
            <a:ext cx="3657600" cy="6858001"/>
            <a:chOff x="-1" y="0"/>
            <a:chExt cx="4292084" cy="6858001"/>
          </a:xfrm>
        </p:grpSpPr>
        <p:sp>
          <p:nvSpPr>
            <p:cNvPr id="17" name="Flèche : pentagone 16">
              <a:extLst>
                <a:ext uri="{FF2B5EF4-FFF2-40B4-BE49-F238E27FC236}">
                  <a16:creationId xmlns:a16="http://schemas.microsoft.com/office/drawing/2014/main" id="{594D2172-FB13-492C-B76B-A385911C5851}"/>
                </a:ext>
              </a:extLst>
            </p:cNvPr>
            <p:cNvSpPr/>
            <p:nvPr/>
          </p:nvSpPr>
          <p:spPr>
            <a:xfrm>
              <a:off x="-1" y="0"/>
              <a:ext cx="4292083" cy="6858000"/>
            </a:xfrm>
            <a:prstGeom prst="homePlate">
              <a:avLst>
                <a:gd name="adj" fmla="val 50658"/>
              </a:avLst>
            </a:prstGeom>
            <a:solidFill>
              <a:srgbClr val="0651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Triangle rectangle 17">
              <a:extLst>
                <a:ext uri="{FF2B5EF4-FFF2-40B4-BE49-F238E27FC236}">
                  <a16:creationId xmlns:a16="http://schemas.microsoft.com/office/drawing/2014/main" id="{3D0C3274-FA67-4536-99D7-BF36DC8EB5D9}"/>
                </a:ext>
              </a:extLst>
            </p:cNvPr>
            <p:cNvSpPr/>
            <p:nvPr/>
          </p:nvSpPr>
          <p:spPr>
            <a:xfrm>
              <a:off x="0" y="2699281"/>
              <a:ext cx="4292082" cy="4158720"/>
            </a:xfrm>
            <a:prstGeom prst="rtTriangle">
              <a:avLst/>
            </a:prstGeom>
            <a:solidFill>
              <a:srgbClr val="06516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Triangle rectangle 18">
              <a:extLst>
                <a:ext uri="{FF2B5EF4-FFF2-40B4-BE49-F238E27FC236}">
                  <a16:creationId xmlns:a16="http://schemas.microsoft.com/office/drawing/2014/main" id="{8A5F0E14-750D-4317-86A8-BA8B26E435A6}"/>
                </a:ext>
              </a:extLst>
            </p:cNvPr>
            <p:cNvSpPr/>
            <p:nvPr/>
          </p:nvSpPr>
          <p:spPr>
            <a:xfrm rot="5400000">
              <a:off x="-68820" y="80756"/>
              <a:ext cx="4429722" cy="4292084"/>
            </a:xfrm>
            <a:prstGeom prst="rtTriangle">
              <a:avLst/>
            </a:prstGeom>
            <a:solidFill>
              <a:srgbClr val="06516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5" name="Titre 1">
            <a:extLst>
              <a:ext uri="{FF2B5EF4-FFF2-40B4-BE49-F238E27FC236}">
                <a16:creationId xmlns:a16="http://schemas.microsoft.com/office/drawing/2014/main" id="{D4B8AE3F-44D0-4D41-9A92-0871B449521A}"/>
              </a:ext>
            </a:extLst>
          </p:cNvPr>
          <p:cNvSpPr txBox="1">
            <a:spLocks/>
          </p:cNvSpPr>
          <p:nvPr/>
        </p:nvSpPr>
        <p:spPr>
          <a:xfrm>
            <a:off x="3825174" y="428630"/>
            <a:ext cx="8012641" cy="438699"/>
          </a:xfrm>
          <a:prstGeom prst="rect">
            <a:avLst/>
          </a:prstGeom>
        </p:spPr>
        <p:txBody>
          <a:bodyPr lIns="0" tIns="0" rIns="0" bIns="0" anchor="t" anchorCtr="0">
            <a:normAutofit/>
          </a:bodyPr>
          <a:lstStyle>
            <a:lvl1pPr algn="r" defTabSz="914400" rtl="0" eaLnBrk="1" latinLnBrk="0" hangingPunct="1">
              <a:lnSpc>
                <a:spcPct val="90000"/>
              </a:lnSpc>
              <a:spcBef>
                <a:spcPct val="0"/>
              </a:spcBef>
              <a:buNone/>
              <a:defRPr sz="1400" kern="1200">
                <a:solidFill>
                  <a:srgbClr val="222933"/>
                </a:solidFill>
                <a:latin typeface="Segoe UI Light" panose="020B0502040204020203" pitchFamily="34" charset="0"/>
                <a:ea typeface="+mj-ea"/>
                <a:cs typeface="Segoe UI Light" panose="020B0502040204020203" pitchFamily="34" charset="0"/>
              </a:defRPr>
            </a:lvl1pPr>
          </a:lstStyle>
          <a:p>
            <a:r>
              <a:rPr lang="fr-FR" dirty="0">
                <a:solidFill>
                  <a:schemeClr val="bg1"/>
                </a:solidFill>
              </a:rPr>
              <a:t>Java </a:t>
            </a:r>
            <a:r>
              <a:rPr lang="fr-FR" dirty="0" err="1">
                <a:solidFill>
                  <a:schemeClr val="bg1"/>
                </a:solidFill>
              </a:rPr>
              <a:t>Frameworks</a:t>
            </a:r>
            <a:endParaRPr lang="fr-FR" dirty="0">
              <a:solidFill>
                <a:schemeClr val="bg1"/>
              </a:solidFill>
            </a:endParaRPr>
          </a:p>
          <a:p>
            <a:r>
              <a:rPr lang="fr-FR" b="1" cap="all" dirty="0">
                <a:solidFill>
                  <a:schemeClr val="bg1"/>
                </a:solidFill>
                <a:latin typeface="Segoe UI" panose="020B0502040204020203" pitchFamily="34" charset="0"/>
                <a:cs typeface="Segoe UI" panose="020B0502040204020203" pitchFamily="34" charset="0"/>
              </a:rPr>
              <a:t>Spring data</a:t>
            </a:r>
          </a:p>
        </p:txBody>
      </p:sp>
      <p:pic>
        <p:nvPicPr>
          <p:cNvPr id="7" name="Graphique 6">
            <a:extLst>
              <a:ext uri="{FF2B5EF4-FFF2-40B4-BE49-F238E27FC236}">
                <a16:creationId xmlns:a16="http://schemas.microsoft.com/office/drawing/2014/main" id="{3ECC1C3A-EA26-42AD-BEC3-DCF5FBAA17F6}"/>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54185" y="6124782"/>
            <a:ext cx="528776" cy="528776"/>
          </a:xfrm>
          <a:prstGeom prst="rect">
            <a:avLst/>
          </a:prstGeom>
        </p:spPr>
      </p:pic>
      <p:sp>
        <p:nvSpPr>
          <p:cNvPr id="13" name="Espace réservé du texte 19">
            <a:extLst>
              <a:ext uri="{FF2B5EF4-FFF2-40B4-BE49-F238E27FC236}">
                <a16:creationId xmlns:a16="http://schemas.microsoft.com/office/drawing/2014/main" id="{F370911A-DC8A-44E7-BC5B-3A98548EDA9D}"/>
              </a:ext>
            </a:extLst>
          </p:cNvPr>
          <p:cNvSpPr txBox="1">
            <a:spLocks/>
          </p:cNvSpPr>
          <p:nvPr/>
        </p:nvSpPr>
        <p:spPr>
          <a:xfrm>
            <a:off x="354186" y="1218171"/>
            <a:ext cx="3116800" cy="4421658"/>
          </a:xfrm>
          <a:prstGeom prst="rect">
            <a:avLst/>
          </a:prstGeom>
        </p:spPr>
        <p:txBody>
          <a:bodyPr lIns="0" tIns="0" rIns="0" bIns="0" anchor="ctr" anchorCtr="0"/>
          <a:lstStyle>
            <a:lvl1pPr marL="0" indent="0" algn="l" defTabSz="914400" rtl="0" eaLnBrk="1" latinLnBrk="0" hangingPunct="1">
              <a:lnSpc>
                <a:spcPct val="90000"/>
              </a:lnSpc>
              <a:spcBef>
                <a:spcPts val="1000"/>
              </a:spcBef>
              <a:buFont typeface="Arial" panose="020B0604020202020204" pitchFamily="34" charset="0"/>
              <a:buNone/>
              <a:defRPr sz="2800" b="1" kern="1200">
                <a:solidFill>
                  <a:schemeClr val="bg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sz="2400" dirty="0"/>
              <a:t>DÉMONSTRATION</a:t>
            </a:r>
          </a:p>
        </p:txBody>
      </p:sp>
      <p:sp>
        <p:nvSpPr>
          <p:cNvPr id="15" name="Espace réservé du texte 19">
            <a:extLst>
              <a:ext uri="{FF2B5EF4-FFF2-40B4-BE49-F238E27FC236}">
                <a16:creationId xmlns:a16="http://schemas.microsoft.com/office/drawing/2014/main" id="{BDF6E1C4-75C9-4326-96F9-5F0FA302E826}"/>
              </a:ext>
            </a:extLst>
          </p:cNvPr>
          <p:cNvSpPr txBox="1">
            <a:spLocks/>
          </p:cNvSpPr>
          <p:nvPr/>
        </p:nvSpPr>
        <p:spPr>
          <a:xfrm>
            <a:off x="4011784" y="3027742"/>
            <a:ext cx="7826030" cy="1218795"/>
          </a:xfrm>
          <a:prstGeom prst="rect">
            <a:avLst/>
          </a:prstGeom>
        </p:spPr>
        <p:txBody>
          <a:bodyPr wrap="square" lIns="0" tIns="0" rIns="0" bIns="0">
            <a:spAutoFit/>
          </a:bodyPr>
          <a:lstStyle>
            <a:lvl1pPr marL="0" indent="0" algn="l" defTabSz="914400" rtl="0" eaLnBrk="1" latinLnBrk="0" hangingPunct="1">
              <a:lnSpc>
                <a:spcPct val="90000"/>
              </a:lnSpc>
              <a:spcBef>
                <a:spcPts val="1000"/>
              </a:spcBef>
              <a:buFont typeface="Arial" panose="020B0604020202020204" pitchFamily="34" charset="0"/>
              <a:buNone/>
              <a:defRPr sz="2800" b="1" kern="1200">
                <a:solidFill>
                  <a:schemeClr val="bg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fr-FR" sz="4400" b="0" dirty="0">
                <a:latin typeface="Segoe UI Light" panose="020B0502040204020203" pitchFamily="34" charset="0"/>
                <a:cs typeface="Segoe UI Light" panose="020B0502040204020203" pitchFamily="34" charset="0"/>
              </a:rPr>
              <a:t>Association </a:t>
            </a:r>
            <a:r>
              <a:rPr lang="fr-FR" sz="4400" b="0" dirty="0" err="1">
                <a:latin typeface="Segoe UI Light" panose="020B0502040204020203" pitchFamily="34" charset="0"/>
                <a:cs typeface="Segoe UI Light" panose="020B0502040204020203" pitchFamily="34" charset="0"/>
              </a:rPr>
              <a:t>ManyToMany</a:t>
            </a:r>
            <a:r>
              <a:rPr lang="fr-FR" sz="4400" b="0" dirty="0">
                <a:latin typeface="Segoe UI Light" panose="020B0502040204020203" pitchFamily="34" charset="0"/>
                <a:cs typeface="Segoe UI Light" panose="020B0502040204020203" pitchFamily="34" charset="0"/>
              </a:rPr>
              <a:t> unidirectionnelle</a:t>
            </a:r>
          </a:p>
        </p:txBody>
      </p:sp>
    </p:spTree>
    <p:extLst>
      <p:ext uri="{BB962C8B-B14F-4D97-AF65-F5344CB8AC3E}">
        <p14:creationId xmlns:p14="http://schemas.microsoft.com/office/powerpoint/2010/main" val="18870757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C944C23-0306-4C79-A615-0F5495658BA7}"/>
              </a:ext>
            </a:extLst>
          </p:cNvPr>
          <p:cNvSpPr/>
          <p:nvPr/>
        </p:nvSpPr>
        <p:spPr>
          <a:xfrm>
            <a:off x="0" y="0"/>
            <a:ext cx="12192000" cy="6858000"/>
          </a:xfrm>
          <a:prstGeom prst="rect">
            <a:avLst/>
          </a:prstGeom>
          <a:solidFill>
            <a:srgbClr val="011F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7" name="Graphique 6">
            <a:extLst>
              <a:ext uri="{FF2B5EF4-FFF2-40B4-BE49-F238E27FC236}">
                <a16:creationId xmlns:a16="http://schemas.microsoft.com/office/drawing/2014/main" id="{9E6F0052-C844-4C3B-948F-88E3961AD71F}"/>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54185" y="6124782"/>
            <a:ext cx="528776" cy="528776"/>
          </a:xfrm>
          <a:prstGeom prst="rect">
            <a:avLst/>
          </a:prstGeom>
        </p:spPr>
      </p:pic>
      <p:sp>
        <p:nvSpPr>
          <p:cNvPr id="4" name="Titre 1">
            <a:extLst>
              <a:ext uri="{FF2B5EF4-FFF2-40B4-BE49-F238E27FC236}">
                <a16:creationId xmlns:a16="http://schemas.microsoft.com/office/drawing/2014/main" id="{22BF55BC-6F2B-4024-95D5-A0C7ADD879BE}"/>
              </a:ext>
            </a:extLst>
          </p:cNvPr>
          <p:cNvSpPr txBox="1">
            <a:spLocks/>
          </p:cNvSpPr>
          <p:nvPr/>
        </p:nvSpPr>
        <p:spPr>
          <a:xfrm>
            <a:off x="3825174" y="428630"/>
            <a:ext cx="8012641" cy="438699"/>
          </a:xfrm>
          <a:prstGeom prst="rect">
            <a:avLst/>
          </a:prstGeom>
        </p:spPr>
        <p:txBody>
          <a:bodyPr lIns="0" tIns="0" rIns="0" bIns="0" anchor="t" anchorCtr="0">
            <a:normAutofit/>
          </a:bodyPr>
          <a:lstStyle>
            <a:lvl1pPr algn="r" defTabSz="914400" rtl="0" eaLnBrk="1" latinLnBrk="0" hangingPunct="1">
              <a:lnSpc>
                <a:spcPct val="90000"/>
              </a:lnSpc>
              <a:spcBef>
                <a:spcPct val="0"/>
              </a:spcBef>
              <a:buNone/>
              <a:defRPr sz="1400" kern="1200">
                <a:solidFill>
                  <a:srgbClr val="222933"/>
                </a:solidFill>
                <a:latin typeface="Segoe UI Light" panose="020B0502040204020203" pitchFamily="34" charset="0"/>
                <a:ea typeface="+mj-ea"/>
                <a:cs typeface="Segoe UI Light" panose="020B0502040204020203" pitchFamily="34" charset="0"/>
              </a:defRPr>
            </a:lvl1pPr>
          </a:lstStyle>
          <a:p>
            <a:r>
              <a:rPr lang="fr-FR" dirty="0">
                <a:solidFill>
                  <a:schemeClr val="bg1"/>
                </a:solidFill>
              </a:rPr>
              <a:t>Java </a:t>
            </a:r>
            <a:r>
              <a:rPr lang="fr-FR" dirty="0" err="1">
                <a:solidFill>
                  <a:schemeClr val="bg1"/>
                </a:solidFill>
              </a:rPr>
              <a:t>Frameworls</a:t>
            </a:r>
            <a:endParaRPr lang="fr-FR" dirty="0">
              <a:solidFill>
                <a:schemeClr val="bg1"/>
              </a:solidFill>
            </a:endParaRPr>
          </a:p>
          <a:p>
            <a:r>
              <a:rPr lang="fr-FR" b="1" cap="all" dirty="0">
                <a:solidFill>
                  <a:schemeClr val="bg1"/>
                </a:solidFill>
                <a:latin typeface="Segoe UI" panose="020B0502040204020203" pitchFamily="34" charset="0"/>
                <a:cs typeface="Segoe UI" panose="020B0502040204020203" pitchFamily="34" charset="0"/>
              </a:rPr>
              <a:t>Spring data</a:t>
            </a:r>
          </a:p>
        </p:txBody>
      </p:sp>
      <p:sp>
        <p:nvSpPr>
          <p:cNvPr id="5" name="Espace réservé du texte 19">
            <a:extLst>
              <a:ext uri="{FF2B5EF4-FFF2-40B4-BE49-F238E27FC236}">
                <a16:creationId xmlns:a16="http://schemas.microsoft.com/office/drawing/2014/main" id="{E04311FB-FBF7-4BC4-BD8F-F8A468C6FE97}"/>
              </a:ext>
            </a:extLst>
          </p:cNvPr>
          <p:cNvSpPr txBox="1">
            <a:spLocks/>
          </p:cNvSpPr>
          <p:nvPr/>
        </p:nvSpPr>
        <p:spPr>
          <a:xfrm>
            <a:off x="354185" y="2699281"/>
            <a:ext cx="11483629" cy="609398"/>
          </a:xfrm>
          <a:prstGeom prst="rect">
            <a:avLst/>
          </a:prstGeom>
        </p:spPr>
        <p:txBody>
          <a:bodyPr wrap="square" lIns="0" tIns="0" rIns="0" bIns="0">
            <a:spAutoFit/>
          </a:bodyPr>
          <a:lstStyle>
            <a:lvl1pPr marL="0" indent="0" algn="l" defTabSz="914400" rtl="0" eaLnBrk="1" latinLnBrk="0" hangingPunct="1">
              <a:lnSpc>
                <a:spcPct val="90000"/>
              </a:lnSpc>
              <a:spcBef>
                <a:spcPts val="1000"/>
              </a:spcBef>
              <a:buFont typeface="Arial" panose="020B0604020202020204" pitchFamily="34" charset="0"/>
              <a:buNone/>
              <a:defRPr sz="2800" b="1" kern="1200">
                <a:solidFill>
                  <a:schemeClr val="bg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fr-FR" sz="4400" dirty="0"/>
              <a:t>Introduction à Spring Data</a:t>
            </a:r>
          </a:p>
        </p:txBody>
      </p:sp>
    </p:spTree>
    <p:extLst>
      <p:ext uri="{BB962C8B-B14F-4D97-AF65-F5344CB8AC3E}">
        <p14:creationId xmlns:p14="http://schemas.microsoft.com/office/powerpoint/2010/main" val="10715421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C944C23-0306-4C79-A615-0F5495658BA7}"/>
              </a:ext>
            </a:extLst>
          </p:cNvPr>
          <p:cNvSpPr/>
          <p:nvPr/>
        </p:nvSpPr>
        <p:spPr>
          <a:xfrm>
            <a:off x="0" y="0"/>
            <a:ext cx="12192000" cy="6858000"/>
          </a:xfrm>
          <a:prstGeom prst="rect">
            <a:avLst/>
          </a:prstGeom>
          <a:solidFill>
            <a:srgbClr val="011F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7" name="Graphique 6">
            <a:extLst>
              <a:ext uri="{FF2B5EF4-FFF2-40B4-BE49-F238E27FC236}">
                <a16:creationId xmlns:a16="http://schemas.microsoft.com/office/drawing/2014/main" id="{9E6F0052-C844-4C3B-948F-88E3961AD71F}"/>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54185" y="6124782"/>
            <a:ext cx="528776" cy="528776"/>
          </a:xfrm>
          <a:prstGeom prst="rect">
            <a:avLst/>
          </a:prstGeom>
        </p:spPr>
      </p:pic>
      <p:sp>
        <p:nvSpPr>
          <p:cNvPr id="4" name="Titre 1">
            <a:extLst>
              <a:ext uri="{FF2B5EF4-FFF2-40B4-BE49-F238E27FC236}">
                <a16:creationId xmlns:a16="http://schemas.microsoft.com/office/drawing/2014/main" id="{22BF55BC-6F2B-4024-95D5-A0C7ADD879BE}"/>
              </a:ext>
            </a:extLst>
          </p:cNvPr>
          <p:cNvSpPr txBox="1">
            <a:spLocks/>
          </p:cNvSpPr>
          <p:nvPr/>
        </p:nvSpPr>
        <p:spPr>
          <a:xfrm>
            <a:off x="3825174" y="428630"/>
            <a:ext cx="8012641" cy="438699"/>
          </a:xfrm>
          <a:prstGeom prst="rect">
            <a:avLst/>
          </a:prstGeom>
        </p:spPr>
        <p:txBody>
          <a:bodyPr lIns="0" tIns="0" rIns="0" bIns="0" anchor="t" anchorCtr="0">
            <a:normAutofit/>
          </a:bodyPr>
          <a:lstStyle>
            <a:lvl1pPr algn="r" defTabSz="914400" rtl="0" eaLnBrk="1" latinLnBrk="0" hangingPunct="1">
              <a:lnSpc>
                <a:spcPct val="90000"/>
              </a:lnSpc>
              <a:spcBef>
                <a:spcPct val="0"/>
              </a:spcBef>
              <a:buNone/>
              <a:defRPr sz="1400" kern="1200">
                <a:solidFill>
                  <a:srgbClr val="222933"/>
                </a:solidFill>
                <a:latin typeface="Segoe UI Light" panose="020B0502040204020203" pitchFamily="34" charset="0"/>
                <a:ea typeface="+mj-ea"/>
                <a:cs typeface="Segoe UI Light" panose="020B0502040204020203" pitchFamily="34" charset="0"/>
              </a:defRPr>
            </a:lvl1pPr>
          </a:lstStyle>
          <a:p>
            <a:r>
              <a:rPr lang="fr-FR" dirty="0">
                <a:solidFill>
                  <a:schemeClr val="bg1"/>
                </a:solidFill>
              </a:rPr>
              <a:t>Java </a:t>
            </a:r>
            <a:r>
              <a:rPr lang="fr-FR" dirty="0" err="1">
                <a:solidFill>
                  <a:schemeClr val="bg1"/>
                </a:solidFill>
              </a:rPr>
              <a:t>Frameworls</a:t>
            </a:r>
            <a:endParaRPr lang="fr-FR" dirty="0">
              <a:solidFill>
                <a:schemeClr val="bg1"/>
              </a:solidFill>
            </a:endParaRPr>
          </a:p>
          <a:p>
            <a:r>
              <a:rPr lang="fr-FR" b="1" cap="all" dirty="0">
                <a:solidFill>
                  <a:schemeClr val="bg1"/>
                </a:solidFill>
                <a:latin typeface="Segoe UI" panose="020B0502040204020203" pitchFamily="34" charset="0"/>
                <a:cs typeface="Segoe UI" panose="020B0502040204020203" pitchFamily="34" charset="0"/>
              </a:rPr>
              <a:t>Spring data</a:t>
            </a:r>
          </a:p>
        </p:txBody>
      </p:sp>
      <p:sp>
        <p:nvSpPr>
          <p:cNvPr id="5" name="Espace réservé du texte 19">
            <a:extLst>
              <a:ext uri="{FF2B5EF4-FFF2-40B4-BE49-F238E27FC236}">
                <a16:creationId xmlns:a16="http://schemas.microsoft.com/office/drawing/2014/main" id="{E04311FB-FBF7-4BC4-BD8F-F8A468C6FE97}"/>
              </a:ext>
            </a:extLst>
          </p:cNvPr>
          <p:cNvSpPr txBox="1">
            <a:spLocks/>
          </p:cNvSpPr>
          <p:nvPr/>
        </p:nvSpPr>
        <p:spPr>
          <a:xfrm>
            <a:off x="354185" y="2699281"/>
            <a:ext cx="11483629" cy="609398"/>
          </a:xfrm>
          <a:prstGeom prst="rect">
            <a:avLst/>
          </a:prstGeom>
        </p:spPr>
        <p:txBody>
          <a:bodyPr wrap="square" lIns="0" tIns="0" rIns="0" bIns="0">
            <a:spAutoFit/>
          </a:bodyPr>
          <a:lstStyle>
            <a:lvl1pPr marL="0" indent="0" algn="l" defTabSz="914400" rtl="0" eaLnBrk="1" latinLnBrk="0" hangingPunct="1">
              <a:lnSpc>
                <a:spcPct val="90000"/>
              </a:lnSpc>
              <a:spcBef>
                <a:spcPts val="1000"/>
              </a:spcBef>
              <a:buFont typeface="Arial" panose="020B0604020202020204" pitchFamily="34" charset="0"/>
              <a:buNone/>
              <a:defRPr sz="2800" b="1" kern="1200">
                <a:solidFill>
                  <a:schemeClr val="bg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fr-FR" sz="4400" dirty="0"/>
              <a:t>Héritage</a:t>
            </a:r>
          </a:p>
        </p:txBody>
      </p:sp>
    </p:spTree>
    <p:extLst>
      <p:ext uri="{BB962C8B-B14F-4D97-AF65-F5344CB8AC3E}">
        <p14:creationId xmlns:p14="http://schemas.microsoft.com/office/powerpoint/2010/main" val="6417804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re 1">
            <a:extLst>
              <a:ext uri="{FF2B5EF4-FFF2-40B4-BE49-F238E27FC236}">
                <a16:creationId xmlns:a16="http://schemas.microsoft.com/office/drawing/2014/main" id="{7039B82E-248A-E9BB-B359-FE75DAA2329F}"/>
              </a:ext>
            </a:extLst>
          </p:cNvPr>
          <p:cNvSpPr txBox="1">
            <a:spLocks/>
          </p:cNvSpPr>
          <p:nvPr/>
        </p:nvSpPr>
        <p:spPr>
          <a:xfrm>
            <a:off x="3506876" y="1329151"/>
            <a:ext cx="8330938" cy="5166927"/>
          </a:xfrm>
          <a:prstGeom prst="rect">
            <a:avLst/>
          </a:prstGeom>
          <a:noFill/>
          <a:ln>
            <a:noFill/>
          </a:ln>
        </p:spPr>
        <p:txBody>
          <a:bodyPr vert="horz" wrap="square" lIns="91440" tIns="45720" rIns="91440" bIns="45720" rtlCol="0" anchor="t" anchorCtr="0">
            <a:spAutoFit/>
          </a:bodyPr>
          <a:lstStyle>
            <a:lvl1pPr algn="l" defTabSz="914400" rtl="0" eaLnBrk="1" latinLnBrk="0" hangingPunct="1">
              <a:lnSpc>
                <a:spcPct val="90000"/>
              </a:lnSpc>
              <a:spcBef>
                <a:spcPct val="0"/>
              </a:spcBef>
              <a:buNone/>
              <a:defRPr sz="4400" kern="1200">
                <a:solidFill>
                  <a:schemeClr val="tx1"/>
                </a:solidFill>
                <a:latin typeface="Segoe UI" panose="020B0502040204020203" pitchFamily="34" charset="0"/>
                <a:ea typeface="+mj-ea"/>
                <a:cs typeface="+mj-cs"/>
              </a:defRPr>
            </a:lvl1pPr>
          </a:lstStyle>
          <a:p>
            <a:pPr marL="342900" indent="-342900">
              <a:lnSpc>
                <a:spcPct val="120000"/>
              </a:lnSpc>
              <a:buClr>
                <a:srgbClr val="011F39"/>
              </a:buClr>
              <a:buFont typeface="Arial" panose="020B0604020202020204" pitchFamily="34" charset="0"/>
              <a:buChar char="•"/>
            </a:pPr>
            <a:r>
              <a:rPr lang="fr-FR" sz="2400" dirty="0">
                <a:solidFill>
                  <a:srgbClr val="95B258"/>
                </a:solidFill>
                <a:cs typeface="Segoe UI" panose="020B0502040204020203" pitchFamily="34" charset="0"/>
              </a:rPr>
              <a:t>3 stratégies </a:t>
            </a:r>
            <a:r>
              <a:rPr lang="fr-FR" sz="2400" dirty="0">
                <a:solidFill>
                  <a:srgbClr val="011F39"/>
                </a:solidFill>
                <a:cs typeface="Segoe UI" panose="020B0502040204020203" pitchFamily="34" charset="0"/>
              </a:rPr>
              <a:t>pour gérer une hiérarchie de classes en base :</a:t>
            </a:r>
          </a:p>
          <a:p>
            <a:pPr marL="342900" indent="-342900">
              <a:lnSpc>
                <a:spcPct val="120000"/>
              </a:lnSpc>
              <a:buClr>
                <a:srgbClr val="011F39"/>
              </a:buClr>
              <a:buFont typeface="Arial" panose="020B0604020202020204" pitchFamily="34" charset="0"/>
              <a:buChar char="•"/>
            </a:pPr>
            <a:r>
              <a:rPr lang="fr-FR" sz="2400" dirty="0">
                <a:solidFill>
                  <a:srgbClr val="95B258"/>
                </a:solidFill>
                <a:cs typeface="Segoe UI" panose="020B0502040204020203" pitchFamily="34" charset="0"/>
              </a:rPr>
              <a:t>SINGLE_TABLE </a:t>
            </a:r>
            <a:r>
              <a:rPr lang="fr-FR" sz="2400" dirty="0">
                <a:solidFill>
                  <a:srgbClr val="011F39"/>
                </a:solidFill>
                <a:cs typeface="Segoe UI" panose="020B0502040204020203" pitchFamily="34" charset="0"/>
              </a:rPr>
              <a:t>: </a:t>
            </a:r>
          </a:p>
          <a:p>
            <a:pPr marL="800100" lvl="1" indent="-342900">
              <a:lnSpc>
                <a:spcPct val="120000"/>
              </a:lnSpc>
              <a:buClr>
                <a:srgbClr val="011F39"/>
              </a:buClr>
              <a:buFont typeface="Arial" panose="020B0604020202020204" pitchFamily="34" charset="0"/>
              <a:buChar char="•"/>
            </a:pPr>
            <a:r>
              <a:rPr lang="fr-FR" dirty="0">
                <a:solidFill>
                  <a:srgbClr val="011F39"/>
                </a:solidFill>
                <a:cs typeface="Segoe UI" panose="020B0502040204020203" pitchFamily="34" charset="0"/>
              </a:rPr>
              <a:t>Chaque hiérarchie d'entités JPA est enregistrée dans une table unique</a:t>
            </a:r>
          </a:p>
          <a:p>
            <a:pPr marL="800100" lvl="1" indent="-342900">
              <a:lnSpc>
                <a:spcPct val="120000"/>
              </a:lnSpc>
              <a:buClr>
                <a:srgbClr val="011F39"/>
              </a:buClr>
              <a:buFont typeface="Arial" panose="020B0604020202020204" pitchFamily="34" charset="0"/>
              <a:buChar char="•"/>
            </a:pPr>
            <a:r>
              <a:rPr lang="fr-FR" dirty="0">
                <a:solidFill>
                  <a:srgbClr val="011F39"/>
                </a:solidFill>
                <a:cs typeface="Segoe UI" panose="020B0502040204020203" pitchFamily="34" charset="0"/>
              </a:rPr>
              <a:t>1 colonne discriminante est ajoutée</a:t>
            </a:r>
          </a:p>
          <a:p>
            <a:pPr marL="800100" lvl="1" indent="-342900">
              <a:lnSpc>
                <a:spcPct val="120000"/>
              </a:lnSpc>
              <a:buClr>
                <a:srgbClr val="011F39"/>
              </a:buClr>
              <a:buFont typeface="Arial" panose="020B0604020202020204" pitchFamily="34" charset="0"/>
              <a:buChar char="•"/>
            </a:pPr>
            <a:r>
              <a:rPr lang="fr-FR" dirty="0">
                <a:solidFill>
                  <a:srgbClr val="011F39"/>
                </a:solidFill>
                <a:cs typeface="Segoe UI" panose="020B0502040204020203" pitchFamily="34" charset="0"/>
              </a:rPr>
              <a:t>Stratégie efficace pour les modèles de faible profondeur d'héritage</a:t>
            </a:r>
          </a:p>
          <a:p>
            <a:pPr marL="342900" indent="-342900">
              <a:lnSpc>
                <a:spcPct val="120000"/>
              </a:lnSpc>
              <a:buClr>
                <a:srgbClr val="011F39"/>
              </a:buClr>
              <a:buFont typeface="Arial" panose="020B0604020202020204" pitchFamily="34" charset="0"/>
              <a:buChar char="•"/>
            </a:pPr>
            <a:r>
              <a:rPr lang="fr-FR" sz="2400" dirty="0">
                <a:solidFill>
                  <a:srgbClr val="95B258"/>
                </a:solidFill>
                <a:cs typeface="Segoe UI" panose="020B0502040204020203" pitchFamily="34" charset="0"/>
              </a:rPr>
              <a:t>JOINED</a:t>
            </a:r>
            <a:r>
              <a:rPr lang="fr-FR" sz="2400" dirty="0">
                <a:solidFill>
                  <a:srgbClr val="011F39"/>
                </a:solidFill>
                <a:cs typeface="Segoe UI" panose="020B0502040204020203" pitchFamily="34" charset="0"/>
              </a:rPr>
              <a:t> : </a:t>
            </a:r>
          </a:p>
          <a:p>
            <a:pPr marL="800100" lvl="1" indent="-342900">
              <a:lnSpc>
                <a:spcPct val="120000"/>
              </a:lnSpc>
              <a:buClr>
                <a:srgbClr val="011F39"/>
              </a:buClr>
              <a:buFont typeface="Arial" panose="020B0604020202020204" pitchFamily="34" charset="0"/>
              <a:buChar char="•"/>
            </a:pPr>
            <a:r>
              <a:rPr lang="fr-FR" dirty="0">
                <a:solidFill>
                  <a:srgbClr val="011F39"/>
                </a:solidFill>
                <a:cs typeface="Segoe UI" panose="020B0502040204020203" pitchFamily="34" charset="0"/>
              </a:rPr>
              <a:t>Chaque entité JPA est enregistrée dans sa propre table</a:t>
            </a:r>
          </a:p>
          <a:p>
            <a:pPr marL="800100" lvl="1" indent="-342900">
              <a:lnSpc>
                <a:spcPct val="120000"/>
              </a:lnSpc>
              <a:buClr>
                <a:srgbClr val="011F39"/>
              </a:buClr>
              <a:buFont typeface="Arial" panose="020B0604020202020204" pitchFamily="34" charset="0"/>
              <a:buChar char="•"/>
            </a:pPr>
            <a:r>
              <a:rPr lang="fr-FR" dirty="0">
                <a:solidFill>
                  <a:srgbClr val="011F39"/>
                </a:solidFill>
                <a:cs typeface="Segoe UI" panose="020B0502040204020203" pitchFamily="34" charset="0"/>
              </a:rPr>
              <a:t>Les entités d'une hiérarchie sont en jointure les unes des autres</a:t>
            </a:r>
          </a:p>
          <a:p>
            <a:pPr marL="800100" lvl="1" indent="-342900">
              <a:lnSpc>
                <a:spcPct val="120000"/>
              </a:lnSpc>
              <a:buClr>
                <a:srgbClr val="011F39"/>
              </a:buClr>
              <a:buFont typeface="Arial" panose="020B0604020202020204" pitchFamily="34" charset="0"/>
              <a:buChar char="•"/>
            </a:pPr>
            <a:r>
              <a:rPr lang="fr-FR" dirty="0">
                <a:solidFill>
                  <a:srgbClr val="011F39"/>
                </a:solidFill>
                <a:cs typeface="Segoe UI" panose="020B0502040204020203" pitchFamily="34" charset="0"/>
              </a:rPr>
              <a:t>Stratégie inefficace dans le cas de hiérarchies trop importantes</a:t>
            </a:r>
          </a:p>
          <a:p>
            <a:pPr marL="342900" indent="-342900">
              <a:lnSpc>
                <a:spcPct val="120000"/>
              </a:lnSpc>
              <a:buClr>
                <a:srgbClr val="011F39"/>
              </a:buClr>
              <a:buFont typeface="Arial" panose="020B0604020202020204" pitchFamily="34" charset="0"/>
              <a:buChar char="•"/>
            </a:pPr>
            <a:r>
              <a:rPr lang="fr-FR" sz="2400" dirty="0">
                <a:solidFill>
                  <a:srgbClr val="95B258"/>
                </a:solidFill>
                <a:cs typeface="Segoe UI" panose="020B0502040204020203" pitchFamily="34" charset="0"/>
              </a:rPr>
              <a:t>TABLE_PER_CLASS</a:t>
            </a:r>
            <a:r>
              <a:rPr lang="fr-FR" sz="2400" dirty="0">
                <a:solidFill>
                  <a:srgbClr val="011F39"/>
                </a:solidFill>
                <a:cs typeface="Segoe UI" panose="020B0502040204020203" pitchFamily="34" charset="0"/>
              </a:rPr>
              <a:t> : </a:t>
            </a:r>
          </a:p>
          <a:p>
            <a:pPr marL="800100" lvl="1" indent="-342900">
              <a:lnSpc>
                <a:spcPct val="120000"/>
              </a:lnSpc>
              <a:buClr>
                <a:srgbClr val="011F39"/>
              </a:buClr>
              <a:buFont typeface="Arial" panose="020B0604020202020204" pitchFamily="34" charset="0"/>
              <a:buChar char="•"/>
            </a:pPr>
            <a:r>
              <a:rPr lang="fr-FR" dirty="0">
                <a:solidFill>
                  <a:srgbClr val="011F39"/>
                </a:solidFill>
                <a:cs typeface="Segoe UI" panose="020B0502040204020203" pitchFamily="34" charset="0"/>
              </a:rPr>
              <a:t>Seules les entités associées à des classes concrètes sont enregistrées dans leur propre table</a:t>
            </a:r>
          </a:p>
          <a:p>
            <a:pPr marL="800100" lvl="1" indent="-342900">
              <a:lnSpc>
                <a:spcPct val="120000"/>
              </a:lnSpc>
              <a:buClr>
                <a:srgbClr val="011F39"/>
              </a:buClr>
              <a:buFont typeface="Arial" panose="020B0604020202020204" pitchFamily="34" charset="0"/>
              <a:buChar char="•"/>
            </a:pPr>
            <a:r>
              <a:rPr lang="fr-FR" dirty="0">
                <a:solidFill>
                  <a:srgbClr val="011F39"/>
                </a:solidFill>
                <a:cs typeface="Segoe UI" panose="020B0502040204020203" pitchFamily="34" charset="0"/>
              </a:rPr>
              <a:t>Efficace, notamment dans le cas des hiérarchies importantes avec des classes abstraites</a:t>
            </a:r>
          </a:p>
        </p:txBody>
      </p:sp>
      <p:sp>
        <p:nvSpPr>
          <p:cNvPr id="5" name="Espace réservé du texte 19">
            <a:extLst>
              <a:ext uri="{FF2B5EF4-FFF2-40B4-BE49-F238E27FC236}">
                <a16:creationId xmlns:a16="http://schemas.microsoft.com/office/drawing/2014/main" id="{EF71FCD1-EB37-485B-827A-23A3785D6F72}"/>
              </a:ext>
            </a:extLst>
          </p:cNvPr>
          <p:cNvSpPr txBox="1">
            <a:spLocks/>
          </p:cNvSpPr>
          <p:nvPr/>
        </p:nvSpPr>
        <p:spPr>
          <a:xfrm>
            <a:off x="354186" y="1240233"/>
            <a:ext cx="2852415" cy="4421658"/>
          </a:xfrm>
          <a:prstGeom prst="rect">
            <a:avLst/>
          </a:prstGeom>
        </p:spPr>
        <p:txBody>
          <a:bodyPr lIns="0" tIns="0" rIns="0" bIns="0"/>
          <a:lstStyle>
            <a:lvl1pPr marL="0" indent="0" algn="l" defTabSz="914400" rtl="0" eaLnBrk="1" latinLnBrk="0" hangingPunct="1">
              <a:lnSpc>
                <a:spcPct val="90000"/>
              </a:lnSpc>
              <a:spcBef>
                <a:spcPts val="1000"/>
              </a:spcBef>
              <a:buFont typeface="Arial" panose="020B0604020202020204" pitchFamily="34" charset="0"/>
              <a:buNone/>
              <a:defRPr sz="2800" b="1" kern="1200">
                <a:solidFill>
                  <a:schemeClr val="bg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a:solidFill>
                  <a:srgbClr val="3B518E"/>
                </a:solidFill>
              </a:rPr>
              <a:t>Héritage</a:t>
            </a:r>
          </a:p>
        </p:txBody>
      </p:sp>
      <p:sp>
        <p:nvSpPr>
          <p:cNvPr id="6" name="Titre 1">
            <a:extLst>
              <a:ext uri="{FF2B5EF4-FFF2-40B4-BE49-F238E27FC236}">
                <a16:creationId xmlns:a16="http://schemas.microsoft.com/office/drawing/2014/main" id="{48EE39BE-9E8A-4EFB-AA76-646D28DDBF24}"/>
              </a:ext>
            </a:extLst>
          </p:cNvPr>
          <p:cNvSpPr txBox="1">
            <a:spLocks/>
          </p:cNvSpPr>
          <p:nvPr/>
        </p:nvSpPr>
        <p:spPr>
          <a:xfrm>
            <a:off x="3825174" y="428630"/>
            <a:ext cx="8012641" cy="542920"/>
          </a:xfrm>
          <a:prstGeom prst="rect">
            <a:avLst/>
          </a:prstGeom>
        </p:spPr>
        <p:txBody>
          <a:bodyPr lIns="0" tIns="0" rIns="0" bIns="0" anchor="t" anchorCtr="0">
            <a:normAutofit/>
          </a:bodyPr>
          <a:lstStyle>
            <a:lvl1pPr algn="r" defTabSz="914400" rtl="0" eaLnBrk="1" latinLnBrk="0" hangingPunct="1">
              <a:lnSpc>
                <a:spcPct val="90000"/>
              </a:lnSpc>
              <a:spcBef>
                <a:spcPct val="0"/>
              </a:spcBef>
              <a:buNone/>
              <a:defRPr sz="1400" kern="1200">
                <a:solidFill>
                  <a:srgbClr val="222933"/>
                </a:solidFill>
                <a:latin typeface="Segoe UI Light" panose="020B0502040204020203" pitchFamily="34" charset="0"/>
                <a:ea typeface="+mj-ea"/>
                <a:cs typeface="Segoe UI Light" panose="020B0502040204020203" pitchFamily="34" charset="0"/>
              </a:defRPr>
            </a:lvl1pPr>
          </a:lstStyle>
          <a:p>
            <a:r>
              <a:rPr lang="fr-FR" dirty="0">
                <a:solidFill>
                  <a:srgbClr val="141E26"/>
                </a:solidFill>
              </a:rPr>
              <a:t>Java </a:t>
            </a:r>
            <a:r>
              <a:rPr lang="fr-FR" dirty="0" err="1">
                <a:solidFill>
                  <a:srgbClr val="141E26"/>
                </a:solidFill>
              </a:rPr>
              <a:t>Frameworks</a:t>
            </a:r>
            <a:endParaRPr lang="fr-FR" dirty="0">
              <a:solidFill>
                <a:srgbClr val="141E26"/>
              </a:solidFill>
            </a:endParaRPr>
          </a:p>
          <a:p>
            <a:r>
              <a:rPr lang="fr-FR" b="1" cap="all" dirty="0">
                <a:solidFill>
                  <a:srgbClr val="3B518E"/>
                </a:solidFill>
                <a:latin typeface="Segoe UI" panose="020B0502040204020203" pitchFamily="34" charset="0"/>
                <a:cs typeface="Segoe UI" panose="020B0502040204020203" pitchFamily="34" charset="0"/>
              </a:rPr>
              <a:t>Spring data</a:t>
            </a:r>
          </a:p>
        </p:txBody>
      </p:sp>
      <p:pic>
        <p:nvPicPr>
          <p:cNvPr id="9" name="Graphique 8">
            <a:extLst>
              <a:ext uri="{FF2B5EF4-FFF2-40B4-BE49-F238E27FC236}">
                <a16:creationId xmlns:a16="http://schemas.microsoft.com/office/drawing/2014/main" id="{6D568089-B2B3-4769-9325-554149C6E5CA}"/>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54184" y="6124781"/>
            <a:ext cx="528777" cy="528777"/>
          </a:xfrm>
          <a:prstGeom prst="rect">
            <a:avLst/>
          </a:prstGeom>
        </p:spPr>
      </p:pic>
      <p:pic>
        <p:nvPicPr>
          <p:cNvPr id="3" name="Image 2" descr="Une image contenant texte, diagramme, ligne, capture d’écran&#10;&#10;Description générée automatiquement">
            <a:extLst>
              <a:ext uri="{FF2B5EF4-FFF2-40B4-BE49-F238E27FC236}">
                <a16:creationId xmlns:a16="http://schemas.microsoft.com/office/drawing/2014/main" id="{FB2F71DC-47B7-D054-2198-57E6AFEDE15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0996" y="1842406"/>
            <a:ext cx="3486639" cy="3237593"/>
          </a:xfrm>
          <a:prstGeom prst="rect">
            <a:avLst/>
          </a:prstGeom>
        </p:spPr>
      </p:pic>
    </p:spTree>
    <p:extLst>
      <p:ext uri="{BB962C8B-B14F-4D97-AF65-F5344CB8AC3E}">
        <p14:creationId xmlns:p14="http://schemas.microsoft.com/office/powerpoint/2010/main" val="11090453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re 1">
            <a:extLst>
              <a:ext uri="{FF2B5EF4-FFF2-40B4-BE49-F238E27FC236}">
                <a16:creationId xmlns:a16="http://schemas.microsoft.com/office/drawing/2014/main" id="{7039B82E-248A-E9BB-B359-FE75DAA2329F}"/>
              </a:ext>
            </a:extLst>
          </p:cNvPr>
          <p:cNvSpPr txBox="1">
            <a:spLocks/>
          </p:cNvSpPr>
          <p:nvPr/>
        </p:nvSpPr>
        <p:spPr>
          <a:xfrm>
            <a:off x="3506876" y="1329151"/>
            <a:ext cx="8330938" cy="3615733"/>
          </a:xfrm>
          <a:prstGeom prst="rect">
            <a:avLst/>
          </a:prstGeom>
          <a:noFill/>
          <a:ln>
            <a:noFill/>
          </a:ln>
        </p:spPr>
        <p:txBody>
          <a:bodyPr vert="horz" wrap="square" lIns="91440" tIns="45720" rIns="91440" bIns="45720" rtlCol="0" anchor="t" anchorCtr="0">
            <a:spAutoFit/>
          </a:bodyPr>
          <a:lstStyle>
            <a:lvl1pPr algn="l" defTabSz="914400" rtl="0" eaLnBrk="1" latinLnBrk="0" hangingPunct="1">
              <a:lnSpc>
                <a:spcPct val="90000"/>
              </a:lnSpc>
              <a:spcBef>
                <a:spcPct val="0"/>
              </a:spcBef>
              <a:buNone/>
              <a:defRPr sz="4400" kern="1200">
                <a:solidFill>
                  <a:schemeClr val="tx1"/>
                </a:solidFill>
                <a:latin typeface="Segoe UI" panose="020B0502040204020203" pitchFamily="34" charset="0"/>
                <a:ea typeface="+mj-ea"/>
                <a:cs typeface="+mj-cs"/>
              </a:defRPr>
            </a:lvl1pPr>
          </a:lstStyle>
          <a:p>
            <a:pPr>
              <a:lnSpc>
                <a:spcPct val="120000"/>
              </a:lnSpc>
              <a:buClr>
                <a:srgbClr val="011F39"/>
              </a:buClr>
            </a:pPr>
            <a:r>
              <a:rPr lang="fr-FR" sz="2400" dirty="0">
                <a:solidFill>
                  <a:srgbClr val="95B258"/>
                </a:solidFill>
                <a:cs typeface="Segoe UI" panose="020B0502040204020203" pitchFamily="34" charset="0"/>
              </a:rPr>
              <a:t>SINGLE_TABLE</a:t>
            </a:r>
            <a:endParaRPr lang="fr-FR" sz="2400" dirty="0">
              <a:solidFill>
                <a:srgbClr val="011F39"/>
              </a:solidFill>
              <a:cs typeface="Segoe UI" panose="020B0502040204020203" pitchFamily="34" charset="0"/>
            </a:endParaRPr>
          </a:p>
          <a:p>
            <a:pPr marL="342900" indent="-342900">
              <a:lnSpc>
                <a:spcPct val="120000"/>
              </a:lnSpc>
              <a:buClr>
                <a:srgbClr val="011F39"/>
              </a:buClr>
              <a:buFont typeface="Arial" panose="020B0604020202020204" pitchFamily="34" charset="0"/>
              <a:buChar char="•"/>
            </a:pPr>
            <a:r>
              <a:rPr lang="fr-FR" sz="2400" dirty="0">
                <a:solidFill>
                  <a:srgbClr val="011F39"/>
                </a:solidFill>
                <a:cs typeface="Segoe UI" panose="020B0502040204020203" pitchFamily="34" charset="0"/>
              </a:rPr>
              <a:t>Toute la hiérarchie de classes est enregistrée dans une seule table</a:t>
            </a:r>
          </a:p>
          <a:p>
            <a:pPr marL="800100" lvl="1" indent="-342900">
              <a:lnSpc>
                <a:spcPct val="120000"/>
              </a:lnSpc>
              <a:buClr>
                <a:srgbClr val="011F39"/>
              </a:buClr>
              <a:buFont typeface="Arial" panose="020B0604020202020204" pitchFamily="34" charset="0"/>
              <a:buChar char="•"/>
            </a:pPr>
            <a:r>
              <a:rPr lang="fr-FR" dirty="0">
                <a:solidFill>
                  <a:srgbClr val="95B258"/>
                </a:solidFill>
                <a:cs typeface="Segoe UI" panose="020B0502040204020203" pitchFamily="34" charset="0"/>
              </a:rPr>
              <a:t>@Entity </a:t>
            </a:r>
            <a:r>
              <a:rPr lang="fr-FR" dirty="0">
                <a:solidFill>
                  <a:srgbClr val="011F39"/>
                </a:solidFill>
                <a:cs typeface="Segoe UI" panose="020B0502040204020203" pitchFamily="34" charset="0"/>
              </a:rPr>
              <a:t>sur chaque classe</a:t>
            </a:r>
          </a:p>
          <a:p>
            <a:pPr marL="800100" lvl="1" indent="-342900">
              <a:lnSpc>
                <a:spcPct val="120000"/>
              </a:lnSpc>
              <a:buClr>
                <a:srgbClr val="011F39"/>
              </a:buClr>
              <a:buFont typeface="Arial" panose="020B0604020202020204" pitchFamily="34" charset="0"/>
              <a:buChar char="•"/>
            </a:pPr>
            <a:r>
              <a:rPr lang="fr-FR" dirty="0">
                <a:solidFill>
                  <a:srgbClr val="95B258"/>
                </a:solidFill>
                <a:cs typeface="Segoe UI" panose="020B0502040204020203" pitchFamily="34" charset="0"/>
              </a:rPr>
              <a:t>@Inheritance(strategy=InheritanceType.SINGLE_TABLE) </a:t>
            </a:r>
            <a:r>
              <a:rPr lang="fr-FR" dirty="0">
                <a:solidFill>
                  <a:srgbClr val="011F39"/>
                </a:solidFill>
                <a:cs typeface="Segoe UI" panose="020B0502040204020203" pitchFamily="34" charset="0"/>
              </a:rPr>
              <a:t>sur la classe mère</a:t>
            </a:r>
          </a:p>
          <a:p>
            <a:pPr marL="342900" indent="-342900">
              <a:lnSpc>
                <a:spcPct val="120000"/>
              </a:lnSpc>
              <a:buClr>
                <a:srgbClr val="011F39"/>
              </a:buClr>
              <a:buFont typeface="Arial" panose="020B0604020202020204" pitchFamily="34" charset="0"/>
              <a:buChar char="•"/>
            </a:pPr>
            <a:r>
              <a:rPr lang="fr-FR" sz="2400" dirty="0">
                <a:solidFill>
                  <a:srgbClr val="011F39"/>
                </a:solidFill>
                <a:cs typeface="Segoe UI" panose="020B0502040204020203" pitchFamily="34" charset="0"/>
              </a:rPr>
              <a:t>Autant de colonnes que de champs persistants différents</a:t>
            </a:r>
          </a:p>
          <a:p>
            <a:pPr marL="342900" indent="-342900">
              <a:lnSpc>
                <a:spcPct val="120000"/>
              </a:lnSpc>
              <a:buClr>
                <a:srgbClr val="011F39"/>
              </a:buClr>
              <a:buFont typeface="Arial" panose="020B0604020202020204" pitchFamily="34" charset="0"/>
              <a:buChar char="•"/>
            </a:pPr>
            <a:r>
              <a:rPr lang="fr-FR" sz="2400" dirty="0">
                <a:solidFill>
                  <a:srgbClr val="011F39"/>
                </a:solidFill>
                <a:cs typeface="Segoe UI" panose="020B0502040204020203" pitchFamily="34" charset="0"/>
              </a:rPr>
              <a:t>Utilisation d'une colonne supplémentaire discriminante</a:t>
            </a:r>
          </a:p>
          <a:p>
            <a:pPr marL="800100" lvl="1" indent="-342900">
              <a:lnSpc>
                <a:spcPct val="120000"/>
              </a:lnSpc>
              <a:buClr>
                <a:srgbClr val="011F39"/>
              </a:buClr>
              <a:buFont typeface="Arial" panose="020B0604020202020204" pitchFamily="34" charset="0"/>
              <a:buChar char="•"/>
            </a:pPr>
            <a:r>
              <a:rPr lang="fr-FR" dirty="0">
                <a:solidFill>
                  <a:srgbClr val="95B258"/>
                </a:solidFill>
                <a:cs typeface="Segoe UI" panose="020B0502040204020203" pitchFamily="34" charset="0"/>
              </a:rPr>
              <a:t>@DiscriminatorColumn(name="TYPE_ENTITE") </a:t>
            </a:r>
            <a:r>
              <a:rPr lang="fr-FR" dirty="0">
                <a:solidFill>
                  <a:srgbClr val="011F39"/>
                </a:solidFill>
                <a:cs typeface="Segoe UI" panose="020B0502040204020203" pitchFamily="34" charset="0"/>
              </a:rPr>
              <a:t>sur la classe mère</a:t>
            </a:r>
          </a:p>
          <a:p>
            <a:pPr marL="800100" lvl="1" indent="-342900">
              <a:lnSpc>
                <a:spcPct val="120000"/>
              </a:lnSpc>
              <a:buClr>
                <a:srgbClr val="011F39"/>
              </a:buClr>
              <a:buFont typeface="Arial" panose="020B0604020202020204" pitchFamily="34" charset="0"/>
              <a:buChar char="•"/>
            </a:pPr>
            <a:r>
              <a:rPr lang="fr-FR" dirty="0">
                <a:solidFill>
                  <a:srgbClr val="95B258"/>
                </a:solidFill>
                <a:cs typeface="Segoe UI" panose="020B0502040204020203" pitchFamily="34" charset="0"/>
              </a:rPr>
              <a:t>@DiscriminatorValue("...") </a:t>
            </a:r>
            <a:r>
              <a:rPr lang="fr-FR" dirty="0">
                <a:solidFill>
                  <a:srgbClr val="011F39"/>
                </a:solidFill>
                <a:cs typeface="Segoe UI" panose="020B0502040204020203" pitchFamily="34" charset="0"/>
              </a:rPr>
              <a:t>sur chacune des classes de la hiérarchie</a:t>
            </a:r>
          </a:p>
        </p:txBody>
      </p:sp>
      <p:sp>
        <p:nvSpPr>
          <p:cNvPr id="5" name="Espace réservé du texte 19">
            <a:extLst>
              <a:ext uri="{FF2B5EF4-FFF2-40B4-BE49-F238E27FC236}">
                <a16:creationId xmlns:a16="http://schemas.microsoft.com/office/drawing/2014/main" id="{EF71FCD1-EB37-485B-827A-23A3785D6F72}"/>
              </a:ext>
            </a:extLst>
          </p:cNvPr>
          <p:cNvSpPr txBox="1">
            <a:spLocks/>
          </p:cNvSpPr>
          <p:nvPr/>
        </p:nvSpPr>
        <p:spPr>
          <a:xfrm>
            <a:off x="354186" y="1240233"/>
            <a:ext cx="2852415" cy="4421658"/>
          </a:xfrm>
          <a:prstGeom prst="rect">
            <a:avLst/>
          </a:prstGeom>
        </p:spPr>
        <p:txBody>
          <a:bodyPr lIns="0" tIns="0" rIns="0" bIns="0"/>
          <a:lstStyle>
            <a:lvl1pPr marL="0" indent="0" algn="l" defTabSz="914400" rtl="0" eaLnBrk="1" latinLnBrk="0" hangingPunct="1">
              <a:lnSpc>
                <a:spcPct val="90000"/>
              </a:lnSpc>
              <a:spcBef>
                <a:spcPts val="1000"/>
              </a:spcBef>
              <a:buFont typeface="Arial" panose="020B0604020202020204" pitchFamily="34" charset="0"/>
              <a:buNone/>
              <a:defRPr sz="2800" b="1" kern="1200">
                <a:solidFill>
                  <a:schemeClr val="bg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a:solidFill>
                  <a:srgbClr val="3B518E"/>
                </a:solidFill>
              </a:rPr>
              <a:t>Héritage</a:t>
            </a:r>
          </a:p>
        </p:txBody>
      </p:sp>
      <p:sp>
        <p:nvSpPr>
          <p:cNvPr id="6" name="Titre 1">
            <a:extLst>
              <a:ext uri="{FF2B5EF4-FFF2-40B4-BE49-F238E27FC236}">
                <a16:creationId xmlns:a16="http://schemas.microsoft.com/office/drawing/2014/main" id="{48EE39BE-9E8A-4EFB-AA76-646D28DDBF24}"/>
              </a:ext>
            </a:extLst>
          </p:cNvPr>
          <p:cNvSpPr txBox="1">
            <a:spLocks/>
          </p:cNvSpPr>
          <p:nvPr/>
        </p:nvSpPr>
        <p:spPr>
          <a:xfrm>
            <a:off x="3825174" y="428630"/>
            <a:ext cx="8012641" cy="542920"/>
          </a:xfrm>
          <a:prstGeom prst="rect">
            <a:avLst/>
          </a:prstGeom>
        </p:spPr>
        <p:txBody>
          <a:bodyPr lIns="0" tIns="0" rIns="0" bIns="0" anchor="t" anchorCtr="0">
            <a:normAutofit/>
          </a:bodyPr>
          <a:lstStyle>
            <a:lvl1pPr algn="r" defTabSz="914400" rtl="0" eaLnBrk="1" latinLnBrk="0" hangingPunct="1">
              <a:lnSpc>
                <a:spcPct val="90000"/>
              </a:lnSpc>
              <a:spcBef>
                <a:spcPct val="0"/>
              </a:spcBef>
              <a:buNone/>
              <a:defRPr sz="1400" kern="1200">
                <a:solidFill>
                  <a:srgbClr val="222933"/>
                </a:solidFill>
                <a:latin typeface="Segoe UI Light" panose="020B0502040204020203" pitchFamily="34" charset="0"/>
                <a:ea typeface="+mj-ea"/>
                <a:cs typeface="Segoe UI Light" panose="020B0502040204020203" pitchFamily="34" charset="0"/>
              </a:defRPr>
            </a:lvl1pPr>
          </a:lstStyle>
          <a:p>
            <a:r>
              <a:rPr lang="fr-FR" dirty="0">
                <a:solidFill>
                  <a:srgbClr val="141E26"/>
                </a:solidFill>
              </a:rPr>
              <a:t>Java </a:t>
            </a:r>
            <a:r>
              <a:rPr lang="fr-FR" dirty="0" err="1">
                <a:solidFill>
                  <a:srgbClr val="141E26"/>
                </a:solidFill>
              </a:rPr>
              <a:t>Frameworks</a:t>
            </a:r>
            <a:endParaRPr lang="fr-FR" dirty="0">
              <a:solidFill>
                <a:srgbClr val="141E26"/>
              </a:solidFill>
            </a:endParaRPr>
          </a:p>
          <a:p>
            <a:r>
              <a:rPr lang="fr-FR" b="1" cap="all" dirty="0">
                <a:solidFill>
                  <a:srgbClr val="3B518E"/>
                </a:solidFill>
                <a:latin typeface="Segoe UI" panose="020B0502040204020203" pitchFamily="34" charset="0"/>
                <a:cs typeface="Segoe UI" panose="020B0502040204020203" pitchFamily="34" charset="0"/>
              </a:rPr>
              <a:t>Spring data</a:t>
            </a:r>
          </a:p>
        </p:txBody>
      </p:sp>
      <p:pic>
        <p:nvPicPr>
          <p:cNvPr id="9" name="Graphique 8">
            <a:extLst>
              <a:ext uri="{FF2B5EF4-FFF2-40B4-BE49-F238E27FC236}">
                <a16:creationId xmlns:a16="http://schemas.microsoft.com/office/drawing/2014/main" id="{6D568089-B2B3-4769-9325-554149C6E5CA}"/>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54184" y="6124781"/>
            <a:ext cx="528777" cy="528777"/>
          </a:xfrm>
          <a:prstGeom prst="rect">
            <a:avLst/>
          </a:prstGeom>
        </p:spPr>
      </p:pic>
      <p:graphicFrame>
        <p:nvGraphicFramePr>
          <p:cNvPr id="2" name="Tableau 1">
            <a:extLst>
              <a:ext uri="{FF2B5EF4-FFF2-40B4-BE49-F238E27FC236}">
                <a16:creationId xmlns:a16="http://schemas.microsoft.com/office/drawing/2014/main" id="{332F734D-1F75-8B4C-9382-00904725E76E}"/>
              </a:ext>
            </a:extLst>
          </p:cNvPr>
          <p:cNvGraphicFramePr>
            <a:graphicFrameLocks noGrp="1"/>
          </p:cNvGraphicFramePr>
          <p:nvPr>
            <p:extLst>
              <p:ext uri="{D42A27DB-BD31-4B8C-83A1-F6EECF244321}">
                <p14:modId xmlns:p14="http://schemas.microsoft.com/office/powerpoint/2010/main" val="4170631864"/>
              </p:ext>
            </p:extLst>
          </p:nvPr>
        </p:nvGraphicFramePr>
        <p:xfrm>
          <a:off x="1226155" y="4920211"/>
          <a:ext cx="10611659" cy="1483360"/>
        </p:xfrm>
        <a:graphic>
          <a:graphicData uri="http://schemas.openxmlformats.org/drawingml/2006/table">
            <a:tbl>
              <a:tblPr firstRow="1" bandRow="1">
                <a:tableStyleId>{2D5ABB26-0587-4C30-8999-92F81FD0307C}</a:tableStyleId>
              </a:tblPr>
              <a:tblGrid>
                <a:gridCol w="870857">
                  <a:extLst>
                    <a:ext uri="{9D8B030D-6E8A-4147-A177-3AD203B41FA5}">
                      <a16:colId xmlns:a16="http://schemas.microsoft.com/office/drawing/2014/main" val="3455486882"/>
                    </a:ext>
                  </a:extLst>
                </a:gridCol>
                <a:gridCol w="1596571">
                  <a:extLst>
                    <a:ext uri="{9D8B030D-6E8A-4147-A177-3AD203B41FA5}">
                      <a16:colId xmlns:a16="http://schemas.microsoft.com/office/drawing/2014/main" val="1340093853"/>
                    </a:ext>
                  </a:extLst>
                </a:gridCol>
                <a:gridCol w="914400">
                  <a:extLst>
                    <a:ext uri="{9D8B030D-6E8A-4147-A177-3AD203B41FA5}">
                      <a16:colId xmlns:a16="http://schemas.microsoft.com/office/drawing/2014/main" val="3564795471"/>
                    </a:ext>
                  </a:extLst>
                </a:gridCol>
                <a:gridCol w="3193143">
                  <a:extLst>
                    <a:ext uri="{9D8B030D-6E8A-4147-A177-3AD203B41FA5}">
                      <a16:colId xmlns:a16="http://schemas.microsoft.com/office/drawing/2014/main" val="2092520981"/>
                    </a:ext>
                  </a:extLst>
                </a:gridCol>
                <a:gridCol w="4036688">
                  <a:extLst>
                    <a:ext uri="{9D8B030D-6E8A-4147-A177-3AD203B41FA5}">
                      <a16:colId xmlns:a16="http://schemas.microsoft.com/office/drawing/2014/main" val="20004"/>
                    </a:ext>
                  </a:extLst>
                </a:gridCol>
              </a:tblGrid>
              <a:tr h="370840">
                <a:tc>
                  <a:txBody>
                    <a:bodyPr/>
                    <a:lstStyle/>
                    <a:p>
                      <a:pPr algn="ctr"/>
                      <a:r>
                        <a:rPr lang="de-DE" sz="1600" kern="1200" dirty="0">
                          <a:solidFill>
                            <a:srgbClr val="FFFFFF"/>
                          </a:solidFill>
                          <a:latin typeface="Segoe UI" panose="020B0502040204020203" pitchFamily="34" charset="0"/>
                          <a:ea typeface="+mn-ea"/>
                          <a:cs typeface="Segoe UI" panose="020B0502040204020203" pitchFamily="34" charset="0"/>
                        </a:rPr>
                        <a:t>DISCR</a:t>
                      </a:r>
                      <a:endParaRPr lang="fr-FR" sz="1600" dirty="0">
                        <a:solidFill>
                          <a:srgbClr val="FFFFFF"/>
                        </a:solidFill>
                        <a:latin typeface="Segoe UI" panose="020B0502040204020203" pitchFamily="34" charset="0"/>
                        <a:cs typeface="Segoe UI" panose="020B0502040204020203" pitchFamily="34" charset="0"/>
                      </a:endParaRPr>
                    </a:p>
                  </a:txBody>
                  <a:tcPr>
                    <a:solidFill>
                      <a:srgbClr val="06516F"/>
                    </a:solidFill>
                  </a:tcPr>
                </a:tc>
                <a:tc>
                  <a:txBody>
                    <a:bodyPr/>
                    <a:lstStyle/>
                    <a:p>
                      <a:pPr algn="ctr"/>
                      <a:r>
                        <a:rPr lang="fr-FR" sz="1600" kern="1200" dirty="0">
                          <a:solidFill>
                            <a:srgbClr val="FFFFFF"/>
                          </a:solidFill>
                          <a:latin typeface="Segoe UI" panose="020B0502040204020203" pitchFamily="34" charset="0"/>
                          <a:ea typeface="+mn-ea"/>
                          <a:cs typeface="Segoe UI" panose="020B0502040204020203" pitchFamily="34" charset="0"/>
                        </a:rPr>
                        <a:t>EMPLOYEE_ID</a:t>
                      </a:r>
                      <a:endParaRPr lang="fr-FR" sz="1600" dirty="0">
                        <a:solidFill>
                          <a:srgbClr val="FFFFFF"/>
                        </a:solidFill>
                        <a:latin typeface="Segoe UI" panose="020B0502040204020203" pitchFamily="34" charset="0"/>
                        <a:cs typeface="Segoe UI" panose="020B0502040204020203" pitchFamily="34" charset="0"/>
                      </a:endParaRPr>
                    </a:p>
                  </a:txBody>
                  <a:tcPr>
                    <a:solidFill>
                      <a:srgbClr val="06516F"/>
                    </a:solidFill>
                  </a:tcPr>
                </a:tc>
                <a:tc>
                  <a:txBody>
                    <a:bodyPr/>
                    <a:lstStyle/>
                    <a:p>
                      <a:pPr algn="ctr"/>
                      <a:r>
                        <a:rPr lang="fr-FR" sz="1600" kern="1200" dirty="0">
                          <a:solidFill>
                            <a:srgbClr val="FFFFFF"/>
                          </a:solidFill>
                          <a:latin typeface="Segoe UI" panose="020B0502040204020203" pitchFamily="34" charset="0"/>
                          <a:ea typeface="+mn-ea"/>
                          <a:cs typeface="Segoe UI" panose="020B0502040204020203" pitchFamily="34" charset="0"/>
                        </a:rPr>
                        <a:t>…</a:t>
                      </a:r>
                      <a:endParaRPr lang="fr-FR" sz="1600" dirty="0">
                        <a:solidFill>
                          <a:srgbClr val="FFFFFF"/>
                        </a:solidFill>
                        <a:latin typeface="Segoe UI" panose="020B0502040204020203" pitchFamily="34" charset="0"/>
                        <a:cs typeface="Segoe UI" panose="020B0502040204020203" pitchFamily="34" charset="0"/>
                      </a:endParaRPr>
                    </a:p>
                  </a:txBody>
                  <a:tcPr>
                    <a:solidFill>
                      <a:srgbClr val="06516F"/>
                    </a:solidFill>
                  </a:tcPr>
                </a:tc>
                <a:tc>
                  <a:txBody>
                    <a:bodyPr/>
                    <a:lstStyle/>
                    <a:p>
                      <a:pPr algn="ctr"/>
                      <a:r>
                        <a:rPr lang="fr-FR" sz="1600" kern="1200" dirty="0">
                          <a:solidFill>
                            <a:srgbClr val="FFFFFF"/>
                          </a:solidFill>
                          <a:latin typeface="Segoe UI" panose="020B0502040204020203" pitchFamily="34" charset="0"/>
                          <a:ea typeface="+mn-ea"/>
                          <a:cs typeface="Segoe UI" panose="020B0502040204020203" pitchFamily="34" charset="0"/>
                        </a:rPr>
                        <a:t>OFFICE_PHONE_NUMBER</a:t>
                      </a:r>
                      <a:endParaRPr lang="fr-FR" sz="1600" dirty="0">
                        <a:solidFill>
                          <a:srgbClr val="FFFFFF"/>
                        </a:solidFill>
                        <a:latin typeface="Segoe UI" panose="020B0502040204020203" pitchFamily="34" charset="0"/>
                        <a:cs typeface="Segoe UI" panose="020B0502040204020203" pitchFamily="34" charset="0"/>
                      </a:endParaRPr>
                    </a:p>
                  </a:txBody>
                  <a:tcPr>
                    <a:solidFill>
                      <a:srgbClr val="06516F"/>
                    </a:solidFill>
                  </a:tcPr>
                </a:tc>
                <a:tc>
                  <a:txBody>
                    <a:bodyPr/>
                    <a:lstStyle/>
                    <a:p>
                      <a:pPr algn="ctr"/>
                      <a:r>
                        <a:rPr lang="fr-FR" sz="1600" kern="1200" dirty="0">
                          <a:solidFill>
                            <a:srgbClr val="FFFFFF"/>
                          </a:solidFill>
                          <a:latin typeface="Segoe UI" panose="020B0502040204020203" pitchFamily="34" charset="0"/>
                          <a:ea typeface="+mn-ea"/>
                          <a:cs typeface="Segoe UI" panose="020B0502040204020203" pitchFamily="34" charset="0"/>
                        </a:rPr>
                        <a:t>COMPUTER_SCIENCE_COURSE</a:t>
                      </a:r>
                      <a:endParaRPr lang="fr-FR" sz="1600" dirty="0">
                        <a:solidFill>
                          <a:srgbClr val="FFFFFF"/>
                        </a:solidFill>
                        <a:latin typeface="Segoe UI" panose="020B0502040204020203" pitchFamily="34" charset="0"/>
                        <a:cs typeface="Segoe UI" panose="020B0502040204020203" pitchFamily="34" charset="0"/>
                      </a:endParaRPr>
                    </a:p>
                  </a:txBody>
                  <a:tcPr>
                    <a:solidFill>
                      <a:srgbClr val="06516F"/>
                    </a:solidFill>
                  </a:tcPr>
                </a:tc>
                <a:extLst>
                  <a:ext uri="{0D108BD9-81ED-4DB2-BD59-A6C34878D82A}">
                    <a16:rowId xmlns:a16="http://schemas.microsoft.com/office/drawing/2014/main" val="3083061463"/>
                  </a:ext>
                </a:extLst>
              </a:tr>
              <a:tr h="370840">
                <a:tc>
                  <a:txBody>
                    <a:bodyPr/>
                    <a:lstStyle/>
                    <a:p>
                      <a:pPr algn="ctr"/>
                      <a:r>
                        <a:rPr lang="fr-FR" sz="1600" dirty="0">
                          <a:solidFill>
                            <a:srgbClr val="FFFFFF"/>
                          </a:solidFill>
                          <a:latin typeface="Segoe UI" panose="020B0502040204020203" pitchFamily="34" charset="0"/>
                          <a:cs typeface="Segoe UI" panose="020B0502040204020203" pitchFamily="34" charset="0"/>
                        </a:rPr>
                        <a:t>E</a:t>
                      </a:r>
                    </a:p>
                  </a:txBody>
                  <a:tcPr>
                    <a:solidFill>
                      <a:srgbClr val="4AA5B7"/>
                    </a:solidFill>
                  </a:tcPr>
                </a:tc>
                <a:tc>
                  <a:txBody>
                    <a:bodyPr/>
                    <a:lstStyle/>
                    <a:p>
                      <a:pPr algn="ctr"/>
                      <a:r>
                        <a:rPr lang="fr-FR" sz="1600" dirty="0">
                          <a:solidFill>
                            <a:srgbClr val="FFFFFF"/>
                          </a:solidFill>
                          <a:latin typeface="Segoe UI" panose="020B0502040204020203" pitchFamily="34" charset="0"/>
                          <a:cs typeface="Segoe UI" panose="020B0502040204020203" pitchFamily="34" charset="0"/>
                        </a:rPr>
                        <a:t>1</a:t>
                      </a:r>
                    </a:p>
                  </a:txBody>
                  <a:tcPr>
                    <a:solidFill>
                      <a:srgbClr val="4AA5B7"/>
                    </a:solidFill>
                  </a:tcPr>
                </a:tc>
                <a:tc>
                  <a:txBody>
                    <a:bodyPr/>
                    <a:lstStyle/>
                    <a:p>
                      <a:pPr algn="ctr"/>
                      <a:endParaRPr lang="fr-FR" sz="1600" dirty="0">
                        <a:solidFill>
                          <a:srgbClr val="FFFFFF"/>
                        </a:solidFill>
                        <a:latin typeface="Segoe UI" panose="020B0502040204020203" pitchFamily="34" charset="0"/>
                        <a:cs typeface="Segoe UI" panose="020B0502040204020203" pitchFamily="34" charset="0"/>
                      </a:endParaRPr>
                    </a:p>
                  </a:txBody>
                  <a:tcPr>
                    <a:solidFill>
                      <a:srgbClr val="4AA5B7"/>
                    </a:solidFill>
                  </a:tcPr>
                </a:tc>
                <a:tc>
                  <a:txBody>
                    <a:bodyPr/>
                    <a:lstStyle/>
                    <a:p>
                      <a:pPr algn="ctr"/>
                      <a:r>
                        <a:rPr lang="da-DK" sz="1600" kern="1200" dirty="0">
                          <a:solidFill>
                            <a:srgbClr val="FFFFFF"/>
                          </a:solidFill>
                          <a:latin typeface="Segoe UI" panose="020B0502040204020203" pitchFamily="34" charset="0"/>
                          <a:ea typeface="+mn-ea"/>
                          <a:cs typeface="Segoe UI" panose="020B0502040204020203" pitchFamily="34" charset="0"/>
                        </a:rPr>
                        <a:t>NULL</a:t>
                      </a:r>
                      <a:endParaRPr lang="fr-FR" sz="1600" dirty="0">
                        <a:solidFill>
                          <a:srgbClr val="FFFFFF"/>
                        </a:solidFill>
                        <a:latin typeface="Segoe UI" panose="020B0502040204020203" pitchFamily="34" charset="0"/>
                        <a:cs typeface="Segoe UI" panose="020B0502040204020203" pitchFamily="34" charset="0"/>
                      </a:endParaRPr>
                    </a:p>
                  </a:txBody>
                  <a:tcPr>
                    <a:solidFill>
                      <a:srgbClr val="4AA5B7"/>
                    </a:solidFill>
                  </a:tcPr>
                </a:tc>
                <a:tc>
                  <a:txBody>
                    <a:bodyPr/>
                    <a:lstStyle/>
                    <a:p>
                      <a:pPr algn="ctr"/>
                      <a:r>
                        <a:rPr lang="da-DK" sz="1600" kern="1200" dirty="0">
                          <a:solidFill>
                            <a:srgbClr val="FFFFFF"/>
                          </a:solidFill>
                          <a:latin typeface="Segoe UI" panose="020B0502040204020203" pitchFamily="34" charset="0"/>
                          <a:ea typeface="+mn-ea"/>
                          <a:cs typeface="Segoe UI" panose="020B0502040204020203" pitchFamily="34" charset="0"/>
                        </a:rPr>
                        <a:t>NULL</a:t>
                      </a:r>
                      <a:endParaRPr lang="fr-FR" sz="1600" dirty="0">
                        <a:solidFill>
                          <a:srgbClr val="FFFFFF"/>
                        </a:solidFill>
                        <a:latin typeface="Segoe UI" panose="020B0502040204020203" pitchFamily="34" charset="0"/>
                        <a:cs typeface="Segoe UI" panose="020B0502040204020203" pitchFamily="34" charset="0"/>
                      </a:endParaRPr>
                    </a:p>
                  </a:txBody>
                  <a:tcPr>
                    <a:solidFill>
                      <a:srgbClr val="4AA5B7"/>
                    </a:solidFill>
                  </a:tcPr>
                </a:tc>
                <a:extLst>
                  <a:ext uri="{0D108BD9-81ED-4DB2-BD59-A6C34878D82A}">
                    <a16:rowId xmlns:a16="http://schemas.microsoft.com/office/drawing/2014/main" val="2935084313"/>
                  </a:ext>
                </a:extLst>
              </a:tr>
              <a:tr h="370840">
                <a:tc>
                  <a:txBody>
                    <a:bodyPr/>
                    <a:lstStyle/>
                    <a:p>
                      <a:pPr algn="ctr"/>
                      <a:r>
                        <a:rPr lang="fr-FR" sz="1600" dirty="0">
                          <a:solidFill>
                            <a:srgbClr val="FFFFFF"/>
                          </a:solidFill>
                          <a:latin typeface="Segoe UI" panose="020B0502040204020203" pitchFamily="34" charset="0"/>
                          <a:cs typeface="Segoe UI" panose="020B0502040204020203" pitchFamily="34" charset="0"/>
                        </a:rPr>
                        <a:t>F</a:t>
                      </a:r>
                    </a:p>
                  </a:txBody>
                  <a:tcPr>
                    <a:solidFill>
                      <a:srgbClr val="016B9F"/>
                    </a:solidFill>
                  </a:tcPr>
                </a:tc>
                <a:tc>
                  <a:txBody>
                    <a:bodyPr/>
                    <a:lstStyle/>
                    <a:p>
                      <a:pPr algn="ctr"/>
                      <a:r>
                        <a:rPr lang="fr-FR" sz="1600" dirty="0">
                          <a:solidFill>
                            <a:srgbClr val="FFFFFF"/>
                          </a:solidFill>
                          <a:latin typeface="Segoe UI" panose="020B0502040204020203" pitchFamily="34" charset="0"/>
                          <a:cs typeface="Segoe UI" panose="020B0502040204020203" pitchFamily="34" charset="0"/>
                        </a:rPr>
                        <a:t>2</a:t>
                      </a:r>
                    </a:p>
                  </a:txBody>
                  <a:tcPr>
                    <a:solidFill>
                      <a:srgbClr val="016B9F"/>
                    </a:solidFill>
                  </a:tcPr>
                </a:tc>
                <a:tc>
                  <a:txBody>
                    <a:bodyPr/>
                    <a:lstStyle/>
                    <a:p>
                      <a:pPr algn="ctr"/>
                      <a:endParaRPr lang="fr-FR" sz="1600" dirty="0">
                        <a:solidFill>
                          <a:srgbClr val="FFFFFF"/>
                        </a:solidFill>
                        <a:latin typeface="Segoe UI" panose="020B0502040204020203" pitchFamily="34" charset="0"/>
                        <a:cs typeface="Segoe UI" panose="020B0502040204020203" pitchFamily="34" charset="0"/>
                      </a:endParaRPr>
                    </a:p>
                  </a:txBody>
                  <a:tcPr>
                    <a:solidFill>
                      <a:srgbClr val="016B9F"/>
                    </a:solidFill>
                  </a:tcPr>
                </a:tc>
                <a:tc>
                  <a:txBody>
                    <a:bodyPr/>
                    <a:lstStyle/>
                    <a:p>
                      <a:pPr algn="ctr"/>
                      <a:r>
                        <a:rPr lang="da-DK" sz="1600" kern="1200" dirty="0">
                          <a:solidFill>
                            <a:srgbClr val="FFFFFF"/>
                          </a:solidFill>
                          <a:latin typeface="Segoe UI" panose="020B0502040204020203" pitchFamily="34" charset="0"/>
                          <a:ea typeface="+mn-ea"/>
                          <a:cs typeface="Segoe UI" panose="020B0502040204020203" pitchFamily="34" charset="0"/>
                        </a:rPr>
                        <a:t>NULL</a:t>
                      </a:r>
                      <a:endParaRPr lang="fr-FR" sz="1600" dirty="0">
                        <a:solidFill>
                          <a:srgbClr val="FFFFFF"/>
                        </a:solidFill>
                        <a:latin typeface="Segoe UI" panose="020B0502040204020203" pitchFamily="34" charset="0"/>
                        <a:cs typeface="Segoe UI" panose="020B0502040204020203" pitchFamily="34" charset="0"/>
                      </a:endParaRPr>
                    </a:p>
                  </a:txBody>
                  <a:tcPr>
                    <a:solidFill>
                      <a:srgbClr val="016B9F"/>
                    </a:solidFill>
                  </a:tcPr>
                </a:tc>
                <a:tc>
                  <a:txBody>
                    <a:bodyPr/>
                    <a:lstStyle/>
                    <a:p>
                      <a:pPr algn="ctr"/>
                      <a:r>
                        <a:rPr lang="fr-FR" sz="1600" dirty="0">
                          <a:solidFill>
                            <a:srgbClr val="FFFFFF"/>
                          </a:solidFill>
                          <a:latin typeface="Segoe UI" panose="020B0502040204020203" pitchFamily="34" charset="0"/>
                          <a:cs typeface="Segoe UI" panose="020B0502040204020203" pitchFamily="34" charset="0"/>
                        </a:rPr>
                        <a:t>Développement</a:t>
                      </a:r>
                    </a:p>
                  </a:txBody>
                  <a:tcPr>
                    <a:solidFill>
                      <a:srgbClr val="016B9F"/>
                    </a:solidFill>
                  </a:tcPr>
                </a:tc>
                <a:extLst>
                  <a:ext uri="{0D108BD9-81ED-4DB2-BD59-A6C34878D82A}">
                    <a16:rowId xmlns:a16="http://schemas.microsoft.com/office/drawing/2014/main" val="4197006803"/>
                  </a:ext>
                </a:extLst>
              </a:tr>
              <a:tr h="370840">
                <a:tc>
                  <a:txBody>
                    <a:bodyPr/>
                    <a:lstStyle/>
                    <a:p>
                      <a:pPr algn="ctr"/>
                      <a:r>
                        <a:rPr lang="fr-FR" sz="1600" dirty="0">
                          <a:solidFill>
                            <a:srgbClr val="FFFFFF"/>
                          </a:solidFill>
                          <a:latin typeface="Segoe UI" panose="020B0502040204020203" pitchFamily="34" charset="0"/>
                          <a:cs typeface="Segoe UI" panose="020B0502040204020203" pitchFamily="34" charset="0"/>
                        </a:rPr>
                        <a:t>C</a:t>
                      </a:r>
                    </a:p>
                  </a:txBody>
                  <a:tcPr>
                    <a:solidFill>
                      <a:srgbClr val="4AA5B7"/>
                    </a:solidFill>
                  </a:tcPr>
                </a:tc>
                <a:tc>
                  <a:txBody>
                    <a:bodyPr/>
                    <a:lstStyle/>
                    <a:p>
                      <a:pPr algn="ctr"/>
                      <a:r>
                        <a:rPr lang="fr-FR" sz="1600" dirty="0">
                          <a:solidFill>
                            <a:srgbClr val="FFFFFF"/>
                          </a:solidFill>
                          <a:latin typeface="Segoe UI" panose="020B0502040204020203" pitchFamily="34" charset="0"/>
                          <a:cs typeface="Segoe UI" panose="020B0502040204020203" pitchFamily="34" charset="0"/>
                        </a:rPr>
                        <a:t>3</a:t>
                      </a:r>
                    </a:p>
                  </a:txBody>
                  <a:tcPr>
                    <a:solidFill>
                      <a:srgbClr val="4AA5B7"/>
                    </a:solidFill>
                  </a:tcPr>
                </a:tc>
                <a:tc>
                  <a:txBody>
                    <a:bodyPr/>
                    <a:lstStyle/>
                    <a:p>
                      <a:pPr algn="ctr"/>
                      <a:endParaRPr lang="fr-FR" sz="1600" dirty="0">
                        <a:solidFill>
                          <a:srgbClr val="FFFFFF"/>
                        </a:solidFill>
                        <a:latin typeface="Segoe UI" panose="020B0502040204020203" pitchFamily="34" charset="0"/>
                        <a:cs typeface="Segoe UI" panose="020B0502040204020203" pitchFamily="34" charset="0"/>
                      </a:endParaRPr>
                    </a:p>
                  </a:txBody>
                  <a:tcPr>
                    <a:solidFill>
                      <a:srgbClr val="4AA5B7"/>
                    </a:solidFill>
                  </a:tcPr>
                </a:tc>
                <a:tc>
                  <a:txBody>
                    <a:bodyPr/>
                    <a:lstStyle/>
                    <a:p>
                      <a:pPr algn="ctr"/>
                      <a:r>
                        <a:rPr lang="en-US" sz="1800" kern="1200" dirty="0">
                          <a:solidFill>
                            <a:srgbClr val="FFFFFF"/>
                          </a:solidFill>
                          <a:effectLst/>
                          <a:latin typeface="Segoe UI" panose="020B0502040204020203" pitchFamily="34" charset="0"/>
                          <a:ea typeface="+mn-ea"/>
                          <a:cs typeface="Segoe UI" panose="020B0502040204020203" pitchFamily="34" charset="0"/>
                        </a:rPr>
                        <a:t>04XXXXXXXX</a:t>
                      </a:r>
                      <a:endParaRPr lang="fr-FR" sz="1600" dirty="0">
                        <a:solidFill>
                          <a:srgbClr val="FFFFFF"/>
                        </a:solidFill>
                        <a:latin typeface="Segoe UI" panose="020B0502040204020203" pitchFamily="34" charset="0"/>
                        <a:cs typeface="Segoe UI" panose="020B0502040204020203" pitchFamily="34" charset="0"/>
                      </a:endParaRPr>
                    </a:p>
                  </a:txBody>
                  <a:tcPr>
                    <a:solidFill>
                      <a:srgbClr val="4AA5B7"/>
                    </a:solidFill>
                  </a:tcPr>
                </a:tc>
                <a:tc>
                  <a:txBody>
                    <a:bodyPr/>
                    <a:lstStyle/>
                    <a:p>
                      <a:pPr algn="ctr"/>
                      <a:r>
                        <a:rPr lang="da-DK" sz="1600" kern="1200" dirty="0">
                          <a:solidFill>
                            <a:srgbClr val="FFFFFF"/>
                          </a:solidFill>
                          <a:latin typeface="Segoe UI" panose="020B0502040204020203" pitchFamily="34" charset="0"/>
                          <a:ea typeface="+mn-ea"/>
                          <a:cs typeface="Segoe UI" panose="020B0502040204020203" pitchFamily="34" charset="0"/>
                        </a:rPr>
                        <a:t>NULL</a:t>
                      </a:r>
                      <a:endParaRPr lang="fr-FR" sz="1600" dirty="0">
                        <a:solidFill>
                          <a:srgbClr val="FFFFFF"/>
                        </a:solidFill>
                        <a:latin typeface="Segoe UI" panose="020B0502040204020203" pitchFamily="34" charset="0"/>
                        <a:cs typeface="Segoe UI" panose="020B0502040204020203" pitchFamily="34" charset="0"/>
                      </a:endParaRPr>
                    </a:p>
                  </a:txBody>
                  <a:tcPr>
                    <a:solidFill>
                      <a:srgbClr val="4AA5B7"/>
                    </a:solidFill>
                  </a:tcPr>
                </a:tc>
                <a:extLst>
                  <a:ext uri="{0D108BD9-81ED-4DB2-BD59-A6C34878D82A}">
                    <a16:rowId xmlns:a16="http://schemas.microsoft.com/office/drawing/2014/main" val="102590858"/>
                  </a:ext>
                </a:extLst>
              </a:tr>
            </a:tbl>
          </a:graphicData>
        </a:graphic>
      </p:graphicFrame>
    </p:spTree>
    <p:extLst>
      <p:ext uri="{BB962C8B-B14F-4D97-AF65-F5344CB8AC3E}">
        <p14:creationId xmlns:p14="http://schemas.microsoft.com/office/powerpoint/2010/main" val="41512569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F19FB19-BC5C-4CA3-B36F-D05031688B0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37303" r="1"/>
          <a:stretch/>
        </p:blipFill>
        <p:spPr>
          <a:xfrm>
            <a:off x="0" y="3002"/>
            <a:ext cx="12192000" cy="6843061"/>
          </a:xfrm>
          <a:prstGeom prst="rect">
            <a:avLst/>
          </a:prstGeom>
        </p:spPr>
      </p:pic>
      <p:sp>
        <p:nvSpPr>
          <p:cNvPr id="16" name="Rectangle 15">
            <a:extLst>
              <a:ext uri="{FF2B5EF4-FFF2-40B4-BE49-F238E27FC236}">
                <a16:creationId xmlns:a16="http://schemas.microsoft.com/office/drawing/2014/main" id="{F4792626-5EDF-457E-BC47-35973147636D}"/>
              </a:ext>
            </a:extLst>
          </p:cNvPr>
          <p:cNvSpPr/>
          <p:nvPr/>
        </p:nvSpPr>
        <p:spPr>
          <a:xfrm>
            <a:off x="0" y="11936"/>
            <a:ext cx="12192000" cy="6858000"/>
          </a:xfrm>
          <a:prstGeom prst="rect">
            <a:avLst/>
          </a:prstGeom>
          <a:solidFill>
            <a:srgbClr val="011F39">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nvGrpSpPr>
          <p:cNvPr id="14" name="Groupe 13">
            <a:extLst>
              <a:ext uri="{FF2B5EF4-FFF2-40B4-BE49-F238E27FC236}">
                <a16:creationId xmlns:a16="http://schemas.microsoft.com/office/drawing/2014/main" id="{07BC588E-A495-49A9-8813-628670F8E4BB}"/>
              </a:ext>
            </a:extLst>
          </p:cNvPr>
          <p:cNvGrpSpPr/>
          <p:nvPr/>
        </p:nvGrpSpPr>
        <p:grpSpPr>
          <a:xfrm>
            <a:off x="-1" y="0"/>
            <a:ext cx="3657600" cy="6858001"/>
            <a:chOff x="-1" y="0"/>
            <a:chExt cx="4292084" cy="6858001"/>
          </a:xfrm>
        </p:grpSpPr>
        <p:sp>
          <p:nvSpPr>
            <p:cNvPr id="17" name="Flèche : pentagone 16">
              <a:extLst>
                <a:ext uri="{FF2B5EF4-FFF2-40B4-BE49-F238E27FC236}">
                  <a16:creationId xmlns:a16="http://schemas.microsoft.com/office/drawing/2014/main" id="{594D2172-FB13-492C-B76B-A385911C5851}"/>
                </a:ext>
              </a:extLst>
            </p:cNvPr>
            <p:cNvSpPr/>
            <p:nvPr/>
          </p:nvSpPr>
          <p:spPr>
            <a:xfrm>
              <a:off x="-1" y="0"/>
              <a:ext cx="4292083" cy="6858000"/>
            </a:xfrm>
            <a:prstGeom prst="homePlate">
              <a:avLst>
                <a:gd name="adj" fmla="val 50658"/>
              </a:avLst>
            </a:prstGeom>
            <a:solidFill>
              <a:srgbClr val="0651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Triangle rectangle 17">
              <a:extLst>
                <a:ext uri="{FF2B5EF4-FFF2-40B4-BE49-F238E27FC236}">
                  <a16:creationId xmlns:a16="http://schemas.microsoft.com/office/drawing/2014/main" id="{3D0C3274-FA67-4536-99D7-BF36DC8EB5D9}"/>
                </a:ext>
              </a:extLst>
            </p:cNvPr>
            <p:cNvSpPr/>
            <p:nvPr/>
          </p:nvSpPr>
          <p:spPr>
            <a:xfrm>
              <a:off x="0" y="2699281"/>
              <a:ext cx="4292082" cy="4158720"/>
            </a:xfrm>
            <a:prstGeom prst="rtTriangle">
              <a:avLst/>
            </a:prstGeom>
            <a:solidFill>
              <a:srgbClr val="06516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Triangle rectangle 18">
              <a:extLst>
                <a:ext uri="{FF2B5EF4-FFF2-40B4-BE49-F238E27FC236}">
                  <a16:creationId xmlns:a16="http://schemas.microsoft.com/office/drawing/2014/main" id="{8A5F0E14-750D-4317-86A8-BA8B26E435A6}"/>
                </a:ext>
              </a:extLst>
            </p:cNvPr>
            <p:cNvSpPr/>
            <p:nvPr/>
          </p:nvSpPr>
          <p:spPr>
            <a:xfrm rot="5400000">
              <a:off x="-68820" y="80756"/>
              <a:ext cx="4429722" cy="4292084"/>
            </a:xfrm>
            <a:prstGeom prst="rtTriangle">
              <a:avLst/>
            </a:prstGeom>
            <a:solidFill>
              <a:srgbClr val="06516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5" name="Titre 1">
            <a:extLst>
              <a:ext uri="{FF2B5EF4-FFF2-40B4-BE49-F238E27FC236}">
                <a16:creationId xmlns:a16="http://schemas.microsoft.com/office/drawing/2014/main" id="{D4B8AE3F-44D0-4D41-9A92-0871B449521A}"/>
              </a:ext>
            </a:extLst>
          </p:cNvPr>
          <p:cNvSpPr txBox="1">
            <a:spLocks/>
          </p:cNvSpPr>
          <p:nvPr/>
        </p:nvSpPr>
        <p:spPr>
          <a:xfrm>
            <a:off x="3825174" y="428630"/>
            <a:ext cx="8012641" cy="438699"/>
          </a:xfrm>
          <a:prstGeom prst="rect">
            <a:avLst/>
          </a:prstGeom>
        </p:spPr>
        <p:txBody>
          <a:bodyPr lIns="0" tIns="0" rIns="0" bIns="0" anchor="t" anchorCtr="0">
            <a:normAutofit/>
          </a:bodyPr>
          <a:lstStyle>
            <a:lvl1pPr algn="r" defTabSz="914400" rtl="0" eaLnBrk="1" latinLnBrk="0" hangingPunct="1">
              <a:lnSpc>
                <a:spcPct val="90000"/>
              </a:lnSpc>
              <a:spcBef>
                <a:spcPct val="0"/>
              </a:spcBef>
              <a:buNone/>
              <a:defRPr sz="1400" kern="1200">
                <a:solidFill>
                  <a:srgbClr val="222933"/>
                </a:solidFill>
                <a:latin typeface="Segoe UI Light" panose="020B0502040204020203" pitchFamily="34" charset="0"/>
                <a:ea typeface="+mj-ea"/>
                <a:cs typeface="Segoe UI Light" panose="020B0502040204020203" pitchFamily="34" charset="0"/>
              </a:defRPr>
            </a:lvl1pPr>
          </a:lstStyle>
          <a:p>
            <a:r>
              <a:rPr lang="fr-FR" dirty="0">
                <a:solidFill>
                  <a:schemeClr val="bg1"/>
                </a:solidFill>
              </a:rPr>
              <a:t>Java </a:t>
            </a:r>
            <a:r>
              <a:rPr lang="fr-FR" dirty="0" err="1">
                <a:solidFill>
                  <a:schemeClr val="bg1"/>
                </a:solidFill>
              </a:rPr>
              <a:t>Frameworks</a:t>
            </a:r>
            <a:endParaRPr lang="fr-FR" dirty="0">
              <a:solidFill>
                <a:schemeClr val="bg1"/>
              </a:solidFill>
            </a:endParaRPr>
          </a:p>
          <a:p>
            <a:r>
              <a:rPr lang="fr-FR" b="1" cap="all" dirty="0">
                <a:solidFill>
                  <a:schemeClr val="bg1"/>
                </a:solidFill>
                <a:latin typeface="Segoe UI" panose="020B0502040204020203" pitchFamily="34" charset="0"/>
                <a:cs typeface="Segoe UI" panose="020B0502040204020203" pitchFamily="34" charset="0"/>
              </a:rPr>
              <a:t>Spring data</a:t>
            </a:r>
          </a:p>
        </p:txBody>
      </p:sp>
      <p:pic>
        <p:nvPicPr>
          <p:cNvPr id="7" name="Graphique 6">
            <a:extLst>
              <a:ext uri="{FF2B5EF4-FFF2-40B4-BE49-F238E27FC236}">
                <a16:creationId xmlns:a16="http://schemas.microsoft.com/office/drawing/2014/main" id="{3ECC1C3A-EA26-42AD-BEC3-DCF5FBAA17F6}"/>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54185" y="6124782"/>
            <a:ext cx="528776" cy="528776"/>
          </a:xfrm>
          <a:prstGeom prst="rect">
            <a:avLst/>
          </a:prstGeom>
        </p:spPr>
      </p:pic>
      <p:sp>
        <p:nvSpPr>
          <p:cNvPr id="13" name="Espace réservé du texte 19">
            <a:extLst>
              <a:ext uri="{FF2B5EF4-FFF2-40B4-BE49-F238E27FC236}">
                <a16:creationId xmlns:a16="http://schemas.microsoft.com/office/drawing/2014/main" id="{F370911A-DC8A-44E7-BC5B-3A98548EDA9D}"/>
              </a:ext>
            </a:extLst>
          </p:cNvPr>
          <p:cNvSpPr txBox="1">
            <a:spLocks/>
          </p:cNvSpPr>
          <p:nvPr/>
        </p:nvSpPr>
        <p:spPr>
          <a:xfrm>
            <a:off x="354186" y="1218171"/>
            <a:ext cx="3116800" cy="4421658"/>
          </a:xfrm>
          <a:prstGeom prst="rect">
            <a:avLst/>
          </a:prstGeom>
        </p:spPr>
        <p:txBody>
          <a:bodyPr lIns="0" tIns="0" rIns="0" bIns="0" anchor="ctr" anchorCtr="0"/>
          <a:lstStyle>
            <a:lvl1pPr marL="0" indent="0" algn="l" defTabSz="914400" rtl="0" eaLnBrk="1" latinLnBrk="0" hangingPunct="1">
              <a:lnSpc>
                <a:spcPct val="90000"/>
              </a:lnSpc>
              <a:spcBef>
                <a:spcPts val="1000"/>
              </a:spcBef>
              <a:buFont typeface="Arial" panose="020B0604020202020204" pitchFamily="34" charset="0"/>
              <a:buNone/>
              <a:defRPr sz="2800" b="1" kern="1200">
                <a:solidFill>
                  <a:schemeClr val="bg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sz="2400" dirty="0"/>
              <a:t>DÉMONSTRATION</a:t>
            </a:r>
          </a:p>
        </p:txBody>
      </p:sp>
      <p:sp>
        <p:nvSpPr>
          <p:cNvPr id="15" name="Espace réservé du texte 19">
            <a:extLst>
              <a:ext uri="{FF2B5EF4-FFF2-40B4-BE49-F238E27FC236}">
                <a16:creationId xmlns:a16="http://schemas.microsoft.com/office/drawing/2014/main" id="{BDF6E1C4-75C9-4326-96F9-5F0FA302E826}"/>
              </a:ext>
            </a:extLst>
          </p:cNvPr>
          <p:cNvSpPr txBox="1">
            <a:spLocks/>
          </p:cNvSpPr>
          <p:nvPr/>
        </p:nvSpPr>
        <p:spPr>
          <a:xfrm>
            <a:off x="4011784" y="3027742"/>
            <a:ext cx="7826030" cy="609398"/>
          </a:xfrm>
          <a:prstGeom prst="rect">
            <a:avLst/>
          </a:prstGeom>
        </p:spPr>
        <p:txBody>
          <a:bodyPr wrap="square" lIns="0" tIns="0" rIns="0" bIns="0">
            <a:spAutoFit/>
          </a:bodyPr>
          <a:lstStyle>
            <a:lvl1pPr marL="0" indent="0" algn="l" defTabSz="914400" rtl="0" eaLnBrk="1" latinLnBrk="0" hangingPunct="1">
              <a:lnSpc>
                <a:spcPct val="90000"/>
              </a:lnSpc>
              <a:spcBef>
                <a:spcPts val="1000"/>
              </a:spcBef>
              <a:buFont typeface="Arial" panose="020B0604020202020204" pitchFamily="34" charset="0"/>
              <a:buNone/>
              <a:defRPr sz="2800" b="1" kern="1200">
                <a:solidFill>
                  <a:schemeClr val="bg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fr-FR" sz="4400" b="0" dirty="0">
                <a:latin typeface="Segoe UI Light" panose="020B0502040204020203" pitchFamily="34" charset="0"/>
                <a:cs typeface="Segoe UI Light" panose="020B0502040204020203" pitchFamily="34" charset="0"/>
              </a:rPr>
              <a:t>Héritage SINGLE_TABLE</a:t>
            </a:r>
          </a:p>
        </p:txBody>
      </p:sp>
    </p:spTree>
    <p:extLst>
      <p:ext uri="{BB962C8B-B14F-4D97-AF65-F5344CB8AC3E}">
        <p14:creationId xmlns:p14="http://schemas.microsoft.com/office/powerpoint/2010/main" val="316794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re 1">
            <a:extLst>
              <a:ext uri="{FF2B5EF4-FFF2-40B4-BE49-F238E27FC236}">
                <a16:creationId xmlns:a16="http://schemas.microsoft.com/office/drawing/2014/main" id="{7039B82E-248A-E9BB-B359-FE75DAA2329F}"/>
              </a:ext>
            </a:extLst>
          </p:cNvPr>
          <p:cNvSpPr txBox="1">
            <a:spLocks/>
          </p:cNvSpPr>
          <p:nvPr/>
        </p:nvSpPr>
        <p:spPr>
          <a:xfrm>
            <a:off x="3506876" y="1329151"/>
            <a:ext cx="8330938" cy="3426194"/>
          </a:xfrm>
          <a:prstGeom prst="rect">
            <a:avLst/>
          </a:prstGeom>
          <a:noFill/>
          <a:ln>
            <a:noFill/>
          </a:ln>
        </p:spPr>
        <p:txBody>
          <a:bodyPr vert="horz" wrap="square" lIns="91440" tIns="45720" rIns="91440" bIns="45720" rtlCol="0" anchor="t" anchorCtr="0">
            <a:spAutoFit/>
          </a:bodyPr>
          <a:lstStyle>
            <a:lvl1pPr algn="l" defTabSz="914400" rtl="0" eaLnBrk="1" latinLnBrk="0" hangingPunct="1">
              <a:lnSpc>
                <a:spcPct val="90000"/>
              </a:lnSpc>
              <a:spcBef>
                <a:spcPct val="0"/>
              </a:spcBef>
              <a:buNone/>
              <a:defRPr sz="4400" kern="1200">
                <a:solidFill>
                  <a:schemeClr val="tx1"/>
                </a:solidFill>
                <a:latin typeface="Segoe UI" panose="020B0502040204020203" pitchFamily="34" charset="0"/>
                <a:ea typeface="+mj-ea"/>
                <a:cs typeface="+mj-cs"/>
              </a:defRPr>
            </a:lvl1pPr>
          </a:lstStyle>
          <a:p>
            <a:pPr>
              <a:lnSpc>
                <a:spcPct val="120000"/>
              </a:lnSpc>
              <a:buClr>
                <a:srgbClr val="011F39"/>
              </a:buClr>
            </a:pPr>
            <a:r>
              <a:rPr lang="fr-FR" sz="2400" dirty="0">
                <a:solidFill>
                  <a:srgbClr val="95B258"/>
                </a:solidFill>
                <a:cs typeface="Segoe UI" panose="020B0502040204020203" pitchFamily="34" charset="0"/>
              </a:rPr>
              <a:t>TABLE_PER_CLASS</a:t>
            </a:r>
            <a:endParaRPr lang="fr-FR" sz="2400" dirty="0">
              <a:solidFill>
                <a:srgbClr val="011F39"/>
              </a:solidFill>
              <a:cs typeface="Segoe UI" panose="020B0502040204020203" pitchFamily="34" charset="0"/>
            </a:endParaRPr>
          </a:p>
          <a:p>
            <a:pPr marL="342900" indent="-342900">
              <a:lnSpc>
                <a:spcPct val="120000"/>
              </a:lnSpc>
              <a:buClr>
                <a:srgbClr val="011F39"/>
              </a:buClr>
              <a:buFont typeface="Arial" panose="020B0604020202020204" pitchFamily="34" charset="0"/>
              <a:buChar char="•"/>
            </a:pPr>
            <a:r>
              <a:rPr lang="fr-FR" sz="2400" dirty="0">
                <a:solidFill>
                  <a:srgbClr val="011F39"/>
                </a:solidFill>
                <a:cs typeface="Segoe UI" panose="020B0502040204020203" pitchFamily="34" charset="0"/>
              </a:rPr>
              <a:t>Autant de tables qu'il y a de classes concrètes annotées @Entity dans la hiérarchie</a:t>
            </a:r>
          </a:p>
          <a:p>
            <a:pPr marL="800100" lvl="1" indent="-342900">
              <a:lnSpc>
                <a:spcPct val="120000"/>
              </a:lnSpc>
              <a:buClr>
                <a:srgbClr val="011F39"/>
              </a:buClr>
              <a:buFont typeface="Arial" panose="020B0604020202020204" pitchFamily="34" charset="0"/>
              <a:buChar char="•"/>
            </a:pPr>
            <a:r>
              <a:rPr lang="fr-FR" sz="2200" dirty="0">
                <a:solidFill>
                  <a:srgbClr val="95B258"/>
                </a:solidFill>
                <a:cs typeface="Segoe UI" panose="020B0502040204020203" pitchFamily="34" charset="0"/>
              </a:rPr>
              <a:t>@Entity</a:t>
            </a:r>
            <a:r>
              <a:rPr lang="fr-FR" sz="2200" dirty="0">
                <a:solidFill>
                  <a:srgbClr val="011F39"/>
                </a:solidFill>
                <a:cs typeface="Segoe UI" panose="020B0502040204020203" pitchFamily="34" charset="0"/>
              </a:rPr>
              <a:t> sur chaque classe</a:t>
            </a:r>
          </a:p>
          <a:p>
            <a:pPr marL="800100" lvl="1" indent="-342900">
              <a:lnSpc>
                <a:spcPct val="120000"/>
              </a:lnSpc>
              <a:buClr>
                <a:srgbClr val="011F39"/>
              </a:buClr>
              <a:buFont typeface="Arial" panose="020B0604020202020204" pitchFamily="34" charset="0"/>
              <a:buChar char="•"/>
            </a:pPr>
            <a:r>
              <a:rPr lang="fr-FR" sz="2200" dirty="0">
                <a:solidFill>
                  <a:srgbClr val="95B258"/>
                </a:solidFill>
                <a:cs typeface="Segoe UI" panose="020B0502040204020203" pitchFamily="34" charset="0"/>
              </a:rPr>
              <a:t>@Inheritance(strategy=InheritanceType.TABLE_PER_CLASS) </a:t>
            </a:r>
            <a:r>
              <a:rPr lang="fr-FR" sz="2200" dirty="0">
                <a:solidFill>
                  <a:srgbClr val="011F39"/>
                </a:solidFill>
                <a:cs typeface="Segoe UI" panose="020B0502040204020203" pitchFamily="34" charset="0"/>
              </a:rPr>
              <a:t>sur la classe mère</a:t>
            </a:r>
          </a:p>
          <a:p>
            <a:pPr marL="800100" lvl="1" indent="-342900">
              <a:lnSpc>
                <a:spcPct val="120000"/>
              </a:lnSpc>
              <a:buClr>
                <a:srgbClr val="011F39"/>
              </a:buClr>
              <a:buFont typeface="Arial" panose="020B0604020202020204" pitchFamily="34" charset="0"/>
              <a:buChar char="•"/>
            </a:pPr>
            <a:r>
              <a:rPr lang="fr-FR" sz="2200" dirty="0">
                <a:solidFill>
                  <a:srgbClr val="011F39"/>
                </a:solidFill>
                <a:cs typeface="Segoe UI" panose="020B0502040204020203" pitchFamily="34" charset="0"/>
              </a:rPr>
              <a:t>Changement de stratégie pour la clé primaire : </a:t>
            </a:r>
            <a:r>
              <a:rPr lang="fr-FR" sz="2200" dirty="0" err="1">
                <a:solidFill>
                  <a:srgbClr val="95B258"/>
                </a:solidFill>
                <a:cs typeface="Segoe UI" panose="020B0502040204020203" pitchFamily="34" charset="0"/>
              </a:rPr>
              <a:t>GenerationType.TABLE</a:t>
            </a:r>
            <a:endParaRPr lang="fr-FR" sz="2200" dirty="0">
              <a:solidFill>
                <a:srgbClr val="95B258"/>
              </a:solidFill>
              <a:cs typeface="Segoe UI" panose="020B0502040204020203" pitchFamily="34" charset="0"/>
            </a:endParaRPr>
          </a:p>
        </p:txBody>
      </p:sp>
      <p:sp>
        <p:nvSpPr>
          <p:cNvPr id="5" name="Espace réservé du texte 19">
            <a:extLst>
              <a:ext uri="{FF2B5EF4-FFF2-40B4-BE49-F238E27FC236}">
                <a16:creationId xmlns:a16="http://schemas.microsoft.com/office/drawing/2014/main" id="{EF71FCD1-EB37-485B-827A-23A3785D6F72}"/>
              </a:ext>
            </a:extLst>
          </p:cNvPr>
          <p:cNvSpPr txBox="1">
            <a:spLocks/>
          </p:cNvSpPr>
          <p:nvPr/>
        </p:nvSpPr>
        <p:spPr>
          <a:xfrm>
            <a:off x="354186" y="1240233"/>
            <a:ext cx="2852415" cy="4421658"/>
          </a:xfrm>
          <a:prstGeom prst="rect">
            <a:avLst/>
          </a:prstGeom>
        </p:spPr>
        <p:txBody>
          <a:bodyPr lIns="0" tIns="0" rIns="0" bIns="0"/>
          <a:lstStyle>
            <a:lvl1pPr marL="0" indent="0" algn="l" defTabSz="914400" rtl="0" eaLnBrk="1" latinLnBrk="0" hangingPunct="1">
              <a:lnSpc>
                <a:spcPct val="90000"/>
              </a:lnSpc>
              <a:spcBef>
                <a:spcPts val="1000"/>
              </a:spcBef>
              <a:buFont typeface="Arial" panose="020B0604020202020204" pitchFamily="34" charset="0"/>
              <a:buNone/>
              <a:defRPr sz="2800" b="1" kern="1200">
                <a:solidFill>
                  <a:schemeClr val="bg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a:solidFill>
                  <a:srgbClr val="3B518E"/>
                </a:solidFill>
              </a:rPr>
              <a:t>Héritage</a:t>
            </a:r>
          </a:p>
        </p:txBody>
      </p:sp>
      <p:sp>
        <p:nvSpPr>
          <p:cNvPr id="6" name="Titre 1">
            <a:extLst>
              <a:ext uri="{FF2B5EF4-FFF2-40B4-BE49-F238E27FC236}">
                <a16:creationId xmlns:a16="http://schemas.microsoft.com/office/drawing/2014/main" id="{48EE39BE-9E8A-4EFB-AA76-646D28DDBF24}"/>
              </a:ext>
            </a:extLst>
          </p:cNvPr>
          <p:cNvSpPr txBox="1">
            <a:spLocks/>
          </p:cNvSpPr>
          <p:nvPr/>
        </p:nvSpPr>
        <p:spPr>
          <a:xfrm>
            <a:off x="3825174" y="428630"/>
            <a:ext cx="8012641" cy="542920"/>
          </a:xfrm>
          <a:prstGeom prst="rect">
            <a:avLst/>
          </a:prstGeom>
        </p:spPr>
        <p:txBody>
          <a:bodyPr lIns="0" tIns="0" rIns="0" bIns="0" anchor="t" anchorCtr="0">
            <a:normAutofit/>
          </a:bodyPr>
          <a:lstStyle>
            <a:lvl1pPr algn="r" defTabSz="914400" rtl="0" eaLnBrk="1" latinLnBrk="0" hangingPunct="1">
              <a:lnSpc>
                <a:spcPct val="90000"/>
              </a:lnSpc>
              <a:spcBef>
                <a:spcPct val="0"/>
              </a:spcBef>
              <a:buNone/>
              <a:defRPr sz="1400" kern="1200">
                <a:solidFill>
                  <a:srgbClr val="222933"/>
                </a:solidFill>
                <a:latin typeface="Segoe UI Light" panose="020B0502040204020203" pitchFamily="34" charset="0"/>
                <a:ea typeface="+mj-ea"/>
                <a:cs typeface="Segoe UI Light" panose="020B0502040204020203" pitchFamily="34" charset="0"/>
              </a:defRPr>
            </a:lvl1pPr>
          </a:lstStyle>
          <a:p>
            <a:r>
              <a:rPr lang="fr-FR" dirty="0">
                <a:solidFill>
                  <a:srgbClr val="141E26"/>
                </a:solidFill>
              </a:rPr>
              <a:t>Java </a:t>
            </a:r>
            <a:r>
              <a:rPr lang="fr-FR" dirty="0" err="1">
                <a:solidFill>
                  <a:srgbClr val="141E26"/>
                </a:solidFill>
              </a:rPr>
              <a:t>Frameworks</a:t>
            </a:r>
            <a:endParaRPr lang="fr-FR" dirty="0">
              <a:solidFill>
                <a:srgbClr val="141E26"/>
              </a:solidFill>
            </a:endParaRPr>
          </a:p>
          <a:p>
            <a:r>
              <a:rPr lang="fr-FR" b="1" cap="all" dirty="0">
                <a:solidFill>
                  <a:srgbClr val="3B518E"/>
                </a:solidFill>
                <a:latin typeface="Segoe UI" panose="020B0502040204020203" pitchFamily="34" charset="0"/>
                <a:cs typeface="Segoe UI" panose="020B0502040204020203" pitchFamily="34" charset="0"/>
              </a:rPr>
              <a:t>Spring data</a:t>
            </a:r>
          </a:p>
        </p:txBody>
      </p:sp>
      <p:pic>
        <p:nvPicPr>
          <p:cNvPr id="9" name="Graphique 8">
            <a:extLst>
              <a:ext uri="{FF2B5EF4-FFF2-40B4-BE49-F238E27FC236}">
                <a16:creationId xmlns:a16="http://schemas.microsoft.com/office/drawing/2014/main" id="{6D568089-B2B3-4769-9325-554149C6E5CA}"/>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54184" y="6124781"/>
            <a:ext cx="528777" cy="528777"/>
          </a:xfrm>
          <a:prstGeom prst="rect">
            <a:avLst/>
          </a:prstGeom>
        </p:spPr>
      </p:pic>
    </p:spTree>
    <p:extLst>
      <p:ext uri="{BB962C8B-B14F-4D97-AF65-F5344CB8AC3E}">
        <p14:creationId xmlns:p14="http://schemas.microsoft.com/office/powerpoint/2010/main" val="6277256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re 1">
            <a:extLst>
              <a:ext uri="{FF2B5EF4-FFF2-40B4-BE49-F238E27FC236}">
                <a16:creationId xmlns:a16="http://schemas.microsoft.com/office/drawing/2014/main" id="{7039B82E-248A-E9BB-B359-FE75DAA2329F}"/>
              </a:ext>
            </a:extLst>
          </p:cNvPr>
          <p:cNvSpPr txBox="1">
            <a:spLocks/>
          </p:cNvSpPr>
          <p:nvPr/>
        </p:nvSpPr>
        <p:spPr>
          <a:xfrm>
            <a:off x="3506876" y="1329151"/>
            <a:ext cx="8330938" cy="2170466"/>
          </a:xfrm>
          <a:prstGeom prst="rect">
            <a:avLst/>
          </a:prstGeom>
          <a:noFill/>
          <a:ln>
            <a:noFill/>
          </a:ln>
        </p:spPr>
        <p:txBody>
          <a:bodyPr vert="horz" wrap="square" lIns="91440" tIns="45720" rIns="91440" bIns="45720" rtlCol="0" anchor="t" anchorCtr="0">
            <a:spAutoFit/>
          </a:bodyPr>
          <a:lstStyle>
            <a:lvl1pPr algn="l" defTabSz="914400" rtl="0" eaLnBrk="1" latinLnBrk="0" hangingPunct="1">
              <a:lnSpc>
                <a:spcPct val="90000"/>
              </a:lnSpc>
              <a:spcBef>
                <a:spcPct val="0"/>
              </a:spcBef>
              <a:buNone/>
              <a:defRPr sz="4400" kern="1200">
                <a:solidFill>
                  <a:schemeClr val="tx1"/>
                </a:solidFill>
                <a:latin typeface="Segoe UI" panose="020B0502040204020203" pitchFamily="34" charset="0"/>
                <a:ea typeface="+mj-ea"/>
                <a:cs typeface="+mj-cs"/>
              </a:defRPr>
            </a:lvl1pPr>
          </a:lstStyle>
          <a:p>
            <a:pPr>
              <a:lnSpc>
                <a:spcPct val="120000"/>
              </a:lnSpc>
              <a:buClr>
                <a:srgbClr val="011F39"/>
              </a:buClr>
            </a:pPr>
            <a:r>
              <a:rPr lang="fr-FR" sz="2400" dirty="0">
                <a:solidFill>
                  <a:srgbClr val="95B258"/>
                </a:solidFill>
                <a:cs typeface="Segoe UI" panose="020B0502040204020203" pitchFamily="34" charset="0"/>
              </a:rPr>
              <a:t>TABLE_PER_CLASS</a:t>
            </a:r>
            <a:endParaRPr lang="fr-FR" sz="2400" dirty="0">
              <a:solidFill>
                <a:srgbClr val="011F39"/>
              </a:solidFill>
              <a:cs typeface="Segoe UI" panose="020B0502040204020203" pitchFamily="34" charset="0"/>
            </a:endParaRPr>
          </a:p>
          <a:p>
            <a:pPr marL="342900" indent="-342900">
              <a:lnSpc>
                <a:spcPct val="120000"/>
              </a:lnSpc>
              <a:buClr>
                <a:srgbClr val="011F39"/>
              </a:buClr>
              <a:buFont typeface="Arial" panose="020B0604020202020204" pitchFamily="34" charset="0"/>
              <a:buChar char="•"/>
            </a:pPr>
            <a:r>
              <a:rPr lang="fr-FR" sz="2400" dirty="0">
                <a:solidFill>
                  <a:srgbClr val="011F39"/>
                </a:solidFill>
                <a:cs typeface="Segoe UI" panose="020B0502040204020203" pitchFamily="34" charset="0"/>
              </a:rPr>
              <a:t>Chaque table possède </a:t>
            </a:r>
          </a:p>
          <a:p>
            <a:pPr marL="800100" lvl="1" indent="-342900">
              <a:lnSpc>
                <a:spcPct val="120000"/>
              </a:lnSpc>
              <a:buClr>
                <a:srgbClr val="011F39"/>
              </a:buClr>
              <a:buFont typeface="Arial" panose="020B0604020202020204" pitchFamily="34" charset="0"/>
              <a:buChar char="•"/>
            </a:pPr>
            <a:r>
              <a:rPr lang="fr-FR" sz="2200" dirty="0">
                <a:solidFill>
                  <a:srgbClr val="011F39"/>
                </a:solidFill>
                <a:cs typeface="Segoe UI" panose="020B0502040204020203" pitchFamily="34" charset="0"/>
              </a:rPr>
              <a:t>Sa propre clé primaire </a:t>
            </a:r>
            <a:r>
              <a:rPr lang="fr-FR" sz="2200" dirty="0">
                <a:solidFill>
                  <a:srgbClr val="011F39"/>
                </a:solidFill>
                <a:cs typeface="Segoe UI" panose="020B0502040204020203" pitchFamily="34" charset="0"/>
                <a:sym typeface="Wingdings" panose="05000000000000000000" pitchFamily="2" charset="2"/>
              </a:rPr>
              <a:t> la valeur est partagée entre les tables</a:t>
            </a:r>
            <a:endParaRPr lang="fr-FR" sz="2200" dirty="0">
              <a:solidFill>
                <a:srgbClr val="011F39"/>
              </a:solidFill>
              <a:cs typeface="Segoe UI" panose="020B0502040204020203" pitchFamily="34" charset="0"/>
            </a:endParaRPr>
          </a:p>
          <a:p>
            <a:pPr marL="800100" lvl="1" indent="-342900">
              <a:lnSpc>
                <a:spcPct val="120000"/>
              </a:lnSpc>
              <a:buClr>
                <a:srgbClr val="011F39"/>
              </a:buClr>
              <a:buFont typeface="Arial" panose="020B0604020202020204" pitchFamily="34" charset="0"/>
              <a:buChar char="•"/>
            </a:pPr>
            <a:r>
              <a:rPr lang="fr-FR" sz="2200" dirty="0">
                <a:solidFill>
                  <a:srgbClr val="011F39"/>
                </a:solidFill>
                <a:cs typeface="Segoe UI" panose="020B0502040204020203" pitchFamily="34" charset="0"/>
              </a:rPr>
              <a:t>Les colonnes correspondant aux attributs issus de l'héritage </a:t>
            </a:r>
          </a:p>
          <a:p>
            <a:pPr marL="800100" lvl="1" indent="-342900">
              <a:lnSpc>
                <a:spcPct val="120000"/>
              </a:lnSpc>
              <a:buClr>
                <a:srgbClr val="011F39"/>
              </a:buClr>
              <a:buFont typeface="Arial" panose="020B0604020202020204" pitchFamily="34" charset="0"/>
              <a:buChar char="•"/>
            </a:pPr>
            <a:r>
              <a:rPr lang="fr-FR" sz="2200" dirty="0">
                <a:solidFill>
                  <a:srgbClr val="011F39"/>
                </a:solidFill>
                <a:cs typeface="Segoe UI" panose="020B0502040204020203" pitchFamily="34" charset="0"/>
              </a:rPr>
              <a:t>Ses propres attributs</a:t>
            </a:r>
          </a:p>
        </p:txBody>
      </p:sp>
      <p:sp>
        <p:nvSpPr>
          <p:cNvPr id="5" name="Espace réservé du texte 19">
            <a:extLst>
              <a:ext uri="{FF2B5EF4-FFF2-40B4-BE49-F238E27FC236}">
                <a16:creationId xmlns:a16="http://schemas.microsoft.com/office/drawing/2014/main" id="{EF71FCD1-EB37-485B-827A-23A3785D6F72}"/>
              </a:ext>
            </a:extLst>
          </p:cNvPr>
          <p:cNvSpPr txBox="1">
            <a:spLocks/>
          </p:cNvSpPr>
          <p:nvPr/>
        </p:nvSpPr>
        <p:spPr>
          <a:xfrm>
            <a:off x="354186" y="1240233"/>
            <a:ext cx="2852415" cy="4421658"/>
          </a:xfrm>
          <a:prstGeom prst="rect">
            <a:avLst/>
          </a:prstGeom>
        </p:spPr>
        <p:txBody>
          <a:bodyPr lIns="0" tIns="0" rIns="0" bIns="0"/>
          <a:lstStyle>
            <a:lvl1pPr marL="0" indent="0" algn="l" defTabSz="914400" rtl="0" eaLnBrk="1" latinLnBrk="0" hangingPunct="1">
              <a:lnSpc>
                <a:spcPct val="90000"/>
              </a:lnSpc>
              <a:spcBef>
                <a:spcPts val="1000"/>
              </a:spcBef>
              <a:buFont typeface="Arial" panose="020B0604020202020204" pitchFamily="34" charset="0"/>
              <a:buNone/>
              <a:defRPr sz="2800" b="1" kern="1200">
                <a:solidFill>
                  <a:schemeClr val="bg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a:solidFill>
                  <a:srgbClr val="3B518E"/>
                </a:solidFill>
              </a:rPr>
              <a:t>Héritage</a:t>
            </a:r>
          </a:p>
        </p:txBody>
      </p:sp>
      <p:sp>
        <p:nvSpPr>
          <p:cNvPr id="6" name="Titre 1">
            <a:extLst>
              <a:ext uri="{FF2B5EF4-FFF2-40B4-BE49-F238E27FC236}">
                <a16:creationId xmlns:a16="http://schemas.microsoft.com/office/drawing/2014/main" id="{48EE39BE-9E8A-4EFB-AA76-646D28DDBF24}"/>
              </a:ext>
            </a:extLst>
          </p:cNvPr>
          <p:cNvSpPr txBox="1">
            <a:spLocks/>
          </p:cNvSpPr>
          <p:nvPr/>
        </p:nvSpPr>
        <p:spPr>
          <a:xfrm>
            <a:off x="3825174" y="428630"/>
            <a:ext cx="8012641" cy="542920"/>
          </a:xfrm>
          <a:prstGeom prst="rect">
            <a:avLst/>
          </a:prstGeom>
        </p:spPr>
        <p:txBody>
          <a:bodyPr lIns="0" tIns="0" rIns="0" bIns="0" anchor="t" anchorCtr="0">
            <a:normAutofit/>
          </a:bodyPr>
          <a:lstStyle>
            <a:lvl1pPr algn="r" defTabSz="914400" rtl="0" eaLnBrk="1" latinLnBrk="0" hangingPunct="1">
              <a:lnSpc>
                <a:spcPct val="90000"/>
              </a:lnSpc>
              <a:spcBef>
                <a:spcPct val="0"/>
              </a:spcBef>
              <a:buNone/>
              <a:defRPr sz="1400" kern="1200">
                <a:solidFill>
                  <a:srgbClr val="222933"/>
                </a:solidFill>
                <a:latin typeface="Segoe UI Light" panose="020B0502040204020203" pitchFamily="34" charset="0"/>
                <a:ea typeface="+mj-ea"/>
                <a:cs typeface="Segoe UI Light" panose="020B0502040204020203" pitchFamily="34" charset="0"/>
              </a:defRPr>
            </a:lvl1pPr>
          </a:lstStyle>
          <a:p>
            <a:r>
              <a:rPr lang="fr-FR" dirty="0">
                <a:solidFill>
                  <a:srgbClr val="141E26"/>
                </a:solidFill>
              </a:rPr>
              <a:t>Java </a:t>
            </a:r>
            <a:r>
              <a:rPr lang="fr-FR" dirty="0" err="1">
                <a:solidFill>
                  <a:srgbClr val="141E26"/>
                </a:solidFill>
              </a:rPr>
              <a:t>Frameworks</a:t>
            </a:r>
            <a:endParaRPr lang="fr-FR" dirty="0">
              <a:solidFill>
                <a:srgbClr val="141E26"/>
              </a:solidFill>
            </a:endParaRPr>
          </a:p>
          <a:p>
            <a:r>
              <a:rPr lang="fr-FR" b="1" cap="all" dirty="0">
                <a:solidFill>
                  <a:srgbClr val="3B518E"/>
                </a:solidFill>
                <a:latin typeface="Segoe UI" panose="020B0502040204020203" pitchFamily="34" charset="0"/>
                <a:cs typeface="Segoe UI" panose="020B0502040204020203" pitchFamily="34" charset="0"/>
              </a:rPr>
              <a:t>Spring data</a:t>
            </a:r>
          </a:p>
        </p:txBody>
      </p:sp>
      <p:pic>
        <p:nvPicPr>
          <p:cNvPr id="9" name="Graphique 8">
            <a:extLst>
              <a:ext uri="{FF2B5EF4-FFF2-40B4-BE49-F238E27FC236}">
                <a16:creationId xmlns:a16="http://schemas.microsoft.com/office/drawing/2014/main" id="{6D568089-B2B3-4769-9325-554149C6E5CA}"/>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54184" y="6124781"/>
            <a:ext cx="528777" cy="528777"/>
          </a:xfrm>
          <a:prstGeom prst="rect">
            <a:avLst/>
          </a:prstGeom>
        </p:spPr>
      </p:pic>
      <p:graphicFrame>
        <p:nvGraphicFramePr>
          <p:cNvPr id="2" name="Tableau 1">
            <a:extLst>
              <a:ext uri="{FF2B5EF4-FFF2-40B4-BE49-F238E27FC236}">
                <a16:creationId xmlns:a16="http://schemas.microsoft.com/office/drawing/2014/main" id="{332F734D-1F75-8B4C-9382-00904725E76E}"/>
              </a:ext>
            </a:extLst>
          </p:cNvPr>
          <p:cNvGraphicFramePr>
            <a:graphicFrameLocks noGrp="1"/>
          </p:cNvGraphicFramePr>
          <p:nvPr>
            <p:extLst>
              <p:ext uri="{D42A27DB-BD31-4B8C-83A1-F6EECF244321}">
                <p14:modId xmlns:p14="http://schemas.microsoft.com/office/powerpoint/2010/main" val="2001886428"/>
              </p:ext>
            </p:extLst>
          </p:nvPr>
        </p:nvGraphicFramePr>
        <p:xfrm>
          <a:off x="1057135" y="5565439"/>
          <a:ext cx="7491779" cy="754580"/>
        </p:xfrm>
        <a:graphic>
          <a:graphicData uri="http://schemas.openxmlformats.org/drawingml/2006/table">
            <a:tbl>
              <a:tblPr firstRow="1" bandRow="1">
                <a:tableStyleId>{2D5ABB26-0587-4C30-8999-92F81FD0307C}</a:tableStyleId>
              </a:tblPr>
              <a:tblGrid>
                <a:gridCol w="1469803">
                  <a:extLst>
                    <a:ext uri="{9D8B030D-6E8A-4147-A177-3AD203B41FA5}">
                      <a16:colId xmlns:a16="http://schemas.microsoft.com/office/drawing/2014/main" val="1340093853"/>
                    </a:ext>
                  </a:extLst>
                </a:gridCol>
                <a:gridCol w="461419">
                  <a:extLst>
                    <a:ext uri="{9D8B030D-6E8A-4147-A177-3AD203B41FA5}">
                      <a16:colId xmlns:a16="http://schemas.microsoft.com/office/drawing/2014/main" val="3564795471"/>
                    </a:ext>
                  </a:extLst>
                </a:gridCol>
                <a:gridCol w="2635438">
                  <a:extLst>
                    <a:ext uri="{9D8B030D-6E8A-4147-A177-3AD203B41FA5}">
                      <a16:colId xmlns:a16="http://schemas.microsoft.com/office/drawing/2014/main" val="2092520981"/>
                    </a:ext>
                  </a:extLst>
                </a:gridCol>
                <a:gridCol w="2925119">
                  <a:extLst>
                    <a:ext uri="{9D8B030D-6E8A-4147-A177-3AD203B41FA5}">
                      <a16:colId xmlns:a16="http://schemas.microsoft.com/office/drawing/2014/main" val="20004"/>
                    </a:ext>
                  </a:extLst>
                </a:gridCol>
              </a:tblGrid>
              <a:tr h="377290">
                <a:tc>
                  <a:txBody>
                    <a:bodyPr/>
                    <a:lstStyle/>
                    <a:p>
                      <a:pPr algn="ctr"/>
                      <a:r>
                        <a:rPr lang="fr-FR" sz="1600" kern="1200" dirty="0">
                          <a:solidFill>
                            <a:srgbClr val="FFFFFF"/>
                          </a:solidFill>
                          <a:latin typeface="Segoe UI" panose="020B0502040204020203" pitchFamily="34" charset="0"/>
                          <a:ea typeface="+mn-ea"/>
                          <a:cs typeface="Segoe UI" panose="020B0502040204020203" pitchFamily="34" charset="0"/>
                        </a:rPr>
                        <a:t>EMPLOYEE_ID</a:t>
                      </a:r>
                      <a:endParaRPr lang="fr-FR" sz="1600" dirty="0">
                        <a:solidFill>
                          <a:srgbClr val="FFFFFF"/>
                        </a:solidFill>
                        <a:latin typeface="Segoe UI" panose="020B0502040204020203" pitchFamily="34" charset="0"/>
                        <a:cs typeface="Segoe UI" panose="020B0502040204020203" pitchFamily="34" charset="0"/>
                      </a:endParaRPr>
                    </a:p>
                  </a:txBody>
                  <a:tcPr>
                    <a:solidFill>
                      <a:srgbClr val="06516F"/>
                    </a:solidFill>
                  </a:tcPr>
                </a:tc>
                <a:tc>
                  <a:txBody>
                    <a:bodyPr/>
                    <a:lstStyle/>
                    <a:p>
                      <a:pPr algn="ctr"/>
                      <a:r>
                        <a:rPr lang="fr-FR" sz="1600" kern="1200" dirty="0">
                          <a:solidFill>
                            <a:srgbClr val="FFFFFF"/>
                          </a:solidFill>
                          <a:latin typeface="Segoe UI" panose="020B0502040204020203" pitchFamily="34" charset="0"/>
                          <a:ea typeface="+mn-ea"/>
                          <a:cs typeface="Segoe UI" panose="020B0502040204020203" pitchFamily="34" charset="0"/>
                        </a:rPr>
                        <a:t>…</a:t>
                      </a:r>
                      <a:endParaRPr lang="fr-FR" sz="1600" dirty="0">
                        <a:solidFill>
                          <a:srgbClr val="FFFFFF"/>
                        </a:solidFill>
                        <a:latin typeface="Segoe UI" panose="020B0502040204020203" pitchFamily="34" charset="0"/>
                        <a:cs typeface="Segoe UI" panose="020B0502040204020203" pitchFamily="34" charset="0"/>
                      </a:endParaRPr>
                    </a:p>
                  </a:txBody>
                  <a:tcPr>
                    <a:solidFill>
                      <a:srgbClr val="06516F"/>
                    </a:solidFill>
                  </a:tcPr>
                </a:tc>
                <a:tc>
                  <a:txBody>
                    <a:bodyPr/>
                    <a:lstStyle/>
                    <a:p>
                      <a:pPr algn="ctr"/>
                      <a:r>
                        <a:rPr lang="fr-FR" sz="1600" dirty="0">
                          <a:solidFill>
                            <a:srgbClr val="FFFFFF"/>
                          </a:solidFill>
                          <a:latin typeface="Segoe UI" panose="020B0502040204020203" pitchFamily="34" charset="0"/>
                          <a:cs typeface="Segoe UI" panose="020B0502040204020203" pitchFamily="34" charset="0"/>
                        </a:rPr>
                        <a:t>EMPLOYEE_REGISTRATION</a:t>
                      </a:r>
                    </a:p>
                  </a:txBody>
                  <a:tcPr>
                    <a:solidFill>
                      <a:srgbClr val="06516F"/>
                    </a:solidFill>
                  </a:tcPr>
                </a:tc>
                <a:tc>
                  <a:txBody>
                    <a:bodyPr/>
                    <a:lstStyle/>
                    <a:p>
                      <a:pPr algn="ctr"/>
                      <a:r>
                        <a:rPr lang="fr-FR" sz="1600" kern="1200" dirty="0">
                          <a:solidFill>
                            <a:srgbClr val="FFFFFF"/>
                          </a:solidFill>
                          <a:latin typeface="Segoe UI" panose="020B0502040204020203" pitchFamily="34" charset="0"/>
                          <a:ea typeface="+mn-ea"/>
                          <a:cs typeface="Segoe UI" panose="020B0502040204020203" pitchFamily="34" charset="0"/>
                        </a:rPr>
                        <a:t>OFFICE_PHONE_NUMBER</a:t>
                      </a:r>
                      <a:endParaRPr lang="fr-FR" sz="1600" dirty="0">
                        <a:solidFill>
                          <a:srgbClr val="FFFFFF"/>
                        </a:solidFill>
                        <a:latin typeface="Segoe UI" panose="020B0502040204020203" pitchFamily="34" charset="0"/>
                        <a:cs typeface="Segoe UI" panose="020B0502040204020203" pitchFamily="34" charset="0"/>
                      </a:endParaRPr>
                    </a:p>
                  </a:txBody>
                  <a:tcPr>
                    <a:solidFill>
                      <a:srgbClr val="06516F"/>
                    </a:solidFill>
                  </a:tcPr>
                </a:tc>
                <a:extLst>
                  <a:ext uri="{0D108BD9-81ED-4DB2-BD59-A6C34878D82A}">
                    <a16:rowId xmlns:a16="http://schemas.microsoft.com/office/drawing/2014/main" val="3083061463"/>
                  </a:ext>
                </a:extLst>
              </a:tr>
              <a:tr h="377290">
                <a:tc>
                  <a:txBody>
                    <a:bodyPr/>
                    <a:lstStyle/>
                    <a:p>
                      <a:pPr algn="ctr"/>
                      <a:r>
                        <a:rPr lang="fr-FR" sz="1600" dirty="0">
                          <a:solidFill>
                            <a:srgbClr val="FFFFFF"/>
                          </a:solidFill>
                          <a:latin typeface="Segoe UI" panose="020B0502040204020203" pitchFamily="34" charset="0"/>
                          <a:cs typeface="Segoe UI" panose="020B0502040204020203" pitchFamily="34" charset="0"/>
                        </a:rPr>
                        <a:t>3</a:t>
                      </a:r>
                    </a:p>
                  </a:txBody>
                  <a:tcPr>
                    <a:solidFill>
                      <a:srgbClr val="4AA5B7"/>
                    </a:solidFill>
                  </a:tcPr>
                </a:tc>
                <a:tc>
                  <a:txBody>
                    <a:bodyPr/>
                    <a:lstStyle/>
                    <a:p>
                      <a:pPr algn="ctr"/>
                      <a:endParaRPr lang="fr-FR" sz="1600" dirty="0">
                        <a:solidFill>
                          <a:srgbClr val="FFFFFF"/>
                        </a:solidFill>
                        <a:latin typeface="Segoe UI" panose="020B0502040204020203" pitchFamily="34" charset="0"/>
                        <a:cs typeface="Segoe UI" panose="020B0502040204020203" pitchFamily="34" charset="0"/>
                      </a:endParaRPr>
                    </a:p>
                  </a:txBody>
                  <a:tcPr>
                    <a:solidFill>
                      <a:srgbClr val="4AA5B7"/>
                    </a:solidFill>
                  </a:tcPr>
                </a:tc>
                <a:tc>
                  <a:txBody>
                    <a:bodyPr/>
                    <a:lstStyle/>
                    <a:p>
                      <a:pPr algn="ctr"/>
                      <a:r>
                        <a:rPr lang="en-US" sz="1800" kern="1200" dirty="0">
                          <a:solidFill>
                            <a:schemeClr val="bg1"/>
                          </a:solidFill>
                          <a:effectLst/>
                          <a:latin typeface="Segoe UI" panose="020B0502040204020203" pitchFamily="34" charset="0"/>
                          <a:ea typeface="+mn-ea"/>
                          <a:cs typeface="Segoe UI" panose="020B0502040204020203" pitchFamily="34" charset="0"/>
                        </a:rPr>
                        <a:t>ENI_ECOLE_13398</a:t>
                      </a:r>
                      <a:endParaRPr lang="fr-FR" sz="1600" dirty="0">
                        <a:solidFill>
                          <a:schemeClr val="bg1"/>
                        </a:solidFill>
                        <a:latin typeface="Segoe UI" panose="020B0502040204020203" pitchFamily="34" charset="0"/>
                        <a:cs typeface="Segoe UI" panose="020B0502040204020203" pitchFamily="34" charset="0"/>
                      </a:endParaRPr>
                    </a:p>
                  </a:txBody>
                  <a:tcPr>
                    <a:solidFill>
                      <a:srgbClr val="4AA5B7"/>
                    </a:solidFill>
                  </a:tcPr>
                </a:tc>
                <a:tc>
                  <a:txBody>
                    <a:bodyPr/>
                    <a:lstStyle/>
                    <a:p>
                      <a:pPr algn="ctr"/>
                      <a:r>
                        <a:rPr lang="en-US" sz="1800" kern="1200" dirty="0">
                          <a:solidFill>
                            <a:srgbClr val="FFFFFF"/>
                          </a:solidFill>
                          <a:effectLst/>
                          <a:latin typeface="Segoe UI" panose="020B0502040204020203" pitchFamily="34" charset="0"/>
                          <a:ea typeface="+mn-ea"/>
                          <a:cs typeface="Segoe UI" panose="020B0502040204020203" pitchFamily="34" charset="0"/>
                        </a:rPr>
                        <a:t>04XXXXXXXX</a:t>
                      </a:r>
                      <a:endParaRPr lang="fr-FR" sz="1600" dirty="0">
                        <a:solidFill>
                          <a:srgbClr val="FFFFFF"/>
                        </a:solidFill>
                        <a:latin typeface="Segoe UI" panose="020B0502040204020203" pitchFamily="34" charset="0"/>
                        <a:cs typeface="Segoe UI" panose="020B0502040204020203" pitchFamily="34" charset="0"/>
                      </a:endParaRPr>
                    </a:p>
                  </a:txBody>
                  <a:tcPr>
                    <a:solidFill>
                      <a:srgbClr val="4AA5B7"/>
                    </a:solidFill>
                  </a:tcPr>
                </a:tc>
                <a:extLst>
                  <a:ext uri="{0D108BD9-81ED-4DB2-BD59-A6C34878D82A}">
                    <a16:rowId xmlns:a16="http://schemas.microsoft.com/office/drawing/2014/main" val="102590858"/>
                  </a:ext>
                </a:extLst>
              </a:tr>
            </a:tbl>
          </a:graphicData>
        </a:graphic>
      </p:graphicFrame>
      <p:graphicFrame>
        <p:nvGraphicFramePr>
          <p:cNvPr id="4" name="Tableau 3">
            <a:extLst>
              <a:ext uri="{FF2B5EF4-FFF2-40B4-BE49-F238E27FC236}">
                <a16:creationId xmlns:a16="http://schemas.microsoft.com/office/drawing/2014/main" id="{C2404797-7AE7-3F76-5185-E5AF9100FDEC}"/>
              </a:ext>
            </a:extLst>
          </p:cNvPr>
          <p:cNvGraphicFramePr>
            <a:graphicFrameLocks noGrp="1"/>
          </p:cNvGraphicFramePr>
          <p:nvPr>
            <p:extLst>
              <p:ext uri="{D42A27DB-BD31-4B8C-83A1-F6EECF244321}">
                <p14:modId xmlns:p14="http://schemas.microsoft.com/office/powerpoint/2010/main" val="1910018993"/>
              </p:ext>
            </p:extLst>
          </p:nvPr>
        </p:nvGraphicFramePr>
        <p:xfrm>
          <a:off x="3506876" y="4575328"/>
          <a:ext cx="7928269" cy="754580"/>
        </p:xfrm>
        <a:graphic>
          <a:graphicData uri="http://schemas.openxmlformats.org/drawingml/2006/table">
            <a:tbl>
              <a:tblPr firstRow="1" bandRow="1">
                <a:tableStyleId>{2D5ABB26-0587-4C30-8999-92F81FD0307C}</a:tableStyleId>
              </a:tblPr>
              <a:tblGrid>
                <a:gridCol w="1464152">
                  <a:extLst>
                    <a:ext uri="{9D8B030D-6E8A-4147-A177-3AD203B41FA5}">
                      <a16:colId xmlns:a16="http://schemas.microsoft.com/office/drawing/2014/main" val="1340093853"/>
                    </a:ext>
                  </a:extLst>
                </a:gridCol>
                <a:gridCol w="579587">
                  <a:extLst>
                    <a:ext uri="{9D8B030D-6E8A-4147-A177-3AD203B41FA5}">
                      <a16:colId xmlns:a16="http://schemas.microsoft.com/office/drawing/2014/main" val="3564795471"/>
                    </a:ext>
                  </a:extLst>
                </a:gridCol>
                <a:gridCol w="2598975">
                  <a:extLst>
                    <a:ext uri="{9D8B030D-6E8A-4147-A177-3AD203B41FA5}">
                      <a16:colId xmlns:a16="http://schemas.microsoft.com/office/drawing/2014/main" val="2092520981"/>
                    </a:ext>
                  </a:extLst>
                </a:gridCol>
                <a:gridCol w="3285555">
                  <a:extLst>
                    <a:ext uri="{9D8B030D-6E8A-4147-A177-3AD203B41FA5}">
                      <a16:colId xmlns:a16="http://schemas.microsoft.com/office/drawing/2014/main" val="20004"/>
                    </a:ext>
                  </a:extLst>
                </a:gridCol>
              </a:tblGrid>
              <a:tr h="377290">
                <a:tc>
                  <a:txBody>
                    <a:bodyPr/>
                    <a:lstStyle/>
                    <a:p>
                      <a:pPr algn="ctr"/>
                      <a:r>
                        <a:rPr lang="fr-FR" sz="1600" kern="1200" dirty="0">
                          <a:solidFill>
                            <a:srgbClr val="FFFFFF"/>
                          </a:solidFill>
                          <a:latin typeface="Segoe UI" panose="020B0502040204020203" pitchFamily="34" charset="0"/>
                          <a:ea typeface="+mn-ea"/>
                          <a:cs typeface="Segoe UI" panose="020B0502040204020203" pitchFamily="34" charset="0"/>
                        </a:rPr>
                        <a:t>EMPLOYEE_ID</a:t>
                      </a:r>
                      <a:endParaRPr lang="fr-FR" sz="1600" dirty="0">
                        <a:solidFill>
                          <a:srgbClr val="FFFFFF"/>
                        </a:solidFill>
                        <a:latin typeface="Segoe UI" panose="020B0502040204020203" pitchFamily="34" charset="0"/>
                        <a:cs typeface="Segoe UI" panose="020B0502040204020203" pitchFamily="34" charset="0"/>
                      </a:endParaRPr>
                    </a:p>
                  </a:txBody>
                  <a:tcPr>
                    <a:solidFill>
                      <a:srgbClr val="06516F"/>
                    </a:solidFill>
                  </a:tcPr>
                </a:tc>
                <a:tc>
                  <a:txBody>
                    <a:bodyPr/>
                    <a:lstStyle/>
                    <a:p>
                      <a:pPr algn="ctr"/>
                      <a:r>
                        <a:rPr lang="fr-FR" sz="1600" kern="1200" dirty="0">
                          <a:solidFill>
                            <a:srgbClr val="FFFFFF"/>
                          </a:solidFill>
                          <a:latin typeface="Segoe UI" panose="020B0502040204020203" pitchFamily="34" charset="0"/>
                          <a:ea typeface="+mn-ea"/>
                          <a:cs typeface="Segoe UI" panose="020B0502040204020203" pitchFamily="34" charset="0"/>
                        </a:rPr>
                        <a:t>…</a:t>
                      </a:r>
                      <a:endParaRPr lang="fr-FR" sz="1600" dirty="0">
                        <a:solidFill>
                          <a:srgbClr val="FFFFFF"/>
                        </a:solidFill>
                        <a:latin typeface="Segoe UI" panose="020B0502040204020203" pitchFamily="34" charset="0"/>
                        <a:cs typeface="Segoe UI" panose="020B0502040204020203" pitchFamily="34" charset="0"/>
                      </a:endParaRPr>
                    </a:p>
                  </a:txBody>
                  <a:tcPr>
                    <a:solidFill>
                      <a:srgbClr val="06516F"/>
                    </a:solidFill>
                  </a:tcPr>
                </a:tc>
                <a:tc>
                  <a:txBody>
                    <a:bodyPr/>
                    <a:lstStyle/>
                    <a:p>
                      <a:pPr algn="ctr"/>
                      <a:r>
                        <a:rPr lang="fr-FR" sz="1600" dirty="0">
                          <a:solidFill>
                            <a:srgbClr val="FFFFFF"/>
                          </a:solidFill>
                          <a:latin typeface="Segoe UI" panose="020B0502040204020203" pitchFamily="34" charset="0"/>
                          <a:cs typeface="Segoe UI" panose="020B0502040204020203" pitchFamily="34" charset="0"/>
                        </a:rPr>
                        <a:t>EMPLOYEE_REGISTRATION</a:t>
                      </a:r>
                    </a:p>
                  </a:txBody>
                  <a:tcPr>
                    <a:solidFill>
                      <a:srgbClr val="06516F"/>
                    </a:solidFill>
                  </a:tcPr>
                </a:tc>
                <a:tc>
                  <a:txBody>
                    <a:bodyPr/>
                    <a:lstStyle/>
                    <a:p>
                      <a:pPr algn="ctr"/>
                      <a:r>
                        <a:rPr lang="fr-FR" sz="1600" kern="1200" dirty="0">
                          <a:solidFill>
                            <a:srgbClr val="FFFFFF"/>
                          </a:solidFill>
                          <a:latin typeface="Segoe UI" panose="020B0502040204020203" pitchFamily="34" charset="0"/>
                          <a:ea typeface="+mn-ea"/>
                          <a:cs typeface="Segoe UI" panose="020B0502040204020203" pitchFamily="34" charset="0"/>
                        </a:rPr>
                        <a:t>COMPUTER_SCIENCE_COURSE</a:t>
                      </a:r>
                      <a:endParaRPr lang="fr-FR" sz="1600" dirty="0">
                        <a:solidFill>
                          <a:srgbClr val="FFFFFF"/>
                        </a:solidFill>
                        <a:latin typeface="Segoe UI" panose="020B0502040204020203" pitchFamily="34" charset="0"/>
                        <a:cs typeface="Segoe UI" panose="020B0502040204020203" pitchFamily="34" charset="0"/>
                      </a:endParaRPr>
                    </a:p>
                  </a:txBody>
                  <a:tcPr>
                    <a:solidFill>
                      <a:srgbClr val="06516F"/>
                    </a:solidFill>
                  </a:tcPr>
                </a:tc>
                <a:extLst>
                  <a:ext uri="{0D108BD9-81ED-4DB2-BD59-A6C34878D82A}">
                    <a16:rowId xmlns:a16="http://schemas.microsoft.com/office/drawing/2014/main" val="3083061463"/>
                  </a:ext>
                </a:extLst>
              </a:tr>
              <a:tr h="377290">
                <a:tc>
                  <a:txBody>
                    <a:bodyPr/>
                    <a:lstStyle/>
                    <a:p>
                      <a:pPr algn="ctr"/>
                      <a:r>
                        <a:rPr lang="fr-FR" sz="1600" dirty="0">
                          <a:solidFill>
                            <a:srgbClr val="FFFFFF"/>
                          </a:solidFill>
                          <a:latin typeface="Segoe UI" panose="020B0502040204020203" pitchFamily="34" charset="0"/>
                          <a:cs typeface="Segoe UI" panose="020B0502040204020203" pitchFamily="34" charset="0"/>
                        </a:rPr>
                        <a:t>2</a:t>
                      </a:r>
                    </a:p>
                  </a:txBody>
                  <a:tcPr>
                    <a:solidFill>
                      <a:srgbClr val="016B9F"/>
                    </a:solidFill>
                  </a:tcPr>
                </a:tc>
                <a:tc>
                  <a:txBody>
                    <a:bodyPr/>
                    <a:lstStyle/>
                    <a:p>
                      <a:pPr algn="ctr"/>
                      <a:endParaRPr lang="fr-FR" sz="1600" dirty="0">
                        <a:solidFill>
                          <a:srgbClr val="FFFFFF"/>
                        </a:solidFill>
                        <a:latin typeface="Segoe UI" panose="020B0502040204020203" pitchFamily="34" charset="0"/>
                        <a:cs typeface="Segoe UI" panose="020B0502040204020203" pitchFamily="34" charset="0"/>
                      </a:endParaRPr>
                    </a:p>
                  </a:txBody>
                  <a:tcPr>
                    <a:solidFill>
                      <a:srgbClr val="016B9F"/>
                    </a:solidFill>
                  </a:tcPr>
                </a:tc>
                <a:tc>
                  <a:txBody>
                    <a:bodyPr/>
                    <a:lstStyle/>
                    <a:p>
                      <a:pPr algn="ctr"/>
                      <a:r>
                        <a:rPr lang="en-US" sz="1600" kern="1200" dirty="0">
                          <a:solidFill>
                            <a:schemeClr val="bg1"/>
                          </a:solidFill>
                          <a:effectLst/>
                          <a:latin typeface="Segoe UI" panose="020B0502040204020203" pitchFamily="34" charset="0"/>
                          <a:ea typeface="+mn-ea"/>
                          <a:cs typeface="Segoe UI" panose="020B0502040204020203" pitchFamily="34" charset="0"/>
                        </a:rPr>
                        <a:t>ENI_ECOLE_12398</a:t>
                      </a:r>
                      <a:endParaRPr lang="fr-FR" sz="1400" dirty="0">
                        <a:solidFill>
                          <a:schemeClr val="bg1"/>
                        </a:solidFill>
                        <a:latin typeface="Segoe UI" panose="020B0502040204020203" pitchFamily="34" charset="0"/>
                        <a:cs typeface="Segoe UI" panose="020B0502040204020203" pitchFamily="34" charset="0"/>
                      </a:endParaRPr>
                    </a:p>
                  </a:txBody>
                  <a:tcPr>
                    <a:solidFill>
                      <a:srgbClr val="016B9F"/>
                    </a:solidFill>
                  </a:tcPr>
                </a:tc>
                <a:tc>
                  <a:txBody>
                    <a:bodyPr/>
                    <a:lstStyle/>
                    <a:p>
                      <a:pPr algn="ctr"/>
                      <a:r>
                        <a:rPr lang="fr-FR" sz="1600" dirty="0">
                          <a:solidFill>
                            <a:srgbClr val="FFFFFF"/>
                          </a:solidFill>
                          <a:latin typeface="Segoe UI" panose="020B0502040204020203" pitchFamily="34" charset="0"/>
                          <a:cs typeface="Segoe UI" panose="020B0502040204020203" pitchFamily="34" charset="0"/>
                        </a:rPr>
                        <a:t>Développement</a:t>
                      </a:r>
                    </a:p>
                  </a:txBody>
                  <a:tcPr>
                    <a:solidFill>
                      <a:srgbClr val="016B9F"/>
                    </a:solidFill>
                  </a:tcPr>
                </a:tc>
                <a:extLst>
                  <a:ext uri="{0D108BD9-81ED-4DB2-BD59-A6C34878D82A}">
                    <a16:rowId xmlns:a16="http://schemas.microsoft.com/office/drawing/2014/main" val="4197006803"/>
                  </a:ext>
                </a:extLst>
              </a:tr>
            </a:tbl>
          </a:graphicData>
        </a:graphic>
      </p:graphicFrame>
      <p:graphicFrame>
        <p:nvGraphicFramePr>
          <p:cNvPr id="7" name="Tableau 6">
            <a:extLst>
              <a:ext uri="{FF2B5EF4-FFF2-40B4-BE49-F238E27FC236}">
                <a16:creationId xmlns:a16="http://schemas.microsoft.com/office/drawing/2014/main" id="{0928E68C-D274-2B4C-D29C-77FB18382E72}"/>
              </a:ext>
            </a:extLst>
          </p:cNvPr>
          <p:cNvGraphicFramePr>
            <a:graphicFrameLocks noGrp="1"/>
          </p:cNvGraphicFramePr>
          <p:nvPr>
            <p:extLst>
              <p:ext uri="{D42A27DB-BD31-4B8C-83A1-F6EECF244321}">
                <p14:modId xmlns:p14="http://schemas.microsoft.com/office/powerpoint/2010/main" val="2214442110"/>
              </p:ext>
            </p:extLst>
          </p:nvPr>
        </p:nvGraphicFramePr>
        <p:xfrm>
          <a:off x="651379" y="3585217"/>
          <a:ext cx="5710994" cy="754580"/>
        </p:xfrm>
        <a:graphic>
          <a:graphicData uri="http://schemas.openxmlformats.org/drawingml/2006/table">
            <a:tbl>
              <a:tblPr firstRow="1" bandRow="1">
                <a:tableStyleId>{2D5ABB26-0587-4C30-8999-92F81FD0307C}</a:tableStyleId>
              </a:tblPr>
              <a:tblGrid>
                <a:gridCol w="1598497">
                  <a:extLst>
                    <a:ext uri="{9D8B030D-6E8A-4147-A177-3AD203B41FA5}">
                      <a16:colId xmlns:a16="http://schemas.microsoft.com/office/drawing/2014/main" val="1340093853"/>
                    </a:ext>
                  </a:extLst>
                </a:gridCol>
                <a:gridCol w="915503">
                  <a:extLst>
                    <a:ext uri="{9D8B030D-6E8A-4147-A177-3AD203B41FA5}">
                      <a16:colId xmlns:a16="http://schemas.microsoft.com/office/drawing/2014/main" val="3564795471"/>
                    </a:ext>
                  </a:extLst>
                </a:gridCol>
                <a:gridCol w="3196994">
                  <a:extLst>
                    <a:ext uri="{9D8B030D-6E8A-4147-A177-3AD203B41FA5}">
                      <a16:colId xmlns:a16="http://schemas.microsoft.com/office/drawing/2014/main" val="2092520981"/>
                    </a:ext>
                  </a:extLst>
                </a:gridCol>
              </a:tblGrid>
              <a:tr h="377290">
                <a:tc>
                  <a:txBody>
                    <a:bodyPr/>
                    <a:lstStyle/>
                    <a:p>
                      <a:pPr algn="ctr"/>
                      <a:r>
                        <a:rPr lang="fr-FR" sz="1600" kern="1200" dirty="0">
                          <a:solidFill>
                            <a:srgbClr val="FFFFFF"/>
                          </a:solidFill>
                          <a:latin typeface="Segoe UI" panose="020B0502040204020203" pitchFamily="34" charset="0"/>
                          <a:ea typeface="+mn-ea"/>
                          <a:cs typeface="Segoe UI" panose="020B0502040204020203" pitchFamily="34" charset="0"/>
                        </a:rPr>
                        <a:t>EMPLOYEE_ID</a:t>
                      </a:r>
                      <a:endParaRPr lang="fr-FR" sz="1600" dirty="0">
                        <a:solidFill>
                          <a:srgbClr val="FFFFFF"/>
                        </a:solidFill>
                        <a:latin typeface="Segoe UI" panose="020B0502040204020203" pitchFamily="34" charset="0"/>
                        <a:cs typeface="Segoe UI" panose="020B0502040204020203" pitchFamily="34" charset="0"/>
                      </a:endParaRPr>
                    </a:p>
                  </a:txBody>
                  <a:tcPr>
                    <a:solidFill>
                      <a:srgbClr val="06516F"/>
                    </a:solidFill>
                  </a:tcPr>
                </a:tc>
                <a:tc>
                  <a:txBody>
                    <a:bodyPr/>
                    <a:lstStyle/>
                    <a:p>
                      <a:pPr algn="ctr"/>
                      <a:r>
                        <a:rPr lang="fr-FR" sz="1600" kern="1200" dirty="0">
                          <a:solidFill>
                            <a:srgbClr val="FFFFFF"/>
                          </a:solidFill>
                          <a:latin typeface="Segoe UI" panose="020B0502040204020203" pitchFamily="34" charset="0"/>
                          <a:ea typeface="+mn-ea"/>
                          <a:cs typeface="Segoe UI" panose="020B0502040204020203" pitchFamily="34" charset="0"/>
                        </a:rPr>
                        <a:t>…</a:t>
                      </a:r>
                      <a:endParaRPr lang="fr-FR" sz="1600" dirty="0">
                        <a:solidFill>
                          <a:srgbClr val="FFFFFF"/>
                        </a:solidFill>
                        <a:latin typeface="Segoe UI" panose="020B0502040204020203" pitchFamily="34" charset="0"/>
                        <a:cs typeface="Segoe UI" panose="020B0502040204020203" pitchFamily="34" charset="0"/>
                      </a:endParaRPr>
                    </a:p>
                  </a:txBody>
                  <a:tcPr>
                    <a:solidFill>
                      <a:srgbClr val="06516F"/>
                    </a:solidFill>
                  </a:tcPr>
                </a:tc>
                <a:tc>
                  <a:txBody>
                    <a:bodyPr/>
                    <a:lstStyle/>
                    <a:p>
                      <a:pPr algn="ctr"/>
                      <a:r>
                        <a:rPr lang="fr-FR" sz="1600" dirty="0">
                          <a:solidFill>
                            <a:srgbClr val="FFFFFF"/>
                          </a:solidFill>
                          <a:latin typeface="Segoe UI" panose="020B0502040204020203" pitchFamily="34" charset="0"/>
                          <a:cs typeface="Segoe UI" panose="020B0502040204020203" pitchFamily="34" charset="0"/>
                        </a:rPr>
                        <a:t>EMPLOYEE_REGISTRATION</a:t>
                      </a:r>
                    </a:p>
                  </a:txBody>
                  <a:tcPr>
                    <a:solidFill>
                      <a:srgbClr val="06516F"/>
                    </a:solidFill>
                  </a:tcPr>
                </a:tc>
                <a:extLst>
                  <a:ext uri="{0D108BD9-81ED-4DB2-BD59-A6C34878D82A}">
                    <a16:rowId xmlns:a16="http://schemas.microsoft.com/office/drawing/2014/main" val="3083061463"/>
                  </a:ext>
                </a:extLst>
              </a:tr>
              <a:tr h="377290">
                <a:tc>
                  <a:txBody>
                    <a:bodyPr/>
                    <a:lstStyle/>
                    <a:p>
                      <a:pPr algn="ctr"/>
                      <a:r>
                        <a:rPr lang="fr-FR" sz="1600" dirty="0">
                          <a:solidFill>
                            <a:srgbClr val="FFFFFF"/>
                          </a:solidFill>
                          <a:latin typeface="Segoe UI" panose="020B0502040204020203" pitchFamily="34" charset="0"/>
                          <a:cs typeface="Segoe UI" panose="020B0502040204020203" pitchFamily="34" charset="0"/>
                        </a:rPr>
                        <a:t>1</a:t>
                      </a:r>
                    </a:p>
                  </a:txBody>
                  <a:tcPr>
                    <a:solidFill>
                      <a:srgbClr val="4AA5B7"/>
                    </a:solidFill>
                  </a:tcPr>
                </a:tc>
                <a:tc>
                  <a:txBody>
                    <a:bodyPr/>
                    <a:lstStyle/>
                    <a:p>
                      <a:pPr algn="ctr"/>
                      <a:endParaRPr lang="fr-FR" sz="1600" dirty="0">
                        <a:solidFill>
                          <a:srgbClr val="FFFFFF"/>
                        </a:solidFill>
                        <a:latin typeface="Segoe UI" panose="020B0502040204020203" pitchFamily="34" charset="0"/>
                        <a:cs typeface="Segoe UI" panose="020B0502040204020203" pitchFamily="34" charset="0"/>
                      </a:endParaRPr>
                    </a:p>
                  </a:txBody>
                  <a:tcPr>
                    <a:solidFill>
                      <a:srgbClr val="4AA5B7"/>
                    </a:solidFill>
                  </a:tcPr>
                </a:tc>
                <a:tc>
                  <a:txBody>
                    <a:bodyPr/>
                    <a:lstStyle/>
                    <a:p>
                      <a:pPr algn="ctr"/>
                      <a:r>
                        <a:rPr lang="en-US" sz="1800" kern="1200" dirty="0">
                          <a:solidFill>
                            <a:schemeClr val="bg1"/>
                          </a:solidFill>
                          <a:effectLst/>
                          <a:latin typeface="Segoe UI" panose="020B0502040204020203" pitchFamily="34" charset="0"/>
                          <a:ea typeface="+mn-ea"/>
                          <a:cs typeface="Segoe UI" panose="020B0502040204020203" pitchFamily="34" charset="0"/>
                        </a:rPr>
                        <a:t>ENI_ECOLE_10100</a:t>
                      </a:r>
                      <a:endParaRPr lang="fr-FR" sz="1600" dirty="0">
                        <a:solidFill>
                          <a:schemeClr val="bg1"/>
                        </a:solidFill>
                        <a:latin typeface="Segoe UI" panose="020B0502040204020203" pitchFamily="34" charset="0"/>
                        <a:cs typeface="Segoe UI" panose="020B0502040204020203" pitchFamily="34" charset="0"/>
                      </a:endParaRPr>
                    </a:p>
                  </a:txBody>
                  <a:tcPr>
                    <a:solidFill>
                      <a:srgbClr val="4AA5B7"/>
                    </a:solidFill>
                  </a:tcPr>
                </a:tc>
                <a:extLst>
                  <a:ext uri="{0D108BD9-81ED-4DB2-BD59-A6C34878D82A}">
                    <a16:rowId xmlns:a16="http://schemas.microsoft.com/office/drawing/2014/main" val="2935084313"/>
                  </a:ext>
                </a:extLst>
              </a:tr>
            </a:tbl>
          </a:graphicData>
        </a:graphic>
      </p:graphicFrame>
      <p:sp>
        <p:nvSpPr>
          <p:cNvPr id="10" name="ZoneTexte 9">
            <a:extLst>
              <a:ext uri="{FF2B5EF4-FFF2-40B4-BE49-F238E27FC236}">
                <a16:creationId xmlns:a16="http://schemas.microsoft.com/office/drawing/2014/main" id="{F72C7C2D-91D2-82FC-36E8-633D09DB33D7}"/>
              </a:ext>
            </a:extLst>
          </p:cNvPr>
          <p:cNvSpPr txBox="1"/>
          <p:nvPr/>
        </p:nvSpPr>
        <p:spPr>
          <a:xfrm>
            <a:off x="6362372" y="3840793"/>
            <a:ext cx="3405741" cy="369332"/>
          </a:xfrm>
          <a:prstGeom prst="rect">
            <a:avLst/>
          </a:prstGeom>
          <a:noFill/>
        </p:spPr>
        <p:txBody>
          <a:bodyPr wrap="square">
            <a:spAutoFit/>
          </a:bodyPr>
          <a:lstStyle/>
          <a:p>
            <a:r>
              <a:rPr lang="fr-FR" dirty="0">
                <a:solidFill>
                  <a:srgbClr val="011F39"/>
                </a:solidFill>
                <a:latin typeface="Segoe UI" panose="020B0502040204020203" pitchFamily="34" charset="0"/>
                <a:cs typeface="Segoe UI" panose="020B0502040204020203" pitchFamily="34" charset="0"/>
                <a:sym typeface="Wingdings" panose="05000000000000000000" pitchFamily="2" charset="2"/>
              </a:rPr>
              <a:t> Table de l’entité </a:t>
            </a:r>
            <a:r>
              <a:rPr lang="fr-FR" dirty="0" err="1">
                <a:solidFill>
                  <a:srgbClr val="011F39"/>
                </a:solidFill>
                <a:latin typeface="Segoe UI" panose="020B0502040204020203" pitchFamily="34" charset="0"/>
                <a:cs typeface="Segoe UI" panose="020B0502040204020203" pitchFamily="34" charset="0"/>
                <a:sym typeface="Wingdings" panose="05000000000000000000" pitchFamily="2" charset="2"/>
              </a:rPr>
              <a:t>Employe</a:t>
            </a:r>
            <a:endParaRPr lang="fr-FR" dirty="0">
              <a:latin typeface="Segoe UI" panose="020B0502040204020203" pitchFamily="34" charset="0"/>
              <a:cs typeface="Segoe UI" panose="020B0502040204020203" pitchFamily="34" charset="0"/>
            </a:endParaRPr>
          </a:p>
        </p:txBody>
      </p:sp>
      <p:sp>
        <p:nvSpPr>
          <p:cNvPr id="11" name="ZoneTexte 10">
            <a:extLst>
              <a:ext uri="{FF2B5EF4-FFF2-40B4-BE49-F238E27FC236}">
                <a16:creationId xmlns:a16="http://schemas.microsoft.com/office/drawing/2014/main" id="{746D898C-0993-8FC5-35FF-A97F0ACF290E}"/>
              </a:ext>
            </a:extLst>
          </p:cNvPr>
          <p:cNvSpPr txBox="1"/>
          <p:nvPr/>
        </p:nvSpPr>
        <p:spPr>
          <a:xfrm>
            <a:off x="341997" y="4779996"/>
            <a:ext cx="3405741" cy="369332"/>
          </a:xfrm>
          <a:prstGeom prst="rect">
            <a:avLst/>
          </a:prstGeom>
          <a:noFill/>
        </p:spPr>
        <p:txBody>
          <a:bodyPr wrap="square">
            <a:spAutoFit/>
          </a:bodyPr>
          <a:lstStyle/>
          <a:p>
            <a:r>
              <a:rPr lang="fr-FR" dirty="0">
                <a:solidFill>
                  <a:srgbClr val="011F39"/>
                </a:solidFill>
                <a:latin typeface="Segoe UI" panose="020B0502040204020203" pitchFamily="34" charset="0"/>
                <a:cs typeface="Segoe UI" panose="020B0502040204020203" pitchFamily="34" charset="0"/>
                <a:sym typeface="Wingdings" panose="05000000000000000000" pitchFamily="2" charset="2"/>
              </a:rPr>
              <a:t>Table de l’entité Formateur </a:t>
            </a:r>
            <a:endParaRPr lang="fr-FR" dirty="0">
              <a:latin typeface="Segoe UI" panose="020B0502040204020203" pitchFamily="34" charset="0"/>
              <a:cs typeface="Segoe UI" panose="020B0502040204020203" pitchFamily="34" charset="0"/>
            </a:endParaRPr>
          </a:p>
        </p:txBody>
      </p:sp>
      <p:sp>
        <p:nvSpPr>
          <p:cNvPr id="12" name="ZoneTexte 11">
            <a:extLst>
              <a:ext uri="{FF2B5EF4-FFF2-40B4-BE49-F238E27FC236}">
                <a16:creationId xmlns:a16="http://schemas.microsoft.com/office/drawing/2014/main" id="{FD154BAE-1F8E-9CEB-3EFB-194C35828266}"/>
              </a:ext>
            </a:extLst>
          </p:cNvPr>
          <p:cNvSpPr txBox="1"/>
          <p:nvPr/>
        </p:nvSpPr>
        <p:spPr>
          <a:xfrm>
            <a:off x="8548914" y="5758063"/>
            <a:ext cx="3643086" cy="646331"/>
          </a:xfrm>
          <a:prstGeom prst="rect">
            <a:avLst/>
          </a:prstGeom>
          <a:noFill/>
        </p:spPr>
        <p:txBody>
          <a:bodyPr wrap="square">
            <a:spAutoFit/>
          </a:bodyPr>
          <a:lstStyle/>
          <a:p>
            <a:r>
              <a:rPr lang="fr-FR" dirty="0">
                <a:solidFill>
                  <a:srgbClr val="011F39"/>
                </a:solidFill>
                <a:latin typeface="Segoe UI" panose="020B0502040204020203" pitchFamily="34" charset="0"/>
                <a:cs typeface="Segoe UI" panose="020B0502040204020203" pitchFamily="34" charset="0"/>
                <a:sym typeface="Wingdings" panose="05000000000000000000" pitchFamily="2" charset="2"/>
              </a:rPr>
              <a:t> Table de l’entité </a:t>
            </a:r>
            <a:r>
              <a:rPr lang="fr-FR" dirty="0" err="1">
                <a:solidFill>
                  <a:srgbClr val="011F39"/>
                </a:solidFill>
                <a:latin typeface="Segoe UI" panose="020B0502040204020203" pitchFamily="34" charset="0"/>
                <a:cs typeface="Segoe UI" panose="020B0502040204020203" pitchFamily="34" charset="0"/>
                <a:sym typeface="Wingdings" panose="05000000000000000000" pitchFamily="2" charset="2"/>
              </a:rPr>
              <a:t>ChargeRelationsEcoleEntreprises</a:t>
            </a:r>
            <a:endParaRPr lang="fr-FR"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7043737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F19FB19-BC5C-4CA3-B36F-D05031688B0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37303" r="1"/>
          <a:stretch/>
        </p:blipFill>
        <p:spPr>
          <a:xfrm>
            <a:off x="0" y="3002"/>
            <a:ext cx="12192000" cy="6843061"/>
          </a:xfrm>
          <a:prstGeom prst="rect">
            <a:avLst/>
          </a:prstGeom>
        </p:spPr>
      </p:pic>
      <p:sp>
        <p:nvSpPr>
          <p:cNvPr id="16" name="Rectangle 15">
            <a:extLst>
              <a:ext uri="{FF2B5EF4-FFF2-40B4-BE49-F238E27FC236}">
                <a16:creationId xmlns:a16="http://schemas.microsoft.com/office/drawing/2014/main" id="{F4792626-5EDF-457E-BC47-35973147636D}"/>
              </a:ext>
            </a:extLst>
          </p:cNvPr>
          <p:cNvSpPr/>
          <p:nvPr/>
        </p:nvSpPr>
        <p:spPr>
          <a:xfrm>
            <a:off x="0" y="11936"/>
            <a:ext cx="12192000" cy="6858000"/>
          </a:xfrm>
          <a:prstGeom prst="rect">
            <a:avLst/>
          </a:prstGeom>
          <a:solidFill>
            <a:srgbClr val="011F39">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nvGrpSpPr>
          <p:cNvPr id="14" name="Groupe 13">
            <a:extLst>
              <a:ext uri="{FF2B5EF4-FFF2-40B4-BE49-F238E27FC236}">
                <a16:creationId xmlns:a16="http://schemas.microsoft.com/office/drawing/2014/main" id="{07BC588E-A495-49A9-8813-628670F8E4BB}"/>
              </a:ext>
            </a:extLst>
          </p:cNvPr>
          <p:cNvGrpSpPr/>
          <p:nvPr/>
        </p:nvGrpSpPr>
        <p:grpSpPr>
          <a:xfrm>
            <a:off x="-1" y="0"/>
            <a:ext cx="3657600" cy="6858001"/>
            <a:chOff x="-1" y="0"/>
            <a:chExt cx="4292084" cy="6858001"/>
          </a:xfrm>
        </p:grpSpPr>
        <p:sp>
          <p:nvSpPr>
            <p:cNvPr id="17" name="Flèche : pentagone 16">
              <a:extLst>
                <a:ext uri="{FF2B5EF4-FFF2-40B4-BE49-F238E27FC236}">
                  <a16:creationId xmlns:a16="http://schemas.microsoft.com/office/drawing/2014/main" id="{594D2172-FB13-492C-B76B-A385911C5851}"/>
                </a:ext>
              </a:extLst>
            </p:cNvPr>
            <p:cNvSpPr/>
            <p:nvPr/>
          </p:nvSpPr>
          <p:spPr>
            <a:xfrm>
              <a:off x="-1" y="0"/>
              <a:ext cx="4292083" cy="6858000"/>
            </a:xfrm>
            <a:prstGeom prst="homePlate">
              <a:avLst>
                <a:gd name="adj" fmla="val 50658"/>
              </a:avLst>
            </a:prstGeom>
            <a:solidFill>
              <a:srgbClr val="0651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Triangle rectangle 17">
              <a:extLst>
                <a:ext uri="{FF2B5EF4-FFF2-40B4-BE49-F238E27FC236}">
                  <a16:creationId xmlns:a16="http://schemas.microsoft.com/office/drawing/2014/main" id="{3D0C3274-FA67-4536-99D7-BF36DC8EB5D9}"/>
                </a:ext>
              </a:extLst>
            </p:cNvPr>
            <p:cNvSpPr/>
            <p:nvPr/>
          </p:nvSpPr>
          <p:spPr>
            <a:xfrm>
              <a:off x="0" y="2699281"/>
              <a:ext cx="4292082" cy="4158720"/>
            </a:xfrm>
            <a:prstGeom prst="rtTriangle">
              <a:avLst/>
            </a:prstGeom>
            <a:solidFill>
              <a:srgbClr val="06516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Triangle rectangle 18">
              <a:extLst>
                <a:ext uri="{FF2B5EF4-FFF2-40B4-BE49-F238E27FC236}">
                  <a16:creationId xmlns:a16="http://schemas.microsoft.com/office/drawing/2014/main" id="{8A5F0E14-750D-4317-86A8-BA8B26E435A6}"/>
                </a:ext>
              </a:extLst>
            </p:cNvPr>
            <p:cNvSpPr/>
            <p:nvPr/>
          </p:nvSpPr>
          <p:spPr>
            <a:xfrm rot="5400000">
              <a:off x="-68820" y="80756"/>
              <a:ext cx="4429722" cy="4292084"/>
            </a:xfrm>
            <a:prstGeom prst="rtTriangle">
              <a:avLst/>
            </a:prstGeom>
            <a:solidFill>
              <a:srgbClr val="06516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5" name="Titre 1">
            <a:extLst>
              <a:ext uri="{FF2B5EF4-FFF2-40B4-BE49-F238E27FC236}">
                <a16:creationId xmlns:a16="http://schemas.microsoft.com/office/drawing/2014/main" id="{D4B8AE3F-44D0-4D41-9A92-0871B449521A}"/>
              </a:ext>
            </a:extLst>
          </p:cNvPr>
          <p:cNvSpPr txBox="1">
            <a:spLocks/>
          </p:cNvSpPr>
          <p:nvPr/>
        </p:nvSpPr>
        <p:spPr>
          <a:xfrm>
            <a:off x="3825174" y="428630"/>
            <a:ext cx="8012641" cy="438699"/>
          </a:xfrm>
          <a:prstGeom prst="rect">
            <a:avLst/>
          </a:prstGeom>
        </p:spPr>
        <p:txBody>
          <a:bodyPr lIns="0" tIns="0" rIns="0" bIns="0" anchor="t" anchorCtr="0">
            <a:normAutofit/>
          </a:bodyPr>
          <a:lstStyle>
            <a:lvl1pPr algn="r" defTabSz="914400" rtl="0" eaLnBrk="1" latinLnBrk="0" hangingPunct="1">
              <a:lnSpc>
                <a:spcPct val="90000"/>
              </a:lnSpc>
              <a:spcBef>
                <a:spcPct val="0"/>
              </a:spcBef>
              <a:buNone/>
              <a:defRPr sz="1400" kern="1200">
                <a:solidFill>
                  <a:srgbClr val="222933"/>
                </a:solidFill>
                <a:latin typeface="Segoe UI Light" panose="020B0502040204020203" pitchFamily="34" charset="0"/>
                <a:ea typeface="+mj-ea"/>
                <a:cs typeface="Segoe UI Light" panose="020B0502040204020203" pitchFamily="34" charset="0"/>
              </a:defRPr>
            </a:lvl1pPr>
          </a:lstStyle>
          <a:p>
            <a:r>
              <a:rPr lang="fr-FR" dirty="0">
                <a:solidFill>
                  <a:schemeClr val="bg1"/>
                </a:solidFill>
              </a:rPr>
              <a:t>Java </a:t>
            </a:r>
            <a:r>
              <a:rPr lang="fr-FR" dirty="0" err="1">
                <a:solidFill>
                  <a:schemeClr val="bg1"/>
                </a:solidFill>
              </a:rPr>
              <a:t>Frameworks</a:t>
            </a:r>
            <a:endParaRPr lang="fr-FR" dirty="0">
              <a:solidFill>
                <a:schemeClr val="bg1"/>
              </a:solidFill>
            </a:endParaRPr>
          </a:p>
          <a:p>
            <a:r>
              <a:rPr lang="fr-FR" b="1" cap="all" dirty="0">
                <a:solidFill>
                  <a:schemeClr val="bg1"/>
                </a:solidFill>
                <a:latin typeface="Segoe UI" panose="020B0502040204020203" pitchFamily="34" charset="0"/>
                <a:cs typeface="Segoe UI" panose="020B0502040204020203" pitchFamily="34" charset="0"/>
              </a:rPr>
              <a:t>Spring data</a:t>
            </a:r>
          </a:p>
        </p:txBody>
      </p:sp>
      <p:pic>
        <p:nvPicPr>
          <p:cNvPr id="7" name="Graphique 6">
            <a:extLst>
              <a:ext uri="{FF2B5EF4-FFF2-40B4-BE49-F238E27FC236}">
                <a16:creationId xmlns:a16="http://schemas.microsoft.com/office/drawing/2014/main" id="{3ECC1C3A-EA26-42AD-BEC3-DCF5FBAA17F6}"/>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54185" y="6124782"/>
            <a:ext cx="528776" cy="528776"/>
          </a:xfrm>
          <a:prstGeom prst="rect">
            <a:avLst/>
          </a:prstGeom>
        </p:spPr>
      </p:pic>
      <p:sp>
        <p:nvSpPr>
          <p:cNvPr id="13" name="Espace réservé du texte 19">
            <a:extLst>
              <a:ext uri="{FF2B5EF4-FFF2-40B4-BE49-F238E27FC236}">
                <a16:creationId xmlns:a16="http://schemas.microsoft.com/office/drawing/2014/main" id="{F370911A-DC8A-44E7-BC5B-3A98548EDA9D}"/>
              </a:ext>
            </a:extLst>
          </p:cNvPr>
          <p:cNvSpPr txBox="1">
            <a:spLocks/>
          </p:cNvSpPr>
          <p:nvPr/>
        </p:nvSpPr>
        <p:spPr>
          <a:xfrm>
            <a:off x="354186" y="1218171"/>
            <a:ext cx="3116800" cy="4421658"/>
          </a:xfrm>
          <a:prstGeom prst="rect">
            <a:avLst/>
          </a:prstGeom>
        </p:spPr>
        <p:txBody>
          <a:bodyPr lIns="0" tIns="0" rIns="0" bIns="0" anchor="ctr" anchorCtr="0"/>
          <a:lstStyle>
            <a:lvl1pPr marL="0" indent="0" algn="l" defTabSz="914400" rtl="0" eaLnBrk="1" latinLnBrk="0" hangingPunct="1">
              <a:lnSpc>
                <a:spcPct val="90000"/>
              </a:lnSpc>
              <a:spcBef>
                <a:spcPts val="1000"/>
              </a:spcBef>
              <a:buFont typeface="Arial" panose="020B0604020202020204" pitchFamily="34" charset="0"/>
              <a:buNone/>
              <a:defRPr sz="2800" b="1" kern="1200">
                <a:solidFill>
                  <a:schemeClr val="bg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sz="2400" dirty="0"/>
              <a:t>DÉMONSTRATION</a:t>
            </a:r>
          </a:p>
        </p:txBody>
      </p:sp>
      <p:sp>
        <p:nvSpPr>
          <p:cNvPr id="15" name="Espace réservé du texte 19">
            <a:extLst>
              <a:ext uri="{FF2B5EF4-FFF2-40B4-BE49-F238E27FC236}">
                <a16:creationId xmlns:a16="http://schemas.microsoft.com/office/drawing/2014/main" id="{BDF6E1C4-75C9-4326-96F9-5F0FA302E826}"/>
              </a:ext>
            </a:extLst>
          </p:cNvPr>
          <p:cNvSpPr txBox="1">
            <a:spLocks/>
          </p:cNvSpPr>
          <p:nvPr/>
        </p:nvSpPr>
        <p:spPr>
          <a:xfrm>
            <a:off x="4011784" y="3027742"/>
            <a:ext cx="7826030" cy="609398"/>
          </a:xfrm>
          <a:prstGeom prst="rect">
            <a:avLst/>
          </a:prstGeom>
        </p:spPr>
        <p:txBody>
          <a:bodyPr wrap="square" lIns="0" tIns="0" rIns="0" bIns="0">
            <a:spAutoFit/>
          </a:bodyPr>
          <a:lstStyle>
            <a:lvl1pPr marL="0" indent="0" algn="l" defTabSz="914400" rtl="0" eaLnBrk="1" latinLnBrk="0" hangingPunct="1">
              <a:lnSpc>
                <a:spcPct val="90000"/>
              </a:lnSpc>
              <a:spcBef>
                <a:spcPts val="1000"/>
              </a:spcBef>
              <a:buFont typeface="Arial" panose="020B0604020202020204" pitchFamily="34" charset="0"/>
              <a:buNone/>
              <a:defRPr sz="2800" b="1" kern="1200">
                <a:solidFill>
                  <a:schemeClr val="bg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fr-FR" sz="4400" b="0" dirty="0">
                <a:latin typeface="Segoe UI Light" panose="020B0502040204020203" pitchFamily="34" charset="0"/>
                <a:cs typeface="Segoe UI Light" panose="020B0502040204020203" pitchFamily="34" charset="0"/>
              </a:rPr>
              <a:t>Héritage TABLE_PER_CLASS</a:t>
            </a:r>
          </a:p>
        </p:txBody>
      </p:sp>
    </p:spTree>
    <p:extLst>
      <p:ext uri="{BB962C8B-B14F-4D97-AF65-F5344CB8AC3E}">
        <p14:creationId xmlns:p14="http://schemas.microsoft.com/office/powerpoint/2010/main" val="27741560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re 1">
            <a:extLst>
              <a:ext uri="{FF2B5EF4-FFF2-40B4-BE49-F238E27FC236}">
                <a16:creationId xmlns:a16="http://schemas.microsoft.com/office/drawing/2014/main" id="{7039B82E-248A-E9BB-B359-FE75DAA2329F}"/>
              </a:ext>
            </a:extLst>
          </p:cNvPr>
          <p:cNvSpPr txBox="1">
            <a:spLocks/>
          </p:cNvSpPr>
          <p:nvPr/>
        </p:nvSpPr>
        <p:spPr>
          <a:xfrm>
            <a:off x="3506876" y="1329151"/>
            <a:ext cx="8330938" cy="3615733"/>
          </a:xfrm>
          <a:prstGeom prst="rect">
            <a:avLst/>
          </a:prstGeom>
          <a:noFill/>
          <a:ln>
            <a:noFill/>
          </a:ln>
        </p:spPr>
        <p:txBody>
          <a:bodyPr vert="horz" wrap="square" lIns="91440" tIns="45720" rIns="91440" bIns="45720" rtlCol="0" anchor="t" anchorCtr="0">
            <a:spAutoFit/>
          </a:bodyPr>
          <a:lstStyle>
            <a:lvl1pPr algn="l" defTabSz="914400" rtl="0" eaLnBrk="1" latinLnBrk="0" hangingPunct="1">
              <a:lnSpc>
                <a:spcPct val="90000"/>
              </a:lnSpc>
              <a:spcBef>
                <a:spcPct val="0"/>
              </a:spcBef>
              <a:buNone/>
              <a:defRPr sz="4400" kern="1200">
                <a:solidFill>
                  <a:schemeClr val="tx1"/>
                </a:solidFill>
                <a:latin typeface="Segoe UI" panose="020B0502040204020203" pitchFamily="34" charset="0"/>
                <a:ea typeface="+mj-ea"/>
                <a:cs typeface="+mj-cs"/>
              </a:defRPr>
            </a:lvl1pPr>
          </a:lstStyle>
          <a:p>
            <a:pPr>
              <a:lnSpc>
                <a:spcPct val="120000"/>
              </a:lnSpc>
              <a:buClr>
                <a:srgbClr val="011F39"/>
              </a:buClr>
            </a:pPr>
            <a:r>
              <a:rPr lang="fr-FR" sz="2400" dirty="0">
                <a:solidFill>
                  <a:srgbClr val="95B258"/>
                </a:solidFill>
                <a:cs typeface="Segoe UI" panose="020B0502040204020203" pitchFamily="34" charset="0"/>
              </a:rPr>
              <a:t>JOINED</a:t>
            </a:r>
            <a:endParaRPr lang="fr-FR" sz="2400" dirty="0">
              <a:solidFill>
                <a:srgbClr val="011F39"/>
              </a:solidFill>
              <a:cs typeface="Segoe UI" panose="020B0502040204020203" pitchFamily="34" charset="0"/>
            </a:endParaRPr>
          </a:p>
          <a:p>
            <a:pPr marL="342900" indent="-342900">
              <a:lnSpc>
                <a:spcPct val="120000"/>
              </a:lnSpc>
              <a:buClr>
                <a:srgbClr val="011F39"/>
              </a:buClr>
              <a:buFont typeface="Arial" panose="020B0604020202020204" pitchFamily="34" charset="0"/>
              <a:buChar char="•"/>
            </a:pPr>
            <a:r>
              <a:rPr lang="fr-FR" sz="2400" dirty="0">
                <a:solidFill>
                  <a:srgbClr val="011F39"/>
                </a:solidFill>
                <a:cs typeface="Segoe UI" panose="020B0502040204020203" pitchFamily="34" charset="0"/>
              </a:rPr>
              <a:t>Autant de tables qu'il y a de classes annotées @Entity dans la hiérarchie</a:t>
            </a:r>
          </a:p>
          <a:p>
            <a:pPr marL="800100" lvl="1" indent="-342900">
              <a:lnSpc>
                <a:spcPct val="120000"/>
              </a:lnSpc>
              <a:buClr>
                <a:srgbClr val="011F39"/>
              </a:buClr>
              <a:buFont typeface="Arial" panose="020B0604020202020204" pitchFamily="34" charset="0"/>
              <a:buChar char="•"/>
            </a:pPr>
            <a:r>
              <a:rPr lang="fr-FR" dirty="0">
                <a:solidFill>
                  <a:srgbClr val="95B258"/>
                </a:solidFill>
                <a:cs typeface="Segoe UI" panose="020B0502040204020203" pitchFamily="34" charset="0"/>
              </a:rPr>
              <a:t>@Entity </a:t>
            </a:r>
            <a:r>
              <a:rPr lang="fr-FR" dirty="0">
                <a:solidFill>
                  <a:srgbClr val="011F39"/>
                </a:solidFill>
                <a:cs typeface="Segoe UI" panose="020B0502040204020203" pitchFamily="34" charset="0"/>
              </a:rPr>
              <a:t>sur chaque classe</a:t>
            </a:r>
          </a:p>
          <a:p>
            <a:pPr marL="800100" lvl="1" indent="-342900">
              <a:lnSpc>
                <a:spcPct val="120000"/>
              </a:lnSpc>
              <a:buClr>
                <a:srgbClr val="011F39"/>
              </a:buClr>
              <a:buFont typeface="Arial" panose="020B0604020202020204" pitchFamily="34" charset="0"/>
              <a:buChar char="•"/>
            </a:pPr>
            <a:r>
              <a:rPr lang="fr-FR" dirty="0">
                <a:solidFill>
                  <a:srgbClr val="95B258"/>
                </a:solidFill>
                <a:cs typeface="Segoe UI" panose="020B0502040204020203" pitchFamily="34" charset="0"/>
              </a:rPr>
              <a:t>@Inheritance(strategy=InheritanceType.JOINED) </a:t>
            </a:r>
            <a:r>
              <a:rPr lang="fr-FR" dirty="0">
                <a:solidFill>
                  <a:srgbClr val="011F39"/>
                </a:solidFill>
                <a:cs typeface="Segoe UI" panose="020B0502040204020203" pitchFamily="34" charset="0"/>
              </a:rPr>
              <a:t>sur la classe mère</a:t>
            </a:r>
          </a:p>
          <a:p>
            <a:pPr marL="342900" indent="-342900">
              <a:lnSpc>
                <a:spcPct val="120000"/>
              </a:lnSpc>
              <a:buClr>
                <a:srgbClr val="011F39"/>
              </a:buClr>
              <a:buFont typeface="Arial" panose="020B0604020202020204" pitchFamily="34" charset="0"/>
              <a:buChar char="•"/>
            </a:pPr>
            <a:r>
              <a:rPr lang="fr-FR" sz="2400" dirty="0">
                <a:solidFill>
                  <a:srgbClr val="011F39"/>
                </a:solidFill>
                <a:cs typeface="Segoe UI" panose="020B0502040204020203" pitchFamily="34" charset="0"/>
              </a:rPr>
              <a:t>Une </a:t>
            </a:r>
            <a:r>
              <a:rPr lang="fr-FR" sz="2400" dirty="0">
                <a:solidFill>
                  <a:srgbClr val="011F39"/>
                </a:solidFill>
                <a:effectLst/>
                <a:ea typeface="Calibri" panose="020F0502020204030204" pitchFamily="34" charset="0"/>
                <a:cs typeface="Segoe UI" panose="020B0502040204020203" pitchFamily="34" charset="0"/>
              </a:rPr>
              <a:t>table par entité</a:t>
            </a:r>
            <a:endParaRPr lang="fr-FR" sz="2400" dirty="0">
              <a:solidFill>
                <a:srgbClr val="011F39"/>
              </a:solidFill>
              <a:cs typeface="Segoe UI" panose="020B0502040204020203" pitchFamily="34" charset="0"/>
            </a:endParaRPr>
          </a:p>
          <a:p>
            <a:pPr marL="342900" indent="-342900">
              <a:lnSpc>
                <a:spcPct val="120000"/>
              </a:lnSpc>
              <a:buClr>
                <a:srgbClr val="011F39"/>
              </a:buClr>
              <a:buFont typeface="Arial" panose="020B0604020202020204" pitchFamily="34" charset="0"/>
              <a:buChar char="•"/>
            </a:pPr>
            <a:r>
              <a:rPr lang="fr-FR" sz="2400" dirty="0">
                <a:solidFill>
                  <a:srgbClr val="011F39"/>
                </a:solidFill>
                <a:cs typeface="Segoe UI" panose="020B0502040204020203" pitchFamily="34" charset="0"/>
              </a:rPr>
              <a:t>Les tables "filles" possèdent</a:t>
            </a:r>
          </a:p>
          <a:p>
            <a:pPr marL="800100" lvl="1" indent="-342900">
              <a:lnSpc>
                <a:spcPct val="120000"/>
              </a:lnSpc>
              <a:buClr>
                <a:srgbClr val="011F39"/>
              </a:buClr>
              <a:buFont typeface="Arial" panose="020B0604020202020204" pitchFamily="34" charset="0"/>
              <a:buChar char="•"/>
            </a:pPr>
            <a:r>
              <a:rPr lang="fr-FR" dirty="0">
                <a:solidFill>
                  <a:srgbClr val="011F39"/>
                </a:solidFill>
                <a:cs typeface="Segoe UI" panose="020B0502040204020203" pitchFamily="34" charset="0"/>
              </a:rPr>
              <a:t>Leurs propres champs</a:t>
            </a:r>
          </a:p>
          <a:p>
            <a:pPr marL="800100" lvl="1" indent="-342900">
              <a:lnSpc>
                <a:spcPct val="120000"/>
              </a:lnSpc>
              <a:buClr>
                <a:srgbClr val="011F39"/>
              </a:buClr>
              <a:buFont typeface="Arial" panose="020B0604020202020204" pitchFamily="34" charset="0"/>
              <a:buChar char="•"/>
            </a:pPr>
            <a:r>
              <a:rPr lang="fr-FR" dirty="0">
                <a:solidFill>
                  <a:srgbClr val="011F39"/>
                </a:solidFill>
                <a:cs typeface="Segoe UI" panose="020B0502040204020203" pitchFamily="34" charset="0"/>
              </a:rPr>
              <a:t>Une colonne référence à la table mère - JOINTURE</a:t>
            </a:r>
          </a:p>
        </p:txBody>
      </p:sp>
      <p:sp>
        <p:nvSpPr>
          <p:cNvPr id="5" name="Espace réservé du texte 19">
            <a:extLst>
              <a:ext uri="{FF2B5EF4-FFF2-40B4-BE49-F238E27FC236}">
                <a16:creationId xmlns:a16="http://schemas.microsoft.com/office/drawing/2014/main" id="{EF71FCD1-EB37-485B-827A-23A3785D6F72}"/>
              </a:ext>
            </a:extLst>
          </p:cNvPr>
          <p:cNvSpPr txBox="1">
            <a:spLocks/>
          </p:cNvSpPr>
          <p:nvPr/>
        </p:nvSpPr>
        <p:spPr>
          <a:xfrm>
            <a:off x="354186" y="1240233"/>
            <a:ext cx="2852415" cy="4421658"/>
          </a:xfrm>
          <a:prstGeom prst="rect">
            <a:avLst/>
          </a:prstGeom>
        </p:spPr>
        <p:txBody>
          <a:bodyPr lIns="0" tIns="0" rIns="0" bIns="0"/>
          <a:lstStyle>
            <a:lvl1pPr marL="0" indent="0" algn="l" defTabSz="914400" rtl="0" eaLnBrk="1" latinLnBrk="0" hangingPunct="1">
              <a:lnSpc>
                <a:spcPct val="90000"/>
              </a:lnSpc>
              <a:spcBef>
                <a:spcPts val="1000"/>
              </a:spcBef>
              <a:buFont typeface="Arial" panose="020B0604020202020204" pitchFamily="34" charset="0"/>
              <a:buNone/>
              <a:defRPr sz="2800" b="1" kern="1200">
                <a:solidFill>
                  <a:schemeClr val="bg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a:solidFill>
                  <a:srgbClr val="3B518E"/>
                </a:solidFill>
              </a:rPr>
              <a:t>Héritage</a:t>
            </a:r>
          </a:p>
        </p:txBody>
      </p:sp>
      <p:sp>
        <p:nvSpPr>
          <p:cNvPr id="6" name="Titre 1">
            <a:extLst>
              <a:ext uri="{FF2B5EF4-FFF2-40B4-BE49-F238E27FC236}">
                <a16:creationId xmlns:a16="http://schemas.microsoft.com/office/drawing/2014/main" id="{48EE39BE-9E8A-4EFB-AA76-646D28DDBF24}"/>
              </a:ext>
            </a:extLst>
          </p:cNvPr>
          <p:cNvSpPr txBox="1">
            <a:spLocks/>
          </p:cNvSpPr>
          <p:nvPr/>
        </p:nvSpPr>
        <p:spPr>
          <a:xfrm>
            <a:off x="3825174" y="428630"/>
            <a:ext cx="8012641" cy="542920"/>
          </a:xfrm>
          <a:prstGeom prst="rect">
            <a:avLst/>
          </a:prstGeom>
        </p:spPr>
        <p:txBody>
          <a:bodyPr lIns="0" tIns="0" rIns="0" bIns="0" anchor="t" anchorCtr="0">
            <a:normAutofit/>
          </a:bodyPr>
          <a:lstStyle>
            <a:lvl1pPr algn="r" defTabSz="914400" rtl="0" eaLnBrk="1" latinLnBrk="0" hangingPunct="1">
              <a:lnSpc>
                <a:spcPct val="90000"/>
              </a:lnSpc>
              <a:spcBef>
                <a:spcPct val="0"/>
              </a:spcBef>
              <a:buNone/>
              <a:defRPr sz="1400" kern="1200">
                <a:solidFill>
                  <a:srgbClr val="222933"/>
                </a:solidFill>
                <a:latin typeface="Segoe UI Light" panose="020B0502040204020203" pitchFamily="34" charset="0"/>
                <a:ea typeface="+mj-ea"/>
                <a:cs typeface="Segoe UI Light" panose="020B0502040204020203" pitchFamily="34" charset="0"/>
              </a:defRPr>
            </a:lvl1pPr>
          </a:lstStyle>
          <a:p>
            <a:r>
              <a:rPr lang="fr-FR" dirty="0">
                <a:solidFill>
                  <a:srgbClr val="141E26"/>
                </a:solidFill>
              </a:rPr>
              <a:t>Java </a:t>
            </a:r>
            <a:r>
              <a:rPr lang="fr-FR" dirty="0" err="1">
                <a:solidFill>
                  <a:srgbClr val="141E26"/>
                </a:solidFill>
              </a:rPr>
              <a:t>Frameworks</a:t>
            </a:r>
            <a:endParaRPr lang="fr-FR" dirty="0">
              <a:solidFill>
                <a:srgbClr val="141E26"/>
              </a:solidFill>
            </a:endParaRPr>
          </a:p>
          <a:p>
            <a:r>
              <a:rPr lang="fr-FR" b="1" cap="all" dirty="0">
                <a:solidFill>
                  <a:srgbClr val="3B518E"/>
                </a:solidFill>
                <a:latin typeface="Segoe UI" panose="020B0502040204020203" pitchFamily="34" charset="0"/>
                <a:cs typeface="Segoe UI" panose="020B0502040204020203" pitchFamily="34" charset="0"/>
              </a:rPr>
              <a:t>Spring data</a:t>
            </a:r>
          </a:p>
        </p:txBody>
      </p:sp>
      <p:pic>
        <p:nvPicPr>
          <p:cNvPr id="9" name="Graphique 8">
            <a:extLst>
              <a:ext uri="{FF2B5EF4-FFF2-40B4-BE49-F238E27FC236}">
                <a16:creationId xmlns:a16="http://schemas.microsoft.com/office/drawing/2014/main" id="{6D568089-B2B3-4769-9325-554149C6E5CA}"/>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54184" y="6124781"/>
            <a:ext cx="528777" cy="528777"/>
          </a:xfrm>
          <a:prstGeom prst="rect">
            <a:avLst/>
          </a:prstGeom>
        </p:spPr>
      </p:pic>
    </p:spTree>
    <p:extLst>
      <p:ext uri="{BB962C8B-B14F-4D97-AF65-F5344CB8AC3E}">
        <p14:creationId xmlns:p14="http://schemas.microsoft.com/office/powerpoint/2010/main" val="13862233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1">
            <a:extLst>
              <a:ext uri="{FF2B5EF4-FFF2-40B4-BE49-F238E27FC236}">
                <a16:creationId xmlns:a16="http://schemas.microsoft.com/office/drawing/2014/main" id="{60CE161F-9819-CF78-97D6-61E73099906C}"/>
              </a:ext>
            </a:extLst>
          </p:cNvPr>
          <p:cNvSpPr txBox="1">
            <a:spLocks/>
          </p:cNvSpPr>
          <p:nvPr/>
        </p:nvSpPr>
        <p:spPr>
          <a:xfrm>
            <a:off x="3506876" y="1249402"/>
            <a:ext cx="8330938" cy="4450898"/>
          </a:xfrm>
          <a:prstGeom prst="rect">
            <a:avLst/>
          </a:prstGeom>
          <a:noFill/>
          <a:ln>
            <a:noFill/>
          </a:ln>
        </p:spPr>
        <p:txBody>
          <a:bodyPr vert="horz" wrap="square" lIns="91440" tIns="45720" rIns="91440" bIns="45720" rtlCol="0" anchor="t" anchorCtr="0">
            <a:spAutoFit/>
          </a:bodyPr>
          <a:lstStyle>
            <a:lvl1pPr algn="l" defTabSz="914400" rtl="0" eaLnBrk="1" latinLnBrk="0" hangingPunct="1">
              <a:lnSpc>
                <a:spcPct val="90000"/>
              </a:lnSpc>
              <a:spcBef>
                <a:spcPct val="0"/>
              </a:spcBef>
              <a:buNone/>
              <a:defRPr sz="4400" kern="1200">
                <a:solidFill>
                  <a:schemeClr val="tx1"/>
                </a:solidFill>
                <a:latin typeface="Segoe UI" panose="020B0502040204020203" pitchFamily="34" charset="0"/>
                <a:ea typeface="+mj-ea"/>
                <a:cs typeface="+mj-cs"/>
              </a:defRPr>
            </a:lvl1pPr>
          </a:lstStyle>
          <a:p>
            <a:pPr>
              <a:lnSpc>
                <a:spcPct val="120000"/>
              </a:lnSpc>
              <a:buClr>
                <a:srgbClr val="011F39"/>
              </a:buClr>
            </a:pPr>
            <a:r>
              <a:rPr lang="fr-FR" sz="2400" dirty="0">
                <a:solidFill>
                  <a:srgbClr val="95B258"/>
                </a:solidFill>
                <a:cs typeface="Segoe UI" panose="020B0502040204020203" pitchFamily="34" charset="0"/>
              </a:rPr>
              <a:t>JOINED</a:t>
            </a:r>
          </a:p>
          <a:p>
            <a:pPr>
              <a:lnSpc>
                <a:spcPct val="120000"/>
              </a:lnSpc>
              <a:buClr>
                <a:srgbClr val="011F39"/>
              </a:buClr>
            </a:pPr>
            <a:r>
              <a:rPr lang="fr-FR" sz="1800" dirty="0">
                <a:solidFill>
                  <a:srgbClr val="011F39"/>
                </a:solidFill>
                <a:latin typeface="Segoe UI" panose="020B0502040204020203" pitchFamily="34" charset="0"/>
                <a:cs typeface="Segoe UI" panose="020B0502040204020203" pitchFamily="34" charset="0"/>
                <a:sym typeface="Wingdings" panose="05000000000000000000" pitchFamily="2" charset="2"/>
              </a:rPr>
              <a:t>Table de l’entité </a:t>
            </a:r>
            <a:r>
              <a:rPr lang="fr-FR" sz="1800" dirty="0" err="1">
                <a:solidFill>
                  <a:srgbClr val="011F39"/>
                </a:solidFill>
                <a:latin typeface="Segoe UI" panose="020B0502040204020203" pitchFamily="34" charset="0"/>
                <a:cs typeface="Segoe UI" panose="020B0502040204020203" pitchFamily="34" charset="0"/>
                <a:sym typeface="Wingdings" panose="05000000000000000000" pitchFamily="2" charset="2"/>
              </a:rPr>
              <a:t>Employe</a:t>
            </a:r>
            <a:endParaRPr lang="fr-FR" sz="1800" dirty="0">
              <a:latin typeface="Segoe UI" panose="020B0502040204020203" pitchFamily="34" charset="0"/>
              <a:cs typeface="Segoe UI" panose="020B0502040204020203" pitchFamily="34" charset="0"/>
            </a:endParaRPr>
          </a:p>
          <a:p>
            <a:pPr>
              <a:lnSpc>
                <a:spcPct val="120000"/>
              </a:lnSpc>
              <a:buClr>
                <a:srgbClr val="011F39"/>
              </a:buClr>
            </a:pPr>
            <a:endParaRPr lang="fr-FR" sz="2400" dirty="0">
              <a:solidFill>
                <a:srgbClr val="011F39"/>
              </a:solidFill>
              <a:cs typeface="Segoe UI" panose="020B0502040204020203" pitchFamily="34" charset="0"/>
            </a:endParaRPr>
          </a:p>
          <a:p>
            <a:pPr>
              <a:lnSpc>
                <a:spcPct val="120000"/>
              </a:lnSpc>
              <a:buClr>
                <a:srgbClr val="011F39"/>
              </a:buClr>
            </a:pPr>
            <a:endParaRPr lang="fr-FR" sz="2400" dirty="0">
              <a:solidFill>
                <a:srgbClr val="011F39"/>
              </a:solidFill>
              <a:cs typeface="Segoe UI" panose="020B0502040204020203" pitchFamily="34" charset="0"/>
            </a:endParaRPr>
          </a:p>
          <a:p>
            <a:pPr>
              <a:lnSpc>
                <a:spcPct val="120000"/>
              </a:lnSpc>
              <a:buClr>
                <a:srgbClr val="011F39"/>
              </a:buClr>
            </a:pPr>
            <a:endParaRPr lang="fr-FR" sz="2400" dirty="0">
              <a:solidFill>
                <a:srgbClr val="011F39"/>
              </a:solidFill>
              <a:cs typeface="Segoe UI" panose="020B0502040204020203" pitchFamily="34" charset="0"/>
            </a:endParaRPr>
          </a:p>
          <a:p>
            <a:pPr>
              <a:lnSpc>
                <a:spcPct val="120000"/>
              </a:lnSpc>
              <a:buClr>
                <a:srgbClr val="011F39"/>
              </a:buClr>
            </a:pPr>
            <a:endParaRPr lang="fr-FR" sz="2400" dirty="0">
              <a:solidFill>
                <a:srgbClr val="011F39"/>
              </a:solidFill>
              <a:cs typeface="Segoe UI" panose="020B0502040204020203" pitchFamily="34" charset="0"/>
            </a:endParaRPr>
          </a:p>
          <a:p>
            <a:pPr>
              <a:lnSpc>
                <a:spcPct val="120000"/>
              </a:lnSpc>
              <a:buClr>
                <a:srgbClr val="011F39"/>
              </a:buClr>
            </a:pPr>
            <a:r>
              <a:rPr lang="fr-FR" sz="1800" dirty="0">
                <a:solidFill>
                  <a:srgbClr val="011F39"/>
                </a:solidFill>
                <a:latin typeface="Segoe UI" panose="020B0502040204020203" pitchFamily="34" charset="0"/>
                <a:cs typeface="Segoe UI" panose="020B0502040204020203" pitchFamily="34" charset="0"/>
                <a:sym typeface="Wingdings" panose="05000000000000000000" pitchFamily="2" charset="2"/>
              </a:rPr>
              <a:t>Table de l’entité Formateur </a:t>
            </a:r>
          </a:p>
          <a:p>
            <a:pPr>
              <a:lnSpc>
                <a:spcPct val="120000"/>
              </a:lnSpc>
              <a:buClr>
                <a:srgbClr val="011F39"/>
              </a:buClr>
            </a:pPr>
            <a:endParaRPr lang="fr-FR" sz="1050" dirty="0">
              <a:solidFill>
                <a:srgbClr val="011F39"/>
              </a:solidFill>
              <a:cs typeface="Segoe UI" panose="020B0502040204020203" pitchFamily="34" charset="0"/>
              <a:sym typeface="Wingdings" panose="05000000000000000000" pitchFamily="2" charset="2"/>
            </a:endParaRPr>
          </a:p>
          <a:p>
            <a:pPr>
              <a:lnSpc>
                <a:spcPct val="120000"/>
              </a:lnSpc>
              <a:buClr>
                <a:srgbClr val="011F39"/>
              </a:buClr>
            </a:pPr>
            <a:endParaRPr lang="fr-FR" sz="1050" dirty="0">
              <a:solidFill>
                <a:srgbClr val="011F39"/>
              </a:solidFill>
              <a:cs typeface="Segoe UI" panose="020B0502040204020203" pitchFamily="34" charset="0"/>
              <a:sym typeface="Wingdings" panose="05000000000000000000" pitchFamily="2" charset="2"/>
            </a:endParaRPr>
          </a:p>
          <a:p>
            <a:pPr>
              <a:lnSpc>
                <a:spcPct val="120000"/>
              </a:lnSpc>
              <a:buClr>
                <a:srgbClr val="011F39"/>
              </a:buClr>
            </a:pPr>
            <a:endParaRPr lang="fr-FR" sz="1050" dirty="0">
              <a:solidFill>
                <a:srgbClr val="011F39"/>
              </a:solidFill>
              <a:cs typeface="Segoe UI" panose="020B0502040204020203" pitchFamily="34" charset="0"/>
              <a:sym typeface="Wingdings" panose="05000000000000000000" pitchFamily="2" charset="2"/>
            </a:endParaRPr>
          </a:p>
          <a:p>
            <a:pPr>
              <a:lnSpc>
                <a:spcPct val="120000"/>
              </a:lnSpc>
              <a:buClr>
                <a:srgbClr val="011F39"/>
              </a:buClr>
            </a:pPr>
            <a:endParaRPr lang="fr-FR" sz="1050" dirty="0">
              <a:solidFill>
                <a:srgbClr val="011F39"/>
              </a:solidFill>
              <a:latin typeface="Segoe UI" panose="020B0502040204020203" pitchFamily="34" charset="0"/>
              <a:cs typeface="Segoe UI" panose="020B0502040204020203" pitchFamily="34" charset="0"/>
              <a:sym typeface="Wingdings" panose="05000000000000000000" pitchFamily="2" charset="2"/>
            </a:endParaRPr>
          </a:p>
          <a:p>
            <a:pPr>
              <a:lnSpc>
                <a:spcPct val="120000"/>
              </a:lnSpc>
              <a:buClr>
                <a:srgbClr val="011F39"/>
              </a:buClr>
            </a:pPr>
            <a:endParaRPr lang="fr-FR" sz="1050" dirty="0">
              <a:solidFill>
                <a:srgbClr val="011F39"/>
              </a:solidFill>
              <a:latin typeface="Segoe UI" panose="020B0502040204020203" pitchFamily="34" charset="0"/>
              <a:cs typeface="Segoe UI" panose="020B0502040204020203" pitchFamily="34" charset="0"/>
              <a:sym typeface="Wingdings" panose="05000000000000000000" pitchFamily="2" charset="2"/>
            </a:endParaRPr>
          </a:p>
          <a:p>
            <a:pPr>
              <a:lnSpc>
                <a:spcPct val="120000"/>
              </a:lnSpc>
              <a:buClr>
                <a:srgbClr val="011F39"/>
              </a:buClr>
            </a:pPr>
            <a:r>
              <a:rPr lang="fr-FR" sz="1800" dirty="0">
                <a:solidFill>
                  <a:srgbClr val="011F39"/>
                </a:solidFill>
                <a:latin typeface="Segoe UI" panose="020B0502040204020203" pitchFamily="34" charset="0"/>
                <a:cs typeface="Segoe UI" panose="020B0502040204020203" pitchFamily="34" charset="0"/>
                <a:sym typeface="Wingdings" panose="05000000000000000000" pitchFamily="2" charset="2"/>
              </a:rPr>
              <a:t>Table de l’entité </a:t>
            </a:r>
            <a:r>
              <a:rPr lang="fr-FR" sz="1800" dirty="0" err="1">
                <a:solidFill>
                  <a:srgbClr val="011F39"/>
                </a:solidFill>
                <a:latin typeface="Segoe UI" panose="020B0502040204020203" pitchFamily="34" charset="0"/>
                <a:cs typeface="Segoe UI" panose="020B0502040204020203" pitchFamily="34" charset="0"/>
                <a:sym typeface="Wingdings" panose="05000000000000000000" pitchFamily="2" charset="2"/>
              </a:rPr>
              <a:t>ChargeRelationsEcoleEntreprises</a:t>
            </a:r>
            <a:endParaRPr lang="fr-FR" sz="1800" dirty="0">
              <a:latin typeface="Segoe UI" panose="020B0502040204020203" pitchFamily="34" charset="0"/>
              <a:cs typeface="Segoe UI" panose="020B0502040204020203" pitchFamily="34" charset="0"/>
            </a:endParaRPr>
          </a:p>
          <a:p>
            <a:pPr>
              <a:lnSpc>
                <a:spcPct val="120000"/>
              </a:lnSpc>
              <a:buClr>
                <a:srgbClr val="011F39"/>
              </a:buClr>
            </a:pPr>
            <a:endParaRPr lang="fr-FR" sz="1050" dirty="0">
              <a:latin typeface="Segoe UI" panose="020B0502040204020203" pitchFamily="34" charset="0"/>
              <a:cs typeface="Segoe UI" panose="020B0502040204020203" pitchFamily="34" charset="0"/>
            </a:endParaRPr>
          </a:p>
        </p:txBody>
      </p:sp>
      <p:sp>
        <p:nvSpPr>
          <p:cNvPr id="5" name="Espace réservé du texte 19">
            <a:extLst>
              <a:ext uri="{FF2B5EF4-FFF2-40B4-BE49-F238E27FC236}">
                <a16:creationId xmlns:a16="http://schemas.microsoft.com/office/drawing/2014/main" id="{EF71FCD1-EB37-485B-827A-23A3785D6F72}"/>
              </a:ext>
            </a:extLst>
          </p:cNvPr>
          <p:cNvSpPr txBox="1">
            <a:spLocks/>
          </p:cNvSpPr>
          <p:nvPr/>
        </p:nvSpPr>
        <p:spPr>
          <a:xfrm>
            <a:off x="354186" y="1240233"/>
            <a:ext cx="2852415" cy="4421658"/>
          </a:xfrm>
          <a:prstGeom prst="rect">
            <a:avLst/>
          </a:prstGeom>
        </p:spPr>
        <p:txBody>
          <a:bodyPr lIns="0" tIns="0" rIns="0" bIns="0"/>
          <a:lstStyle>
            <a:lvl1pPr marL="0" indent="0" algn="l" defTabSz="914400" rtl="0" eaLnBrk="1" latinLnBrk="0" hangingPunct="1">
              <a:lnSpc>
                <a:spcPct val="90000"/>
              </a:lnSpc>
              <a:spcBef>
                <a:spcPts val="1000"/>
              </a:spcBef>
              <a:buFont typeface="Arial" panose="020B0604020202020204" pitchFamily="34" charset="0"/>
              <a:buNone/>
              <a:defRPr sz="2800" b="1" kern="1200">
                <a:solidFill>
                  <a:schemeClr val="bg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a:solidFill>
                  <a:srgbClr val="3B518E"/>
                </a:solidFill>
              </a:rPr>
              <a:t>Héritage</a:t>
            </a:r>
          </a:p>
        </p:txBody>
      </p:sp>
      <p:sp>
        <p:nvSpPr>
          <p:cNvPr id="6" name="Titre 1">
            <a:extLst>
              <a:ext uri="{FF2B5EF4-FFF2-40B4-BE49-F238E27FC236}">
                <a16:creationId xmlns:a16="http://schemas.microsoft.com/office/drawing/2014/main" id="{48EE39BE-9E8A-4EFB-AA76-646D28DDBF24}"/>
              </a:ext>
            </a:extLst>
          </p:cNvPr>
          <p:cNvSpPr txBox="1">
            <a:spLocks/>
          </p:cNvSpPr>
          <p:nvPr/>
        </p:nvSpPr>
        <p:spPr>
          <a:xfrm>
            <a:off x="3825174" y="428630"/>
            <a:ext cx="8012641" cy="542920"/>
          </a:xfrm>
          <a:prstGeom prst="rect">
            <a:avLst/>
          </a:prstGeom>
        </p:spPr>
        <p:txBody>
          <a:bodyPr lIns="0" tIns="0" rIns="0" bIns="0" anchor="t" anchorCtr="0">
            <a:normAutofit/>
          </a:bodyPr>
          <a:lstStyle>
            <a:lvl1pPr algn="r" defTabSz="914400" rtl="0" eaLnBrk="1" latinLnBrk="0" hangingPunct="1">
              <a:lnSpc>
                <a:spcPct val="90000"/>
              </a:lnSpc>
              <a:spcBef>
                <a:spcPct val="0"/>
              </a:spcBef>
              <a:buNone/>
              <a:defRPr sz="1400" kern="1200">
                <a:solidFill>
                  <a:srgbClr val="222933"/>
                </a:solidFill>
                <a:latin typeface="Segoe UI Light" panose="020B0502040204020203" pitchFamily="34" charset="0"/>
                <a:ea typeface="+mj-ea"/>
                <a:cs typeface="Segoe UI Light" panose="020B0502040204020203" pitchFamily="34" charset="0"/>
              </a:defRPr>
            </a:lvl1pPr>
          </a:lstStyle>
          <a:p>
            <a:r>
              <a:rPr lang="fr-FR" dirty="0">
                <a:solidFill>
                  <a:srgbClr val="141E26"/>
                </a:solidFill>
              </a:rPr>
              <a:t>Java </a:t>
            </a:r>
            <a:r>
              <a:rPr lang="fr-FR" dirty="0" err="1">
                <a:solidFill>
                  <a:srgbClr val="141E26"/>
                </a:solidFill>
              </a:rPr>
              <a:t>Frameworks</a:t>
            </a:r>
            <a:endParaRPr lang="fr-FR" dirty="0">
              <a:solidFill>
                <a:srgbClr val="141E26"/>
              </a:solidFill>
            </a:endParaRPr>
          </a:p>
          <a:p>
            <a:r>
              <a:rPr lang="fr-FR" b="1" cap="all" dirty="0">
                <a:solidFill>
                  <a:srgbClr val="3B518E"/>
                </a:solidFill>
                <a:latin typeface="Segoe UI" panose="020B0502040204020203" pitchFamily="34" charset="0"/>
                <a:cs typeface="Segoe UI" panose="020B0502040204020203" pitchFamily="34" charset="0"/>
              </a:rPr>
              <a:t>Spring data</a:t>
            </a:r>
          </a:p>
        </p:txBody>
      </p:sp>
      <p:pic>
        <p:nvPicPr>
          <p:cNvPr id="9" name="Graphique 8">
            <a:extLst>
              <a:ext uri="{FF2B5EF4-FFF2-40B4-BE49-F238E27FC236}">
                <a16:creationId xmlns:a16="http://schemas.microsoft.com/office/drawing/2014/main" id="{6D568089-B2B3-4769-9325-554149C6E5CA}"/>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54184" y="6124781"/>
            <a:ext cx="528777" cy="528777"/>
          </a:xfrm>
          <a:prstGeom prst="rect">
            <a:avLst/>
          </a:prstGeom>
        </p:spPr>
      </p:pic>
      <p:graphicFrame>
        <p:nvGraphicFramePr>
          <p:cNvPr id="2" name="Tableau 1">
            <a:extLst>
              <a:ext uri="{FF2B5EF4-FFF2-40B4-BE49-F238E27FC236}">
                <a16:creationId xmlns:a16="http://schemas.microsoft.com/office/drawing/2014/main" id="{332F734D-1F75-8B4C-9382-00904725E76E}"/>
              </a:ext>
            </a:extLst>
          </p:cNvPr>
          <p:cNvGraphicFramePr>
            <a:graphicFrameLocks noGrp="1"/>
          </p:cNvGraphicFramePr>
          <p:nvPr>
            <p:extLst>
              <p:ext uri="{D42A27DB-BD31-4B8C-83A1-F6EECF244321}">
                <p14:modId xmlns:p14="http://schemas.microsoft.com/office/powerpoint/2010/main" val="1543104636"/>
              </p:ext>
            </p:extLst>
          </p:nvPr>
        </p:nvGraphicFramePr>
        <p:xfrm>
          <a:off x="3506876" y="5528848"/>
          <a:ext cx="5206848" cy="754580"/>
        </p:xfrm>
        <a:graphic>
          <a:graphicData uri="http://schemas.openxmlformats.org/drawingml/2006/table">
            <a:tbl>
              <a:tblPr firstRow="1" bandRow="1">
                <a:tableStyleId>{2D5ABB26-0587-4C30-8999-92F81FD0307C}</a:tableStyleId>
              </a:tblPr>
              <a:tblGrid>
                <a:gridCol w="3189203">
                  <a:extLst>
                    <a:ext uri="{9D8B030D-6E8A-4147-A177-3AD203B41FA5}">
                      <a16:colId xmlns:a16="http://schemas.microsoft.com/office/drawing/2014/main" val="2092520981"/>
                    </a:ext>
                  </a:extLst>
                </a:gridCol>
                <a:gridCol w="2017645">
                  <a:extLst>
                    <a:ext uri="{9D8B030D-6E8A-4147-A177-3AD203B41FA5}">
                      <a16:colId xmlns:a16="http://schemas.microsoft.com/office/drawing/2014/main" val="20004"/>
                    </a:ext>
                  </a:extLst>
                </a:gridCol>
              </a:tblGrid>
              <a:tr h="377290">
                <a:tc>
                  <a:txBody>
                    <a:bodyPr/>
                    <a:lstStyle/>
                    <a:p>
                      <a:pPr algn="ctr"/>
                      <a:r>
                        <a:rPr lang="fr-FR" sz="1600" kern="1200" dirty="0">
                          <a:solidFill>
                            <a:srgbClr val="FFFFFF"/>
                          </a:solidFill>
                          <a:latin typeface="Segoe UI" panose="020B0502040204020203" pitchFamily="34" charset="0"/>
                          <a:ea typeface="+mn-ea"/>
                          <a:cs typeface="Segoe UI" panose="020B0502040204020203" pitchFamily="34" charset="0"/>
                        </a:rPr>
                        <a:t>OFFICE_PHONE_NUMBER</a:t>
                      </a:r>
                      <a:endParaRPr lang="fr-FR" sz="1600" dirty="0">
                        <a:solidFill>
                          <a:srgbClr val="FFFFFF"/>
                        </a:solidFill>
                        <a:latin typeface="Segoe UI" panose="020B0502040204020203" pitchFamily="34" charset="0"/>
                        <a:cs typeface="Segoe UI" panose="020B0502040204020203" pitchFamily="34" charset="0"/>
                      </a:endParaRPr>
                    </a:p>
                  </a:txBody>
                  <a:tcPr>
                    <a:solidFill>
                      <a:srgbClr val="06516F"/>
                    </a:solidFill>
                  </a:tcPr>
                </a:tc>
                <a:tc>
                  <a:txBody>
                    <a:bodyPr/>
                    <a:lstStyle/>
                    <a:p>
                      <a:pPr algn="ctr"/>
                      <a:r>
                        <a:rPr lang="fr-FR" sz="1600" kern="1200" dirty="0">
                          <a:solidFill>
                            <a:srgbClr val="FFFFFF"/>
                          </a:solidFill>
                          <a:latin typeface="Segoe UI" panose="020B0502040204020203" pitchFamily="34" charset="0"/>
                          <a:ea typeface="+mn-ea"/>
                          <a:cs typeface="Segoe UI" panose="020B0502040204020203" pitchFamily="34" charset="0"/>
                        </a:rPr>
                        <a:t>EMPLOYEE_ID</a:t>
                      </a:r>
                      <a:endParaRPr lang="fr-FR" sz="1600" dirty="0">
                        <a:solidFill>
                          <a:srgbClr val="FFFFFF"/>
                        </a:solidFill>
                        <a:latin typeface="Segoe UI" panose="020B0502040204020203" pitchFamily="34" charset="0"/>
                        <a:cs typeface="Segoe UI" panose="020B0502040204020203" pitchFamily="34" charset="0"/>
                      </a:endParaRPr>
                    </a:p>
                  </a:txBody>
                  <a:tcPr>
                    <a:solidFill>
                      <a:srgbClr val="06516F"/>
                    </a:solidFill>
                  </a:tcPr>
                </a:tc>
                <a:extLst>
                  <a:ext uri="{0D108BD9-81ED-4DB2-BD59-A6C34878D82A}">
                    <a16:rowId xmlns:a16="http://schemas.microsoft.com/office/drawing/2014/main" val="3083061463"/>
                  </a:ext>
                </a:extLst>
              </a:tr>
              <a:tr h="377290">
                <a:tc>
                  <a:txBody>
                    <a:bodyPr/>
                    <a:lstStyle/>
                    <a:p>
                      <a:pPr algn="ctr"/>
                      <a:r>
                        <a:rPr lang="en-US" sz="1800" kern="1200" dirty="0">
                          <a:solidFill>
                            <a:srgbClr val="FFFFFF"/>
                          </a:solidFill>
                          <a:effectLst/>
                          <a:latin typeface="Segoe UI" panose="020B0502040204020203" pitchFamily="34" charset="0"/>
                          <a:ea typeface="+mn-ea"/>
                          <a:cs typeface="Segoe UI" panose="020B0502040204020203" pitchFamily="34" charset="0"/>
                        </a:rPr>
                        <a:t>04XXXXXXXX</a:t>
                      </a:r>
                      <a:endParaRPr lang="fr-FR" sz="1600" dirty="0">
                        <a:solidFill>
                          <a:srgbClr val="FFFFFF"/>
                        </a:solidFill>
                        <a:latin typeface="Segoe UI" panose="020B0502040204020203" pitchFamily="34" charset="0"/>
                        <a:cs typeface="Segoe UI" panose="020B0502040204020203" pitchFamily="34" charset="0"/>
                      </a:endParaRPr>
                    </a:p>
                  </a:txBody>
                  <a:tcPr>
                    <a:solidFill>
                      <a:srgbClr val="4AA5B7"/>
                    </a:solidFill>
                  </a:tcPr>
                </a:tc>
                <a:tc>
                  <a:txBody>
                    <a:bodyPr/>
                    <a:lstStyle/>
                    <a:p>
                      <a:pPr algn="ctr"/>
                      <a:r>
                        <a:rPr lang="fr-FR" sz="1600" dirty="0">
                          <a:solidFill>
                            <a:srgbClr val="FFFFFF"/>
                          </a:solidFill>
                          <a:latin typeface="Segoe UI" panose="020B0502040204020203" pitchFamily="34" charset="0"/>
                          <a:cs typeface="Segoe UI" panose="020B0502040204020203" pitchFamily="34" charset="0"/>
                        </a:rPr>
                        <a:t>3</a:t>
                      </a:r>
                    </a:p>
                  </a:txBody>
                  <a:tcPr>
                    <a:solidFill>
                      <a:srgbClr val="4AA5B7"/>
                    </a:solidFill>
                  </a:tcPr>
                </a:tc>
                <a:extLst>
                  <a:ext uri="{0D108BD9-81ED-4DB2-BD59-A6C34878D82A}">
                    <a16:rowId xmlns:a16="http://schemas.microsoft.com/office/drawing/2014/main" val="102590858"/>
                  </a:ext>
                </a:extLst>
              </a:tr>
            </a:tbl>
          </a:graphicData>
        </a:graphic>
      </p:graphicFrame>
      <p:graphicFrame>
        <p:nvGraphicFramePr>
          <p:cNvPr id="4" name="Tableau 3">
            <a:extLst>
              <a:ext uri="{FF2B5EF4-FFF2-40B4-BE49-F238E27FC236}">
                <a16:creationId xmlns:a16="http://schemas.microsoft.com/office/drawing/2014/main" id="{C2404797-7AE7-3F76-5185-E5AF9100FDEC}"/>
              </a:ext>
            </a:extLst>
          </p:cNvPr>
          <p:cNvGraphicFramePr>
            <a:graphicFrameLocks noGrp="1"/>
          </p:cNvGraphicFramePr>
          <p:nvPr>
            <p:extLst>
              <p:ext uri="{D42A27DB-BD31-4B8C-83A1-F6EECF244321}">
                <p14:modId xmlns:p14="http://schemas.microsoft.com/office/powerpoint/2010/main" val="1899850347"/>
              </p:ext>
            </p:extLst>
          </p:nvPr>
        </p:nvGraphicFramePr>
        <p:xfrm>
          <a:off x="3506876" y="4218654"/>
          <a:ext cx="5206848" cy="754580"/>
        </p:xfrm>
        <a:graphic>
          <a:graphicData uri="http://schemas.openxmlformats.org/drawingml/2006/table">
            <a:tbl>
              <a:tblPr firstRow="1" bandRow="1">
                <a:tableStyleId>{2D5ABB26-0587-4C30-8999-92F81FD0307C}</a:tableStyleId>
              </a:tblPr>
              <a:tblGrid>
                <a:gridCol w="3199143">
                  <a:extLst>
                    <a:ext uri="{9D8B030D-6E8A-4147-A177-3AD203B41FA5}">
                      <a16:colId xmlns:a16="http://schemas.microsoft.com/office/drawing/2014/main" val="2092520981"/>
                    </a:ext>
                  </a:extLst>
                </a:gridCol>
                <a:gridCol w="2007705">
                  <a:extLst>
                    <a:ext uri="{9D8B030D-6E8A-4147-A177-3AD203B41FA5}">
                      <a16:colId xmlns:a16="http://schemas.microsoft.com/office/drawing/2014/main" val="20004"/>
                    </a:ext>
                  </a:extLst>
                </a:gridCol>
              </a:tblGrid>
              <a:tr h="377290">
                <a:tc>
                  <a:txBody>
                    <a:bodyPr/>
                    <a:lstStyle/>
                    <a:p>
                      <a:pPr algn="ctr"/>
                      <a:r>
                        <a:rPr lang="fr-FR" sz="1600" kern="1200" dirty="0">
                          <a:solidFill>
                            <a:srgbClr val="FFFFFF"/>
                          </a:solidFill>
                          <a:latin typeface="Segoe UI" panose="020B0502040204020203" pitchFamily="34" charset="0"/>
                          <a:ea typeface="+mn-ea"/>
                          <a:cs typeface="Segoe UI" panose="020B0502040204020203" pitchFamily="34" charset="0"/>
                        </a:rPr>
                        <a:t>COMPUTER_SCIENCE_COURSE</a:t>
                      </a:r>
                      <a:endParaRPr lang="fr-FR" sz="1600" dirty="0">
                        <a:solidFill>
                          <a:srgbClr val="FFFFFF"/>
                        </a:solidFill>
                        <a:latin typeface="Segoe UI" panose="020B0502040204020203" pitchFamily="34" charset="0"/>
                        <a:cs typeface="Segoe UI" panose="020B0502040204020203" pitchFamily="34" charset="0"/>
                      </a:endParaRPr>
                    </a:p>
                  </a:txBody>
                  <a:tcPr>
                    <a:solidFill>
                      <a:srgbClr val="06516F"/>
                    </a:solidFill>
                  </a:tcPr>
                </a:tc>
                <a:tc>
                  <a:txBody>
                    <a:bodyPr/>
                    <a:lstStyle/>
                    <a:p>
                      <a:pPr algn="ctr"/>
                      <a:r>
                        <a:rPr lang="fr-FR" sz="1600" kern="1200" dirty="0">
                          <a:solidFill>
                            <a:srgbClr val="FFFFFF"/>
                          </a:solidFill>
                          <a:latin typeface="Segoe UI" panose="020B0502040204020203" pitchFamily="34" charset="0"/>
                          <a:ea typeface="+mn-ea"/>
                          <a:cs typeface="Segoe UI" panose="020B0502040204020203" pitchFamily="34" charset="0"/>
                        </a:rPr>
                        <a:t>EMPLOYEE_ID</a:t>
                      </a:r>
                      <a:endParaRPr lang="fr-FR" sz="1600" dirty="0">
                        <a:solidFill>
                          <a:srgbClr val="FFFFFF"/>
                        </a:solidFill>
                        <a:latin typeface="Segoe UI" panose="020B0502040204020203" pitchFamily="34" charset="0"/>
                        <a:cs typeface="Segoe UI" panose="020B0502040204020203" pitchFamily="34" charset="0"/>
                      </a:endParaRPr>
                    </a:p>
                  </a:txBody>
                  <a:tcPr>
                    <a:solidFill>
                      <a:srgbClr val="06516F"/>
                    </a:solidFill>
                  </a:tcPr>
                </a:tc>
                <a:extLst>
                  <a:ext uri="{0D108BD9-81ED-4DB2-BD59-A6C34878D82A}">
                    <a16:rowId xmlns:a16="http://schemas.microsoft.com/office/drawing/2014/main" val="3083061463"/>
                  </a:ext>
                </a:extLst>
              </a:tr>
              <a:tr h="377290">
                <a:tc>
                  <a:txBody>
                    <a:bodyPr/>
                    <a:lstStyle/>
                    <a:p>
                      <a:pPr algn="ctr"/>
                      <a:r>
                        <a:rPr lang="fr-FR" sz="1600" dirty="0">
                          <a:solidFill>
                            <a:srgbClr val="FFFFFF"/>
                          </a:solidFill>
                          <a:latin typeface="Segoe UI" panose="020B0502040204020203" pitchFamily="34" charset="0"/>
                          <a:cs typeface="Segoe UI" panose="020B0502040204020203" pitchFamily="34" charset="0"/>
                        </a:rPr>
                        <a:t>Développement</a:t>
                      </a:r>
                    </a:p>
                  </a:txBody>
                  <a:tcPr>
                    <a:solidFill>
                      <a:srgbClr val="016B9F"/>
                    </a:solidFill>
                  </a:tcPr>
                </a:tc>
                <a:tc>
                  <a:txBody>
                    <a:bodyPr/>
                    <a:lstStyle/>
                    <a:p>
                      <a:pPr algn="ctr"/>
                      <a:r>
                        <a:rPr lang="fr-FR" sz="1600" dirty="0">
                          <a:solidFill>
                            <a:srgbClr val="FFFFFF"/>
                          </a:solidFill>
                          <a:latin typeface="Segoe UI" panose="020B0502040204020203" pitchFamily="34" charset="0"/>
                          <a:cs typeface="Segoe UI" panose="020B0502040204020203" pitchFamily="34" charset="0"/>
                        </a:rPr>
                        <a:t>2</a:t>
                      </a:r>
                    </a:p>
                  </a:txBody>
                  <a:tcPr>
                    <a:solidFill>
                      <a:srgbClr val="016B9F"/>
                    </a:solidFill>
                  </a:tcPr>
                </a:tc>
                <a:extLst>
                  <a:ext uri="{0D108BD9-81ED-4DB2-BD59-A6C34878D82A}">
                    <a16:rowId xmlns:a16="http://schemas.microsoft.com/office/drawing/2014/main" val="4197006803"/>
                  </a:ext>
                </a:extLst>
              </a:tr>
            </a:tbl>
          </a:graphicData>
        </a:graphic>
      </p:graphicFrame>
      <p:graphicFrame>
        <p:nvGraphicFramePr>
          <p:cNvPr id="8" name="Tableau 7">
            <a:extLst>
              <a:ext uri="{FF2B5EF4-FFF2-40B4-BE49-F238E27FC236}">
                <a16:creationId xmlns:a16="http://schemas.microsoft.com/office/drawing/2014/main" id="{2C9AA374-1506-5DF7-5C51-58B2F9624990}"/>
              </a:ext>
            </a:extLst>
          </p:cNvPr>
          <p:cNvGraphicFramePr>
            <a:graphicFrameLocks noGrp="1"/>
          </p:cNvGraphicFramePr>
          <p:nvPr>
            <p:extLst>
              <p:ext uri="{D42A27DB-BD31-4B8C-83A1-F6EECF244321}">
                <p14:modId xmlns:p14="http://schemas.microsoft.com/office/powerpoint/2010/main" val="1286413789"/>
              </p:ext>
            </p:extLst>
          </p:nvPr>
        </p:nvGraphicFramePr>
        <p:xfrm>
          <a:off x="3506876" y="2179680"/>
          <a:ext cx="5704114" cy="1483360"/>
        </p:xfrm>
        <a:graphic>
          <a:graphicData uri="http://schemas.openxmlformats.org/drawingml/2006/table">
            <a:tbl>
              <a:tblPr firstRow="1" bandRow="1">
                <a:tableStyleId>{2D5ABB26-0587-4C30-8999-92F81FD0307C}</a:tableStyleId>
              </a:tblPr>
              <a:tblGrid>
                <a:gridCol w="1596571">
                  <a:extLst>
                    <a:ext uri="{9D8B030D-6E8A-4147-A177-3AD203B41FA5}">
                      <a16:colId xmlns:a16="http://schemas.microsoft.com/office/drawing/2014/main" val="1340093853"/>
                    </a:ext>
                  </a:extLst>
                </a:gridCol>
                <a:gridCol w="914400">
                  <a:extLst>
                    <a:ext uri="{9D8B030D-6E8A-4147-A177-3AD203B41FA5}">
                      <a16:colId xmlns:a16="http://schemas.microsoft.com/office/drawing/2014/main" val="3564795471"/>
                    </a:ext>
                  </a:extLst>
                </a:gridCol>
                <a:gridCol w="3193143">
                  <a:extLst>
                    <a:ext uri="{9D8B030D-6E8A-4147-A177-3AD203B41FA5}">
                      <a16:colId xmlns:a16="http://schemas.microsoft.com/office/drawing/2014/main" val="2092520981"/>
                    </a:ext>
                  </a:extLst>
                </a:gridCol>
              </a:tblGrid>
              <a:tr h="370840">
                <a:tc>
                  <a:txBody>
                    <a:bodyPr/>
                    <a:lstStyle/>
                    <a:p>
                      <a:pPr algn="ctr"/>
                      <a:r>
                        <a:rPr lang="fr-FR" sz="1600" kern="1200" dirty="0">
                          <a:solidFill>
                            <a:srgbClr val="FFFFFF"/>
                          </a:solidFill>
                          <a:latin typeface="Segoe UI" panose="020B0502040204020203" pitchFamily="34" charset="0"/>
                          <a:ea typeface="+mn-ea"/>
                          <a:cs typeface="Segoe UI" panose="020B0502040204020203" pitchFamily="34" charset="0"/>
                        </a:rPr>
                        <a:t>EMPLOYEE_ID</a:t>
                      </a:r>
                      <a:endParaRPr lang="fr-FR" sz="1600" dirty="0">
                        <a:solidFill>
                          <a:srgbClr val="FFFFFF"/>
                        </a:solidFill>
                        <a:latin typeface="Segoe UI" panose="020B0502040204020203" pitchFamily="34" charset="0"/>
                        <a:cs typeface="Segoe UI" panose="020B0502040204020203" pitchFamily="34" charset="0"/>
                      </a:endParaRPr>
                    </a:p>
                  </a:txBody>
                  <a:tcPr>
                    <a:solidFill>
                      <a:srgbClr val="06516F"/>
                    </a:solidFill>
                  </a:tcPr>
                </a:tc>
                <a:tc>
                  <a:txBody>
                    <a:bodyPr/>
                    <a:lstStyle/>
                    <a:p>
                      <a:pPr algn="ctr"/>
                      <a:r>
                        <a:rPr lang="fr-FR" sz="1600" kern="1200" dirty="0">
                          <a:solidFill>
                            <a:srgbClr val="FFFFFF"/>
                          </a:solidFill>
                          <a:latin typeface="Segoe UI" panose="020B0502040204020203" pitchFamily="34" charset="0"/>
                          <a:ea typeface="+mn-ea"/>
                          <a:cs typeface="Segoe UI" panose="020B0502040204020203" pitchFamily="34" charset="0"/>
                        </a:rPr>
                        <a:t>…</a:t>
                      </a:r>
                      <a:endParaRPr lang="fr-FR" sz="1600" dirty="0">
                        <a:solidFill>
                          <a:srgbClr val="FFFFFF"/>
                        </a:solidFill>
                        <a:latin typeface="Segoe UI" panose="020B0502040204020203" pitchFamily="34" charset="0"/>
                        <a:cs typeface="Segoe UI" panose="020B0502040204020203" pitchFamily="34" charset="0"/>
                      </a:endParaRPr>
                    </a:p>
                  </a:txBody>
                  <a:tcPr>
                    <a:solidFill>
                      <a:srgbClr val="06516F"/>
                    </a:solidFill>
                  </a:tcPr>
                </a:tc>
                <a:tc>
                  <a:txBody>
                    <a:bodyPr/>
                    <a:lstStyle/>
                    <a:p>
                      <a:pPr algn="ctr"/>
                      <a:r>
                        <a:rPr lang="fr-FR" sz="1600" dirty="0">
                          <a:solidFill>
                            <a:srgbClr val="FFFFFF"/>
                          </a:solidFill>
                          <a:latin typeface="Segoe UI" panose="020B0502040204020203" pitchFamily="34" charset="0"/>
                          <a:cs typeface="Segoe UI" panose="020B0502040204020203" pitchFamily="34" charset="0"/>
                        </a:rPr>
                        <a:t>EMPLOYEE_REGISTRATION</a:t>
                      </a:r>
                    </a:p>
                  </a:txBody>
                  <a:tcPr>
                    <a:solidFill>
                      <a:srgbClr val="06516F"/>
                    </a:solidFill>
                  </a:tcPr>
                </a:tc>
                <a:extLst>
                  <a:ext uri="{0D108BD9-81ED-4DB2-BD59-A6C34878D82A}">
                    <a16:rowId xmlns:a16="http://schemas.microsoft.com/office/drawing/2014/main" val="3083061463"/>
                  </a:ext>
                </a:extLst>
              </a:tr>
              <a:tr h="370840">
                <a:tc>
                  <a:txBody>
                    <a:bodyPr/>
                    <a:lstStyle/>
                    <a:p>
                      <a:pPr algn="ctr"/>
                      <a:r>
                        <a:rPr lang="fr-FR" sz="1600" dirty="0">
                          <a:solidFill>
                            <a:srgbClr val="FFFFFF"/>
                          </a:solidFill>
                          <a:latin typeface="Segoe UI" panose="020B0502040204020203" pitchFamily="34" charset="0"/>
                          <a:cs typeface="Segoe UI" panose="020B0502040204020203" pitchFamily="34" charset="0"/>
                        </a:rPr>
                        <a:t>1</a:t>
                      </a:r>
                    </a:p>
                  </a:txBody>
                  <a:tcPr>
                    <a:solidFill>
                      <a:srgbClr val="4AA5B7"/>
                    </a:solidFill>
                  </a:tcPr>
                </a:tc>
                <a:tc>
                  <a:txBody>
                    <a:bodyPr/>
                    <a:lstStyle/>
                    <a:p>
                      <a:pPr algn="ctr"/>
                      <a:endParaRPr lang="fr-FR" sz="1600" dirty="0">
                        <a:solidFill>
                          <a:srgbClr val="FFFFFF"/>
                        </a:solidFill>
                        <a:latin typeface="Segoe UI" panose="020B0502040204020203" pitchFamily="34" charset="0"/>
                        <a:cs typeface="Segoe UI" panose="020B0502040204020203" pitchFamily="34" charset="0"/>
                      </a:endParaRPr>
                    </a:p>
                  </a:txBody>
                  <a:tcPr>
                    <a:solidFill>
                      <a:srgbClr val="4AA5B7"/>
                    </a:solidFill>
                  </a:tcPr>
                </a:tc>
                <a:tc>
                  <a:txBody>
                    <a:bodyPr/>
                    <a:lstStyle/>
                    <a:p>
                      <a:pPr algn="ctr"/>
                      <a:r>
                        <a:rPr lang="en-US" sz="1800" kern="1200" dirty="0">
                          <a:solidFill>
                            <a:schemeClr val="bg1"/>
                          </a:solidFill>
                          <a:effectLst/>
                          <a:latin typeface="Segoe UI" panose="020B0502040204020203" pitchFamily="34" charset="0"/>
                          <a:ea typeface="+mn-ea"/>
                          <a:cs typeface="Segoe UI" panose="020B0502040204020203" pitchFamily="34" charset="0"/>
                        </a:rPr>
                        <a:t>ENI_ECOLE_10100</a:t>
                      </a:r>
                      <a:endParaRPr lang="fr-FR" sz="1600" dirty="0">
                        <a:solidFill>
                          <a:schemeClr val="bg1"/>
                        </a:solidFill>
                        <a:latin typeface="Segoe UI" panose="020B0502040204020203" pitchFamily="34" charset="0"/>
                        <a:cs typeface="Segoe UI" panose="020B0502040204020203" pitchFamily="34" charset="0"/>
                      </a:endParaRPr>
                    </a:p>
                  </a:txBody>
                  <a:tcPr>
                    <a:solidFill>
                      <a:srgbClr val="4AA5B7"/>
                    </a:solidFill>
                  </a:tcPr>
                </a:tc>
                <a:extLst>
                  <a:ext uri="{0D108BD9-81ED-4DB2-BD59-A6C34878D82A}">
                    <a16:rowId xmlns:a16="http://schemas.microsoft.com/office/drawing/2014/main" val="2935084313"/>
                  </a:ext>
                </a:extLst>
              </a:tr>
              <a:tr h="370840">
                <a:tc>
                  <a:txBody>
                    <a:bodyPr/>
                    <a:lstStyle/>
                    <a:p>
                      <a:pPr algn="ctr"/>
                      <a:r>
                        <a:rPr lang="fr-FR" sz="1600" dirty="0">
                          <a:solidFill>
                            <a:srgbClr val="FFFFFF"/>
                          </a:solidFill>
                          <a:latin typeface="Segoe UI" panose="020B0502040204020203" pitchFamily="34" charset="0"/>
                          <a:cs typeface="Segoe UI" panose="020B0502040204020203" pitchFamily="34" charset="0"/>
                        </a:rPr>
                        <a:t>2</a:t>
                      </a:r>
                    </a:p>
                  </a:txBody>
                  <a:tcPr>
                    <a:solidFill>
                      <a:srgbClr val="016B9F"/>
                    </a:solidFill>
                  </a:tcPr>
                </a:tc>
                <a:tc>
                  <a:txBody>
                    <a:bodyPr/>
                    <a:lstStyle/>
                    <a:p>
                      <a:pPr algn="ctr"/>
                      <a:endParaRPr lang="fr-FR" sz="1600" dirty="0">
                        <a:solidFill>
                          <a:srgbClr val="FFFFFF"/>
                        </a:solidFill>
                        <a:latin typeface="Segoe UI" panose="020B0502040204020203" pitchFamily="34" charset="0"/>
                        <a:cs typeface="Segoe UI" panose="020B0502040204020203" pitchFamily="34" charset="0"/>
                      </a:endParaRPr>
                    </a:p>
                  </a:txBody>
                  <a:tcPr>
                    <a:solidFill>
                      <a:srgbClr val="016B9F"/>
                    </a:solidFill>
                  </a:tcPr>
                </a:tc>
                <a:tc>
                  <a:txBody>
                    <a:bodyPr/>
                    <a:lstStyle/>
                    <a:p>
                      <a:pPr algn="ctr"/>
                      <a:r>
                        <a:rPr lang="en-US" sz="1600" kern="1200" dirty="0">
                          <a:solidFill>
                            <a:schemeClr val="bg1"/>
                          </a:solidFill>
                          <a:effectLst/>
                          <a:latin typeface="Segoe UI" panose="020B0502040204020203" pitchFamily="34" charset="0"/>
                          <a:ea typeface="+mn-ea"/>
                          <a:cs typeface="Segoe UI" panose="020B0502040204020203" pitchFamily="34" charset="0"/>
                        </a:rPr>
                        <a:t>ENI_ECOLE_12398</a:t>
                      </a:r>
                      <a:endParaRPr lang="fr-FR" sz="1400" dirty="0">
                        <a:solidFill>
                          <a:schemeClr val="bg1"/>
                        </a:solidFill>
                        <a:latin typeface="Segoe UI" panose="020B0502040204020203" pitchFamily="34" charset="0"/>
                        <a:cs typeface="Segoe UI" panose="020B0502040204020203" pitchFamily="34" charset="0"/>
                      </a:endParaRPr>
                    </a:p>
                  </a:txBody>
                  <a:tcPr>
                    <a:solidFill>
                      <a:srgbClr val="016B9F"/>
                    </a:solidFill>
                  </a:tcPr>
                </a:tc>
                <a:extLst>
                  <a:ext uri="{0D108BD9-81ED-4DB2-BD59-A6C34878D82A}">
                    <a16:rowId xmlns:a16="http://schemas.microsoft.com/office/drawing/2014/main" val="4197006803"/>
                  </a:ext>
                </a:extLst>
              </a:tr>
              <a:tr h="370840">
                <a:tc>
                  <a:txBody>
                    <a:bodyPr/>
                    <a:lstStyle/>
                    <a:p>
                      <a:pPr algn="ctr"/>
                      <a:r>
                        <a:rPr lang="fr-FR" sz="1600" dirty="0">
                          <a:solidFill>
                            <a:srgbClr val="FFFFFF"/>
                          </a:solidFill>
                          <a:latin typeface="Segoe UI" panose="020B0502040204020203" pitchFamily="34" charset="0"/>
                          <a:cs typeface="Segoe UI" panose="020B0502040204020203" pitchFamily="34" charset="0"/>
                        </a:rPr>
                        <a:t>3</a:t>
                      </a:r>
                    </a:p>
                  </a:txBody>
                  <a:tcPr>
                    <a:solidFill>
                      <a:srgbClr val="4AA5B7"/>
                    </a:solidFill>
                  </a:tcPr>
                </a:tc>
                <a:tc>
                  <a:txBody>
                    <a:bodyPr/>
                    <a:lstStyle/>
                    <a:p>
                      <a:pPr algn="ctr"/>
                      <a:endParaRPr lang="fr-FR" sz="1600" dirty="0">
                        <a:solidFill>
                          <a:srgbClr val="FFFFFF"/>
                        </a:solidFill>
                        <a:latin typeface="Segoe UI" panose="020B0502040204020203" pitchFamily="34" charset="0"/>
                        <a:cs typeface="Segoe UI" panose="020B0502040204020203" pitchFamily="34" charset="0"/>
                      </a:endParaRPr>
                    </a:p>
                  </a:txBody>
                  <a:tcPr>
                    <a:solidFill>
                      <a:srgbClr val="4AA5B7"/>
                    </a:solidFill>
                  </a:tcPr>
                </a:tc>
                <a:tc>
                  <a:txBody>
                    <a:bodyPr/>
                    <a:lstStyle/>
                    <a:p>
                      <a:pPr algn="ctr"/>
                      <a:r>
                        <a:rPr lang="en-US" sz="1800" kern="1200" dirty="0">
                          <a:solidFill>
                            <a:schemeClr val="bg1"/>
                          </a:solidFill>
                          <a:effectLst/>
                          <a:latin typeface="Segoe UI" panose="020B0502040204020203" pitchFamily="34" charset="0"/>
                          <a:ea typeface="+mn-ea"/>
                          <a:cs typeface="Segoe UI" panose="020B0502040204020203" pitchFamily="34" charset="0"/>
                        </a:rPr>
                        <a:t>ENI_ECOLE_13398</a:t>
                      </a:r>
                      <a:endParaRPr lang="fr-FR" sz="1600" dirty="0">
                        <a:solidFill>
                          <a:schemeClr val="bg1"/>
                        </a:solidFill>
                        <a:latin typeface="Segoe UI" panose="020B0502040204020203" pitchFamily="34" charset="0"/>
                        <a:cs typeface="Segoe UI" panose="020B0502040204020203" pitchFamily="34" charset="0"/>
                      </a:endParaRPr>
                    </a:p>
                  </a:txBody>
                  <a:tcPr>
                    <a:solidFill>
                      <a:srgbClr val="4AA5B7"/>
                    </a:solidFill>
                  </a:tcPr>
                </a:tc>
                <a:extLst>
                  <a:ext uri="{0D108BD9-81ED-4DB2-BD59-A6C34878D82A}">
                    <a16:rowId xmlns:a16="http://schemas.microsoft.com/office/drawing/2014/main" val="102590858"/>
                  </a:ext>
                </a:extLst>
              </a:tr>
            </a:tbl>
          </a:graphicData>
        </a:graphic>
      </p:graphicFrame>
    </p:spTree>
    <p:extLst>
      <p:ext uri="{BB962C8B-B14F-4D97-AF65-F5344CB8AC3E}">
        <p14:creationId xmlns:p14="http://schemas.microsoft.com/office/powerpoint/2010/main" val="1391314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F19FB19-BC5C-4CA3-B36F-D05031688B0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37303" r="1"/>
          <a:stretch/>
        </p:blipFill>
        <p:spPr>
          <a:xfrm>
            <a:off x="0" y="3002"/>
            <a:ext cx="12192000" cy="6843061"/>
          </a:xfrm>
          <a:prstGeom prst="rect">
            <a:avLst/>
          </a:prstGeom>
        </p:spPr>
      </p:pic>
      <p:sp>
        <p:nvSpPr>
          <p:cNvPr id="16" name="Rectangle 15">
            <a:extLst>
              <a:ext uri="{FF2B5EF4-FFF2-40B4-BE49-F238E27FC236}">
                <a16:creationId xmlns:a16="http://schemas.microsoft.com/office/drawing/2014/main" id="{F4792626-5EDF-457E-BC47-35973147636D}"/>
              </a:ext>
            </a:extLst>
          </p:cNvPr>
          <p:cNvSpPr/>
          <p:nvPr/>
        </p:nvSpPr>
        <p:spPr>
          <a:xfrm>
            <a:off x="0" y="11936"/>
            <a:ext cx="12192000" cy="6858000"/>
          </a:xfrm>
          <a:prstGeom prst="rect">
            <a:avLst/>
          </a:prstGeom>
          <a:solidFill>
            <a:srgbClr val="011F39">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nvGrpSpPr>
          <p:cNvPr id="14" name="Groupe 13">
            <a:extLst>
              <a:ext uri="{FF2B5EF4-FFF2-40B4-BE49-F238E27FC236}">
                <a16:creationId xmlns:a16="http://schemas.microsoft.com/office/drawing/2014/main" id="{07BC588E-A495-49A9-8813-628670F8E4BB}"/>
              </a:ext>
            </a:extLst>
          </p:cNvPr>
          <p:cNvGrpSpPr/>
          <p:nvPr/>
        </p:nvGrpSpPr>
        <p:grpSpPr>
          <a:xfrm>
            <a:off x="-1" y="0"/>
            <a:ext cx="3657600" cy="6858001"/>
            <a:chOff x="-1" y="0"/>
            <a:chExt cx="4292084" cy="6858001"/>
          </a:xfrm>
        </p:grpSpPr>
        <p:sp>
          <p:nvSpPr>
            <p:cNvPr id="17" name="Flèche : pentagone 16">
              <a:extLst>
                <a:ext uri="{FF2B5EF4-FFF2-40B4-BE49-F238E27FC236}">
                  <a16:creationId xmlns:a16="http://schemas.microsoft.com/office/drawing/2014/main" id="{594D2172-FB13-492C-B76B-A385911C5851}"/>
                </a:ext>
              </a:extLst>
            </p:cNvPr>
            <p:cNvSpPr/>
            <p:nvPr/>
          </p:nvSpPr>
          <p:spPr>
            <a:xfrm>
              <a:off x="-1" y="0"/>
              <a:ext cx="4292083" cy="6858000"/>
            </a:xfrm>
            <a:prstGeom prst="homePlate">
              <a:avLst>
                <a:gd name="adj" fmla="val 50658"/>
              </a:avLst>
            </a:prstGeom>
            <a:solidFill>
              <a:srgbClr val="0651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Triangle rectangle 17">
              <a:extLst>
                <a:ext uri="{FF2B5EF4-FFF2-40B4-BE49-F238E27FC236}">
                  <a16:creationId xmlns:a16="http://schemas.microsoft.com/office/drawing/2014/main" id="{3D0C3274-FA67-4536-99D7-BF36DC8EB5D9}"/>
                </a:ext>
              </a:extLst>
            </p:cNvPr>
            <p:cNvSpPr/>
            <p:nvPr/>
          </p:nvSpPr>
          <p:spPr>
            <a:xfrm>
              <a:off x="0" y="2699281"/>
              <a:ext cx="4292082" cy="4158720"/>
            </a:xfrm>
            <a:prstGeom prst="rtTriangle">
              <a:avLst/>
            </a:prstGeom>
            <a:solidFill>
              <a:srgbClr val="06516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Triangle rectangle 18">
              <a:extLst>
                <a:ext uri="{FF2B5EF4-FFF2-40B4-BE49-F238E27FC236}">
                  <a16:creationId xmlns:a16="http://schemas.microsoft.com/office/drawing/2014/main" id="{8A5F0E14-750D-4317-86A8-BA8B26E435A6}"/>
                </a:ext>
              </a:extLst>
            </p:cNvPr>
            <p:cNvSpPr/>
            <p:nvPr/>
          </p:nvSpPr>
          <p:spPr>
            <a:xfrm rot="5400000">
              <a:off x="-68820" y="80756"/>
              <a:ext cx="4429722" cy="4292084"/>
            </a:xfrm>
            <a:prstGeom prst="rtTriangle">
              <a:avLst/>
            </a:prstGeom>
            <a:solidFill>
              <a:srgbClr val="06516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5" name="Titre 1">
            <a:extLst>
              <a:ext uri="{FF2B5EF4-FFF2-40B4-BE49-F238E27FC236}">
                <a16:creationId xmlns:a16="http://schemas.microsoft.com/office/drawing/2014/main" id="{D4B8AE3F-44D0-4D41-9A92-0871B449521A}"/>
              </a:ext>
            </a:extLst>
          </p:cNvPr>
          <p:cNvSpPr txBox="1">
            <a:spLocks/>
          </p:cNvSpPr>
          <p:nvPr/>
        </p:nvSpPr>
        <p:spPr>
          <a:xfrm>
            <a:off x="3825174" y="428630"/>
            <a:ext cx="8012641" cy="438699"/>
          </a:xfrm>
          <a:prstGeom prst="rect">
            <a:avLst/>
          </a:prstGeom>
        </p:spPr>
        <p:txBody>
          <a:bodyPr lIns="0" tIns="0" rIns="0" bIns="0" anchor="t" anchorCtr="0">
            <a:normAutofit/>
          </a:bodyPr>
          <a:lstStyle>
            <a:lvl1pPr algn="r" defTabSz="914400" rtl="0" eaLnBrk="1" latinLnBrk="0" hangingPunct="1">
              <a:lnSpc>
                <a:spcPct val="90000"/>
              </a:lnSpc>
              <a:spcBef>
                <a:spcPct val="0"/>
              </a:spcBef>
              <a:buNone/>
              <a:defRPr sz="1400" kern="1200">
                <a:solidFill>
                  <a:srgbClr val="222933"/>
                </a:solidFill>
                <a:latin typeface="Segoe UI Light" panose="020B0502040204020203" pitchFamily="34" charset="0"/>
                <a:ea typeface="+mj-ea"/>
                <a:cs typeface="Segoe UI Light" panose="020B0502040204020203" pitchFamily="34" charset="0"/>
              </a:defRPr>
            </a:lvl1pPr>
          </a:lstStyle>
          <a:p>
            <a:r>
              <a:rPr lang="fr-FR" dirty="0">
                <a:solidFill>
                  <a:schemeClr val="bg1"/>
                </a:solidFill>
              </a:rPr>
              <a:t>Java </a:t>
            </a:r>
            <a:r>
              <a:rPr lang="fr-FR" dirty="0" err="1">
                <a:solidFill>
                  <a:schemeClr val="bg1"/>
                </a:solidFill>
              </a:rPr>
              <a:t>Frameworks</a:t>
            </a:r>
            <a:endParaRPr lang="fr-FR" dirty="0">
              <a:solidFill>
                <a:schemeClr val="bg1"/>
              </a:solidFill>
            </a:endParaRPr>
          </a:p>
          <a:p>
            <a:r>
              <a:rPr lang="fr-FR" b="1" cap="all" dirty="0">
                <a:solidFill>
                  <a:schemeClr val="bg1"/>
                </a:solidFill>
                <a:latin typeface="Segoe UI" panose="020B0502040204020203" pitchFamily="34" charset="0"/>
                <a:cs typeface="Segoe UI" panose="020B0502040204020203" pitchFamily="34" charset="0"/>
              </a:rPr>
              <a:t>Spring data</a:t>
            </a:r>
          </a:p>
        </p:txBody>
      </p:sp>
      <p:pic>
        <p:nvPicPr>
          <p:cNvPr id="7" name="Graphique 6">
            <a:extLst>
              <a:ext uri="{FF2B5EF4-FFF2-40B4-BE49-F238E27FC236}">
                <a16:creationId xmlns:a16="http://schemas.microsoft.com/office/drawing/2014/main" id="{3ECC1C3A-EA26-42AD-BEC3-DCF5FBAA17F6}"/>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54185" y="6124782"/>
            <a:ext cx="528776" cy="528776"/>
          </a:xfrm>
          <a:prstGeom prst="rect">
            <a:avLst/>
          </a:prstGeom>
        </p:spPr>
      </p:pic>
      <p:sp>
        <p:nvSpPr>
          <p:cNvPr id="13" name="Espace réservé du texte 19">
            <a:extLst>
              <a:ext uri="{FF2B5EF4-FFF2-40B4-BE49-F238E27FC236}">
                <a16:creationId xmlns:a16="http://schemas.microsoft.com/office/drawing/2014/main" id="{F370911A-DC8A-44E7-BC5B-3A98548EDA9D}"/>
              </a:ext>
            </a:extLst>
          </p:cNvPr>
          <p:cNvSpPr txBox="1">
            <a:spLocks/>
          </p:cNvSpPr>
          <p:nvPr/>
        </p:nvSpPr>
        <p:spPr>
          <a:xfrm>
            <a:off x="354186" y="1218171"/>
            <a:ext cx="3116800" cy="4421658"/>
          </a:xfrm>
          <a:prstGeom prst="rect">
            <a:avLst/>
          </a:prstGeom>
        </p:spPr>
        <p:txBody>
          <a:bodyPr lIns="0" tIns="0" rIns="0" bIns="0" anchor="ctr" anchorCtr="0"/>
          <a:lstStyle>
            <a:lvl1pPr marL="0" indent="0" algn="l" defTabSz="914400" rtl="0" eaLnBrk="1" latinLnBrk="0" hangingPunct="1">
              <a:lnSpc>
                <a:spcPct val="90000"/>
              </a:lnSpc>
              <a:spcBef>
                <a:spcPts val="1000"/>
              </a:spcBef>
              <a:buFont typeface="Arial" panose="020B0604020202020204" pitchFamily="34" charset="0"/>
              <a:buNone/>
              <a:defRPr sz="2800" b="1" kern="1200">
                <a:solidFill>
                  <a:schemeClr val="bg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sz="2400" dirty="0"/>
              <a:t>DÉMONSTRATION</a:t>
            </a:r>
          </a:p>
        </p:txBody>
      </p:sp>
      <p:sp>
        <p:nvSpPr>
          <p:cNvPr id="15" name="Espace réservé du texte 19">
            <a:extLst>
              <a:ext uri="{FF2B5EF4-FFF2-40B4-BE49-F238E27FC236}">
                <a16:creationId xmlns:a16="http://schemas.microsoft.com/office/drawing/2014/main" id="{BDF6E1C4-75C9-4326-96F9-5F0FA302E826}"/>
              </a:ext>
            </a:extLst>
          </p:cNvPr>
          <p:cNvSpPr txBox="1">
            <a:spLocks/>
          </p:cNvSpPr>
          <p:nvPr/>
        </p:nvSpPr>
        <p:spPr>
          <a:xfrm>
            <a:off x="4011784" y="3027742"/>
            <a:ext cx="7826030" cy="609398"/>
          </a:xfrm>
          <a:prstGeom prst="rect">
            <a:avLst/>
          </a:prstGeom>
        </p:spPr>
        <p:txBody>
          <a:bodyPr wrap="square" lIns="0" tIns="0" rIns="0" bIns="0">
            <a:spAutoFit/>
          </a:bodyPr>
          <a:lstStyle>
            <a:lvl1pPr marL="0" indent="0" algn="l" defTabSz="914400" rtl="0" eaLnBrk="1" latinLnBrk="0" hangingPunct="1">
              <a:lnSpc>
                <a:spcPct val="90000"/>
              </a:lnSpc>
              <a:spcBef>
                <a:spcPts val="1000"/>
              </a:spcBef>
              <a:buFont typeface="Arial" panose="020B0604020202020204" pitchFamily="34" charset="0"/>
              <a:buNone/>
              <a:defRPr sz="2800" b="1" kern="1200">
                <a:solidFill>
                  <a:schemeClr val="bg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fr-FR" sz="4400" b="0" dirty="0">
                <a:latin typeface="Segoe UI Light" panose="020B0502040204020203" pitchFamily="34" charset="0"/>
                <a:cs typeface="Segoe UI Light" panose="020B0502040204020203" pitchFamily="34" charset="0"/>
              </a:rPr>
              <a:t>Héritage JOINED</a:t>
            </a:r>
          </a:p>
        </p:txBody>
      </p:sp>
    </p:spTree>
    <p:extLst>
      <p:ext uri="{BB962C8B-B14F-4D97-AF65-F5344CB8AC3E}">
        <p14:creationId xmlns:p14="http://schemas.microsoft.com/office/powerpoint/2010/main" val="34555147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Image 16" descr="Une image contenant Graphique, clipart, conception&#10;&#10;Description générée automatiquement">
            <a:extLst>
              <a:ext uri="{FF2B5EF4-FFF2-40B4-BE49-F238E27FC236}">
                <a16:creationId xmlns:a16="http://schemas.microsoft.com/office/drawing/2014/main" id="{DE948336-3BC1-662A-7347-4B551C38EA1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23567" y="5056526"/>
            <a:ext cx="542976" cy="487991"/>
          </a:xfrm>
          <a:prstGeom prst="rect">
            <a:avLst/>
          </a:prstGeom>
        </p:spPr>
      </p:pic>
      <p:sp>
        <p:nvSpPr>
          <p:cNvPr id="18" name="ZoneTexte 17">
            <a:extLst>
              <a:ext uri="{FF2B5EF4-FFF2-40B4-BE49-F238E27FC236}">
                <a16:creationId xmlns:a16="http://schemas.microsoft.com/office/drawing/2014/main" id="{B8847142-DC27-E674-D648-4815092ED392}"/>
              </a:ext>
            </a:extLst>
          </p:cNvPr>
          <p:cNvSpPr txBox="1"/>
          <p:nvPr/>
        </p:nvSpPr>
        <p:spPr>
          <a:xfrm flipH="1">
            <a:off x="10605183" y="5248385"/>
            <a:ext cx="252417" cy="386867"/>
          </a:xfrm>
          <a:prstGeom prst="rect">
            <a:avLst/>
          </a:prstGeom>
        </p:spPr>
        <p:txBody>
          <a:bodyPr vert="horz" wrap="none" lIns="91440" tIns="45720" rIns="91440" bIns="45720" rtlCol="0" anchor="b">
            <a:normAutofit/>
          </a:bodyPr>
          <a:lstStyle/>
          <a:p>
            <a:r>
              <a:rPr lang="fr-FR" dirty="0">
                <a:latin typeface="Segoe UI" panose="020B0502040204020203" pitchFamily="34" charset="0"/>
                <a:cs typeface="Segoe UI" panose="020B0502040204020203" pitchFamily="34" charset="0"/>
              </a:rPr>
              <a:t>Spring Data</a:t>
            </a:r>
          </a:p>
        </p:txBody>
      </p:sp>
      <p:pic>
        <p:nvPicPr>
          <p:cNvPr id="1036" name="Picture 12" descr="Microsoft Sql Server Logo Vector SVG Icon - SVG Repo">
            <a:extLst>
              <a:ext uri="{FF2B5EF4-FFF2-40B4-BE49-F238E27FC236}">
                <a16:creationId xmlns:a16="http://schemas.microsoft.com/office/drawing/2014/main" id="{6ED5C1E9-40A5-35A4-C274-538E1422E5C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41095" y="5441819"/>
            <a:ext cx="1155778" cy="115577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Phone Logo&quot; Images – Parcourir 511 le catalogue de photos, vecteurs et  vidéos | Adobe Stock">
            <a:extLst>
              <a:ext uri="{FF2B5EF4-FFF2-40B4-BE49-F238E27FC236}">
                <a16:creationId xmlns:a16="http://schemas.microsoft.com/office/drawing/2014/main" id="{9A3C388B-5642-8098-7C95-E83E3D8B99D9}"/>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216250" y="1361478"/>
            <a:ext cx="1368553" cy="1002909"/>
          </a:xfrm>
          <a:prstGeom prst="rect">
            <a:avLst/>
          </a:prstGeom>
          <a:noFill/>
          <a:extLst>
            <a:ext uri="{909E8E84-426E-40DD-AFC4-6F175D3DCCD1}">
              <a14:hiddenFill xmlns:a14="http://schemas.microsoft.com/office/drawing/2010/main">
                <a:solidFill>
                  <a:srgbClr val="FFFFFF"/>
                </a:solidFill>
              </a14:hiddenFill>
            </a:ext>
          </a:extLst>
        </p:spPr>
      </p:pic>
      <p:sp>
        <p:nvSpPr>
          <p:cNvPr id="5" name="Espace réservé du texte 19">
            <a:extLst>
              <a:ext uri="{FF2B5EF4-FFF2-40B4-BE49-F238E27FC236}">
                <a16:creationId xmlns:a16="http://schemas.microsoft.com/office/drawing/2014/main" id="{EF71FCD1-EB37-485B-827A-23A3785D6F72}"/>
              </a:ext>
            </a:extLst>
          </p:cNvPr>
          <p:cNvSpPr txBox="1">
            <a:spLocks/>
          </p:cNvSpPr>
          <p:nvPr/>
        </p:nvSpPr>
        <p:spPr>
          <a:xfrm>
            <a:off x="354186" y="1240233"/>
            <a:ext cx="2852415" cy="4421658"/>
          </a:xfrm>
          <a:prstGeom prst="rect">
            <a:avLst/>
          </a:prstGeom>
        </p:spPr>
        <p:txBody>
          <a:bodyPr lIns="0" tIns="0" rIns="0" bIns="0"/>
          <a:lstStyle>
            <a:lvl1pPr marL="0" indent="0" algn="l" defTabSz="914400" rtl="0" eaLnBrk="1" latinLnBrk="0" hangingPunct="1">
              <a:lnSpc>
                <a:spcPct val="90000"/>
              </a:lnSpc>
              <a:spcBef>
                <a:spcPts val="1000"/>
              </a:spcBef>
              <a:buFont typeface="Arial" panose="020B0604020202020204" pitchFamily="34" charset="0"/>
              <a:buNone/>
              <a:defRPr sz="2800" b="1" kern="1200">
                <a:solidFill>
                  <a:schemeClr val="bg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a:solidFill>
                  <a:srgbClr val="3B518E"/>
                </a:solidFill>
              </a:rPr>
              <a:t>Introduction à Spring Data</a:t>
            </a:r>
          </a:p>
        </p:txBody>
      </p:sp>
      <p:sp>
        <p:nvSpPr>
          <p:cNvPr id="6" name="Titre 1">
            <a:extLst>
              <a:ext uri="{FF2B5EF4-FFF2-40B4-BE49-F238E27FC236}">
                <a16:creationId xmlns:a16="http://schemas.microsoft.com/office/drawing/2014/main" id="{48EE39BE-9E8A-4EFB-AA76-646D28DDBF24}"/>
              </a:ext>
            </a:extLst>
          </p:cNvPr>
          <p:cNvSpPr txBox="1">
            <a:spLocks/>
          </p:cNvSpPr>
          <p:nvPr/>
        </p:nvSpPr>
        <p:spPr>
          <a:xfrm>
            <a:off x="3825174" y="428630"/>
            <a:ext cx="8012641" cy="542920"/>
          </a:xfrm>
          <a:prstGeom prst="rect">
            <a:avLst/>
          </a:prstGeom>
        </p:spPr>
        <p:txBody>
          <a:bodyPr lIns="0" tIns="0" rIns="0" bIns="0" anchor="t" anchorCtr="0">
            <a:normAutofit/>
          </a:bodyPr>
          <a:lstStyle>
            <a:lvl1pPr algn="r" defTabSz="914400" rtl="0" eaLnBrk="1" latinLnBrk="0" hangingPunct="1">
              <a:lnSpc>
                <a:spcPct val="90000"/>
              </a:lnSpc>
              <a:spcBef>
                <a:spcPct val="0"/>
              </a:spcBef>
              <a:buNone/>
              <a:defRPr sz="1400" kern="1200">
                <a:solidFill>
                  <a:srgbClr val="222933"/>
                </a:solidFill>
                <a:latin typeface="Segoe UI Light" panose="020B0502040204020203" pitchFamily="34" charset="0"/>
                <a:ea typeface="+mj-ea"/>
                <a:cs typeface="Segoe UI Light" panose="020B0502040204020203" pitchFamily="34" charset="0"/>
              </a:defRPr>
            </a:lvl1pPr>
          </a:lstStyle>
          <a:p>
            <a:r>
              <a:rPr lang="fr-FR" dirty="0">
                <a:solidFill>
                  <a:srgbClr val="141E26"/>
                </a:solidFill>
              </a:rPr>
              <a:t>Java </a:t>
            </a:r>
            <a:r>
              <a:rPr lang="fr-FR" dirty="0" err="1">
                <a:solidFill>
                  <a:srgbClr val="141E26"/>
                </a:solidFill>
              </a:rPr>
              <a:t>Frameworks</a:t>
            </a:r>
            <a:endParaRPr lang="fr-FR" dirty="0">
              <a:solidFill>
                <a:srgbClr val="141E26"/>
              </a:solidFill>
            </a:endParaRPr>
          </a:p>
          <a:p>
            <a:r>
              <a:rPr lang="fr-FR" b="1" cap="all" dirty="0">
                <a:solidFill>
                  <a:srgbClr val="3B518E"/>
                </a:solidFill>
                <a:latin typeface="Segoe UI" panose="020B0502040204020203" pitchFamily="34" charset="0"/>
                <a:cs typeface="Segoe UI" panose="020B0502040204020203" pitchFamily="34" charset="0"/>
              </a:rPr>
              <a:t>Spring data</a:t>
            </a:r>
          </a:p>
        </p:txBody>
      </p:sp>
      <p:pic>
        <p:nvPicPr>
          <p:cNvPr id="9" name="Graphique 8">
            <a:extLst>
              <a:ext uri="{FF2B5EF4-FFF2-40B4-BE49-F238E27FC236}">
                <a16:creationId xmlns:a16="http://schemas.microsoft.com/office/drawing/2014/main" id="{6D568089-B2B3-4769-9325-554149C6E5CA}"/>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54184" y="6124781"/>
            <a:ext cx="528777" cy="528777"/>
          </a:xfrm>
          <a:prstGeom prst="rect">
            <a:avLst/>
          </a:prstGeom>
        </p:spPr>
      </p:pic>
      <p:pic>
        <p:nvPicPr>
          <p:cNvPr id="13" name="Image 12">
            <a:extLst>
              <a:ext uri="{FF2B5EF4-FFF2-40B4-BE49-F238E27FC236}">
                <a16:creationId xmlns:a16="http://schemas.microsoft.com/office/drawing/2014/main" id="{8232CF27-343D-DA7B-0319-67B25DAA8309}"/>
              </a:ext>
            </a:extLst>
          </p:cNvPr>
          <p:cNvPicPr>
            <a:picLocks noChangeAspect="1"/>
          </p:cNvPicPr>
          <p:nvPr/>
        </p:nvPicPr>
        <p:blipFill>
          <a:blip r:embed="rId8">
            <a:duotone>
              <a:prstClr val="black"/>
              <a:schemeClr val="tx2">
                <a:tint val="45000"/>
                <a:satMod val="400000"/>
              </a:schemeClr>
            </a:duotone>
            <a:extLst>
              <a:ext uri="{BEBA8EAE-BF5A-486C-A8C5-ECC9F3942E4B}">
                <a14:imgProps xmlns:a14="http://schemas.microsoft.com/office/drawing/2010/main">
                  <a14:imgLayer r:embed="rId9">
                    <a14:imgEffect>
                      <a14:saturation sat="0"/>
                    </a14:imgEffect>
                  </a14:imgLayer>
                </a14:imgProps>
              </a:ext>
              <a:ext uri="{28A0092B-C50C-407E-A947-70E740481C1C}">
                <a14:useLocalDpi xmlns:a14="http://schemas.microsoft.com/office/drawing/2010/main" val="0"/>
              </a:ext>
            </a:extLst>
          </a:blip>
          <a:stretch>
            <a:fillRect/>
          </a:stretch>
        </p:blipFill>
        <p:spPr>
          <a:xfrm>
            <a:off x="6657140" y="5584498"/>
            <a:ext cx="1016232" cy="622442"/>
          </a:xfrm>
          <a:prstGeom prst="rect">
            <a:avLst/>
          </a:prstGeom>
        </p:spPr>
      </p:pic>
      <p:sp>
        <p:nvSpPr>
          <p:cNvPr id="23" name="Titre 1">
            <a:extLst>
              <a:ext uri="{FF2B5EF4-FFF2-40B4-BE49-F238E27FC236}">
                <a16:creationId xmlns:a16="http://schemas.microsoft.com/office/drawing/2014/main" id="{51AAE8C1-8FD3-242A-7C42-576EC5E58CAC}"/>
              </a:ext>
            </a:extLst>
          </p:cNvPr>
          <p:cNvSpPr txBox="1">
            <a:spLocks/>
          </p:cNvSpPr>
          <p:nvPr/>
        </p:nvSpPr>
        <p:spPr>
          <a:xfrm>
            <a:off x="6977675" y="6204622"/>
            <a:ext cx="606456" cy="427425"/>
          </a:xfrm>
          <a:prstGeom prst="rect">
            <a:avLst/>
          </a:prstGeom>
          <a:noFill/>
          <a:ln>
            <a:noFill/>
          </a:ln>
        </p:spPr>
        <p:txBody>
          <a:bodyPr vert="horz" wrap="square" lIns="91440" tIns="45720" rIns="91440" bIns="45720" rtlCol="0" anchor="t" anchorCtr="0">
            <a:spAutoFit/>
          </a:bodyPr>
          <a:lstStyle>
            <a:lvl1pPr algn="l" defTabSz="914400" rtl="0" eaLnBrk="1" latinLnBrk="0" hangingPunct="1">
              <a:lnSpc>
                <a:spcPct val="90000"/>
              </a:lnSpc>
              <a:spcBef>
                <a:spcPct val="0"/>
              </a:spcBef>
              <a:buNone/>
              <a:defRPr sz="4400" kern="1200">
                <a:solidFill>
                  <a:schemeClr val="tx1"/>
                </a:solidFill>
                <a:latin typeface="Segoe UI" panose="020B0502040204020203" pitchFamily="34" charset="0"/>
                <a:ea typeface="+mj-ea"/>
                <a:cs typeface="+mj-cs"/>
              </a:defRPr>
            </a:lvl1pPr>
          </a:lstStyle>
          <a:p>
            <a:pPr>
              <a:lnSpc>
                <a:spcPct val="120000"/>
              </a:lnSpc>
            </a:pPr>
            <a:r>
              <a:rPr lang="fr-FR" sz="2000" dirty="0">
                <a:solidFill>
                  <a:srgbClr val="011F39"/>
                </a:solidFill>
                <a:latin typeface="Segoe UI" panose="020B0502040204020203" pitchFamily="34" charset="0"/>
                <a:cs typeface="Segoe UI" panose="020B0502040204020203" pitchFamily="34" charset="0"/>
              </a:rPr>
              <a:t>DB</a:t>
            </a:r>
          </a:p>
        </p:txBody>
      </p:sp>
      <p:pic>
        <p:nvPicPr>
          <p:cNvPr id="1026" name="Picture 2" descr="Postman API Platform Logo PNG vector in SVG, PDF, AI, CDR format">
            <a:extLst>
              <a:ext uri="{FF2B5EF4-FFF2-40B4-BE49-F238E27FC236}">
                <a16:creationId xmlns:a16="http://schemas.microsoft.com/office/drawing/2014/main" id="{F927D79F-FFC2-03B0-5688-7EA73EEB6E2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934540" y="1361478"/>
            <a:ext cx="1368553" cy="1025093"/>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 coins arrondis 7">
            <a:extLst>
              <a:ext uri="{FF2B5EF4-FFF2-40B4-BE49-F238E27FC236}">
                <a16:creationId xmlns:a16="http://schemas.microsoft.com/office/drawing/2014/main" id="{E830A5F3-FF81-FC05-A3B6-70AD44A615FD}"/>
              </a:ext>
            </a:extLst>
          </p:cNvPr>
          <p:cNvSpPr/>
          <p:nvPr/>
        </p:nvSpPr>
        <p:spPr>
          <a:xfrm>
            <a:off x="3713313" y="1331534"/>
            <a:ext cx="6903887" cy="1018039"/>
          </a:xfrm>
          <a:prstGeom prst="roundRect">
            <a:avLst/>
          </a:prstGeom>
          <a:noFill/>
          <a:ln w="38100">
            <a:solidFill>
              <a:srgbClr val="3B518E"/>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fr-FR" sz="2400" dirty="0">
                <a:solidFill>
                  <a:srgbClr val="3B518E"/>
                </a:solidFill>
                <a:latin typeface="Segoe UI" panose="020B0502040204020203" pitchFamily="34" charset="0"/>
                <a:cs typeface="Segoe UI" panose="020B0502040204020203" pitchFamily="34" charset="0"/>
              </a:rPr>
              <a:t>FRONT</a:t>
            </a:r>
            <a:endParaRPr lang="fr-FR" dirty="0">
              <a:solidFill>
                <a:srgbClr val="3B518E"/>
              </a:solidFill>
              <a:latin typeface="Segoe UI" panose="020B0502040204020203" pitchFamily="34" charset="0"/>
              <a:cs typeface="Segoe UI" panose="020B0502040204020203" pitchFamily="34" charset="0"/>
            </a:endParaRPr>
          </a:p>
          <a:p>
            <a:pPr algn="ctr"/>
            <a:endParaRPr lang="fr-FR" dirty="0">
              <a:latin typeface="Segoe UI" panose="020B0502040204020203" pitchFamily="34" charset="0"/>
              <a:cs typeface="Segoe UI" panose="020B0502040204020203" pitchFamily="34" charset="0"/>
            </a:endParaRPr>
          </a:p>
        </p:txBody>
      </p:sp>
      <p:sp>
        <p:nvSpPr>
          <p:cNvPr id="10" name="Rectangle : coins arrondis 9">
            <a:extLst>
              <a:ext uri="{FF2B5EF4-FFF2-40B4-BE49-F238E27FC236}">
                <a16:creationId xmlns:a16="http://schemas.microsoft.com/office/drawing/2014/main" id="{5380BE10-8097-5673-DDE6-EDFFA04D9A9D}"/>
              </a:ext>
            </a:extLst>
          </p:cNvPr>
          <p:cNvSpPr/>
          <p:nvPr/>
        </p:nvSpPr>
        <p:spPr>
          <a:xfrm>
            <a:off x="3703438" y="2539716"/>
            <a:ext cx="6913762" cy="2964820"/>
          </a:xfrm>
          <a:prstGeom prst="roundRect">
            <a:avLst/>
          </a:prstGeom>
          <a:noFill/>
          <a:ln w="38100">
            <a:solidFill>
              <a:srgbClr val="4AA5B7"/>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fr-FR" sz="2400" dirty="0">
                <a:solidFill>
                  <a:srgbClr val="4AA5B7"/>
                </a:solidFill>
                <a:latin typeface="Segoe UI" panose="020B0502040204020203" pitchFamily="34" charset="0"/>
                <a:cs typeface="Segoe UI" panose="020B0502040204020203" pitchFamily="34" charset="0"/>
              </a:rPr>
              <a:t>BACK</a:t>
            </a:r>
          </a:p>
        </p:txBody>
      </p:sp>
      <p:pic>
        <p:nvPicPr>
          <p:cNvPr id="1028" name="Picture 4" descr="Angular — Wikipédia">
            <a:extLst>
              <a:ext uri="{FF2B5EF4-FFF2-40B4-BE49-F238E27FC236}">
                <a16:creationId xmlns:a16="http://schemas.microsoft.com/office/drawing/2014/main" id="{2BE40ECD-415F-41A4-A464-ADC73438613E}"/>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9253801" y="1408775"/>
            <a:ext cx="899100" cy="8991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React — Wikipédia">
            <a:extLst>
              <a:ext uri="{FF2B5EF4-FFF2-40B4-BE49-F238E27FC236}">
                <a16:creationId xmlns:a16="http://schemas.microsoft.com/office/drawing/2014/main" id="{A7FEB2B8-E751-0EC0-B167-FADC64666AC8}"/>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8101345" y="1495490"/>
            <a:ext cx="899100" cy="779718"/>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D0775C35-7A72-7748-1E01-13E293349E80}"/>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7831494" y="5978318"/>
            <a:ext cx="1764848" cy="477980"/>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Spring | Spring Trademark Guidelines">
            <a:extLst>
              <a:ext uri="{FF2B5EF4-FFF2-40B4-BE49-F238E27FC236}">
                <a16:creationId xmlns:a16="http://schemas.microsoft.com/office/drawing/2014/main" id="{800EFB97-6456-1588-0577-689B39C6518C}"/>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8479873" y="2682531"/>
            <a:ext cx="1731670" cy="445622"/>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 coins arrondis 10">
            <a:extLst>
              <a:ext uri="{FF2B5EF4-FFF2-40B4-BE49-F238E27FC236}">
                <a16:creationId xmlns:a16="http://schemas.microsoft.com/office/drawing/2014/main" id="{6E40B2DC-547F-3EA5-0453-B8DC2281D81E}"/>
              </a:ext>
            </a:extLst>
          </p:cNvPr>
          <p:cNvSpPr/>
          <p:nvPr/>
        </p:nvSpPr>
        <p:spPr>
          <a:xfrm>
            <a:off x="5011387" y="3245302"/>
            <a:ext cx="5388629" cy="502694"/>
          </a:xfrm>
          <a:prstGeom prst="roundRect">
            <a:avLst/>
          </a:prstGeom>
          <a:solidFill>
            <a:srgbClr val="4AA5B7"/>
          </a:solidFill>
          <a:ln w="38100">
            <a:solidFill>
              <a:srgbClr val="4AA5B7"/>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fr-FR" sz="2400" dirty="0">
                <a:solidFill>
                  <a:srgbClr val="FFFFFF"/>
                </a:solidFill>
                <a:latin typeface="Segoe UI" panose="020B0502040204020203" pitchFamily="34" charset="0"/>
                <a:cs typeface="Segoe UI" panose="020B0502040204020203" pitchFamily="34" charset="0"/>
              </a:rPr>
              <a:t>API</a:t>
            </a:r>
          </a:p>
        </p:txBody>
      </p:sp>
      <p:sp>
        <p:nvSpPr>
          <p:cNvPr id="19" name="Rectangle : coins arrondis 18">
            <a:extLst>
              <a:ext uri="{FF2B5EF4-FFF2-40B4-BE49-F238E27FC236}">
                <a16:creationId xmlns:a16="http://schemas.microsoft.com/office/drawing/2014/main" id="{5D7EDB68-2286-15AA-C1B5-89EA33D06D5C}"/>
              </a:ext>
            </a:extLst>
          </p:cNvPr>
          <p:cNvSpPr/>
          <p:nvPr/>
        </p:nvSpPr>
        <p:spPr>
          <a:xfrm>
            <a:off x="4999970" y="3947182"/>
            <a:ext cx="5388629" cy="502694"/>
          </a:xfrm>
          <a:prstGeom prst="roundRect">
            <a:avLst/>
          </a:prstGeom>
          <a:solidFill>
            <a:srgbClr val="4AA5B7"/>
          </a:solidFill>
          <a:ln w="57150">
            <a:solidFill>
              <a:srgbClr val="AAD23B"/>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fr-FR" sz="2400" dirty="0">
                <a:solidFill>
                  <a:srgbClr val="FFFFFF"/>
                </a:solidFill>
                <a:latin typeface="Segoe UI" panose="020B0502040204020203" pitchFamily="34" charset="0"/>
                <a:cs typeface="Segoe UI" panose="020B0502040204020203" pitchFamily="34" charset="0"/>
              </a:rPr>
              <a:t>Business Logic Layer (BLL)</a:t>
            </a:r>
          </a:p>
        </p:txBody>
      </p:sp>
      <p:sp>
        <p:nvSpPr>
          <p:cNvPr id="26" name="Rectangle : coins arrondis 25">
            <a:extLst>
              <a:ext uri="{FF2B5EF4-FFF2-40B4-BE49-F238E27FC236}">
                <a16:creationId xmlns:a16="http://schemas.microsoft.com/office/drawing/2014/main" id="{FC1F5680-AB81-C26A-D57B-E2F7C04660C1}"/>
              </a:ext>
            </a:extLst>
          </p:cNvPr>
          <p:cNvSpPr/>
          <p:nvPr/>
        </p:nvSpPr>
        <p:spPr>
          <a:xfrm>
            <a:off x="5011387" y="4674617"/>
            <a:ext cx="5388629" cy="502694"/>
          </a:xfrm>
          <a:prstGeom prst="roundRect">
            <a:avLst/>
          </a:prstGeom>
          <a:solidFill>
            <a:srgbClr val="4AA5B7"/>
          </a:solidFill>
          <a:ln w="76200">
            <a:solidFill>
              <a:srgbClr val="AAD23B"/>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fr-FR" sz="2400" dirty="0">
                <a:solidFill>
                  <a:srgbClr val="FFFFFF"/>
                </a:solidFill>
                <a:latin typeface="Segoe UI" panose="020B0502040204020203" pitchFamily="34" charset="0"/>
                <a:cs typeface="Segoe UI" panose="020B0502040204020203" pitchFamily="34" charset="0"/>
              </a:rPr>
              <a:t>Data Access Layer (DAL) (Repository)</a:t>
            </a:r>
          </a:p>
        </p:txBody>
      </p:sp>
      <p:sp>
        <p:nvSpPr>
          <p:cNvPr id="2" name="Rectangle : coins arrondis 1">
            <a:extLst>
              <a:ext uri="{FF2B5EF4-FFF2-40B4-BE49-F238E27FC236}">
                <a16:creationId xmlns:a16="http://schemas.microsoft.com/office/drawing/2014/main" id="{940F082C-2AE0-BBBA-3764-1C850D59141E}"/>
              </a:ext>
            </a:extLst>
          </p:cNvPr>
          <p:cNvSpPr/>
          <p:nvPr/>
        </p:nvSpPr>
        <p:spPr>
          <a:xfrm rot="16200000">
            <a:off x="3401465" y="3959960"/>
            <a:ext cx="1932008" cy="502694"/>
          </a:xfrm>
          <a:prstGeom prst="roundRect">
            <a:avLst/>
          </a:prstGeom>
          <a:solidFill>
            <a:srgbClr val="4AA5B7"/>
          </a:solidFill>
          <a:ln w="76200">
            <a:solidFill>
              <a:srgbClr val="AAD23B"/>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fr-FR" sz="2400" dirty="0">
                <a:solidFill>
                  <a:srgbClr val="FFFFFF"/>
                </a:solidFill>
                <a:latin typeface="Segoe UI" panose="020B0502040204020203" pitchFamily="34" charset="0"/>
                <a:cs typeface="Segoe UI" panose="020B0502040204020203" pitchFamily="34" charset="0"/>
              </a:rPr>
              <a:t>BO</a:t>
            </a:r>
          </a:p>
        </p:txBody>
      </p:sp>
      <p:pic>
        <p:nvPicPr>
          <p:cNvPr id="4" name="Image 3">
            <a:extLst>
              <a:ext uri="{FF2B5EF4-FFF2-40B4-BE49-F238E27FC236}">
                <a16:creationId xmlns:a16="http://schemas.microsoft.com/office/drawing/2014/main" id="{2E9685FB-E4CD-217B-17C0-FF38931AF485}"/>
              </a:ext>
            </a:extLst>
          </p:cNvPr>
          <p:cNvPicPr>
            <a:picLocks noChangeAspect="1"/>
          </p:cNvPicPr>
          <p:nvPr/>
        </p:nvPicPr>
        <p:blipFill>
          <a:blip r:embed="rId15">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6282047" y="1853928"/>
            <a:ext cx="1690043" cy="900930"/>
          </a:xfrm>
          <a:prstGeom prst="rect">
            <a:avLst/>
          </a:prstGeom>
        </p:spPr>
      </p:pic>
      <p:sp>
        <p:nvSpPr>
          <p:cNvPr id="7" name="ZoneTexte 6">
            <a:extLst>
              <a:ext uri="{FF2B5EF4-FFF2-40B4-BE49-F238E27FC236}">
                <a16:creationId xmlns:a16="http://schemas.microsoft.com/office/drawing/2014/main" id="{A37AB8E5-D820-6391-0C71-88D916C5B22C}"/>
              </a:ext>
            </a:extLst>
          </p:cNvPr>
          <p:cNvSpPr txBox="1"/>
          <p:nvPr/>
        </p:nvSpPr>
        <p:spPr>
          <a:xfrm>
            <a:off x="6498343" y="1686878"/>
            <a:ext cx="914400" cy="914400"/>
          </a:xfrm>
          <a:prstGeom prst="rect">
            <a:avLst/>
          </a:prstGeom>
        </p:spPr>
        <p:txBody>
          <a:bodyPr vert="horz" wrap="none" lIns="91440" tIns="45720" rIns="91440" bIns="45720" rtlCol="0" anchor="b">
            <a:normAutofit/>
          </a:bodyPr>
          <a:lstStyle/>
          <a:p>
            <a:r>
              <a:rPr lang="fr-FR" dirty="0">
                <a:solidFill>
                  <a:srgbClr val="011F39"/>
                </a:solidFill>
                <a:latin typeface="Segoe UI" panose="020B0502040204020203" pitchFamily="34" charset="0"/>
                <a:cs typeface="Segoe UI" panose="020B0502040204020203" pitchFamily="34" charset="0"/>
              </a:rPr>
              <a:t>WEB (HTTP)</a:t>
            </a:r>
          </a:p>
        </p:txBody>
      </p:sp>
      <p:cxnSp>
        <p:nvCxnSpPr>
          <p:cNvPr id="16" name="Connecteur : en angle 15">
            <a:extLst>
              <a:ext uri="{FF2B5EF4-FFF2-40B4-BE49-F238E27FC236}">
                <a16:creationId xmlns:a16="http://schemas.microsoft.com/office/drawing/2014/main" id="{42874820-9D96-C2A2-DF5B-006DCD0D5205}"/>
              </a:ext>
            </a:extLst>
          </p:cNvPr>
          <p:cNvCxnSpPr>
            <a:cxnSpLocks/>
          </p:cNvCxnSpPr>
          <p:nvPr/>
        </p:nvCxnSpPr>
        <p:spPr>
          <a:xfrm flipH="1" flipV="1">
            <a:off x="10388599" y="4208689"/>
            <a:ext cx="11417" cy="727435"/>
          </a:xfrm>
          <a:prstGeom prst="bentConnector3">
            <a:avLst>
              <a:gd name="adj1" fmla="val -4405010"/>
            </a:avLst>
          </a:prstGeom>
          <a:ln w="63500">
            <a:solidFill>
              <a:srgbClr val="AAD23B"/>
            </a:solidFill>
            <a:tailEnd type="none"/>
          </a:ln>
        </p:spPr>
        <p:style>
          <a:lnRef idx="1">
            <a:schemeClr val="accent1"/>
          </a:lnRef>
          <a:fillRef idx="0">
            <a:schemeClr val="accent1"/>
          </a:fillRef>
          <a:effectRef idx="0">
            <a:schemeClr val="accent1"/>
          </a:effectRef>
          <a:fontRef idx="minor">
            <a:schemeClr val="tx1"/>
          </a:fontRef>
        </p:style>
      </p:cxnSp>
      <p:sp>
        <p:nvSpPr>
          <p:cNvPr id="3" name="ZoneTexte 2">
            <a:extLst>
              <a:ext uri="{FF2B5EF4-FFF2-40B4-BE49-F238E27FC236}">
                <a16:creationId xmlns:a16="http://schemas.microsoft.com/office/drawing/2014/main" id="{42EAE30E-3802-8FD7-EE98-3C9B412088D6}"/>
              </a:ext>
            </a:extLst>
          </p:cNvPr>
          <p:cNvSpPr txBox="1"/>
          <p:nvPr/>
        </p:nvSpPr>
        <p:spPr>
          <a:xfrm rot="5400000">
            <a:off x="10915886" y="3899350"/>
            <a:ext cx="914400" cy="914400"/>
          </a:xfrm>
          <a:prstGeom prst="rect">
            <a:avLst/>
          </a:prstGeom>
        </p:spPr>
        <p:txBody>
          <a:bodyPr vert="horz" wrap="none" lIns="91440" tIns="45720" rIns="91440" bIns="45720" rtlCol="0" anchor="b">
            <a:normAutofit/>
          </a:bodyPr>
          <a:lstStyle/>
          <a:p>
            <a:r>
              <a:rPr lang="fr-FR" dirty="0">
                <a:solidFill>
                  <a:srgbClr val="011F39"/>
                </a:solidFill>
                <a:latin typeface="Segoe UI" panose="020B0502040204020203" pitchFamily="34" charset="0"/>
                <a:cs typeface="Segoe UI" panose="020B0502040204020203" pitchFamily="34" charset="0"/>
              </a:rPr>
              <a:t>Transaction</a:t>
            </a:r>
          </a:p>
        </p:txBody>
      </p:sp>
    </p:spTree>
    <p:extLst>
      <p:ext uri="{BB962C8B-B14F-4D97-AF65-F5344CB8AC3E}">
        <p14:creationId xmlns:p14="http://schemas.microsoft.com/office/powerpoint/2010/main" val="308465142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F19FB19-BC5C-4CA3-B36F-D05031688B0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37303" r="1"/>
          <a:stretch/>
        </p:blipFill>
        <p:spPr>
          <a:xfrm>
            <a:off x="0" y="3002"/>
            <a:ext cx="12192000" cy="6843061"/>
          </a:xfrm>
          <a:prstGeom prst="rect">
            <a:avLst/>
          </a:prstGeom>
        </p:spPr>
      </p:pic>
      <p:sp>
        <p:nvSpPr>
          <p:cNvPr id="16" name="Rectangle 15">
            <a:extLst>
              <a:ext uri="{FF2B5EF4-FFF2-40B4-BE49-F238E27FC236}">
                <a16:creationId xmlns:a16="http://schemas.microsoft.com/office/drawing/2014/main" id="{F4792626-5EDF-457E-BC47-35973147636D}"/>
              </a:ext>
            </a:extLst>
          </p:cNvPr>
          <p:cNvSpPr/>
          <p:nvPr/>
        </p:nvSpPr>
        <p:spPr>
          <a:xfrm>
            <a:off x="-1" y="41109"/>
            <a:ext cx="12192000" cy="6858000"/>
          </a:xfrm>
          <a:prstGeom prst="rect">
            <a:avLst/>
          </a:prstGeom>
          <a:solidFill>
            <a:srgbClr val="011F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nvGrpSpPr>
          <p:cNvPr id="14" name="Groupe 13">
            <a:extLst>
              <a:ext uri="{FF2B5EF4-FFF2-40B4-BE49-F238E27FC236}">
                <a16:creationId xmlns:a16="http://schemas.microsoft.com/office/drawing/2014/main" id="{07BC588E-A495-49A9-8813-628670F8E4BB}"/>
              </a:ext>
            </a:extLst>
          </p:cNvPr>
          <p:cNvGrpSpPr/>
          <p:nvPr/>
        </p:nvGrpSpPr>
        <p:grpSpPr>
          <a:xfrm>
            <a:off x="-1" y="0"/>
            <a:ext cx="3657600" cy="6858001"/>
            <a:chOff x="-1" y="0"/>
            <a:chExt cx="4292084" cy="6858001"/>
          </a:xfrm>
        </p:grpSpPr>
        <p:sp>
          <p:nvSpPr>
            <p:cNvPr id="17" name="Flèche : pentagone 16">
              <a:extLst>
                <a:ext uri="{FF2B5EF4-FFF2-40B4-BE49-F238E27FC236}">
                  <a16:creationId xmlns:a16="http://schemas.microsoft.com/office/drawing/2014/main" id="{594D2172-FB13-492C-B76B-A385911C5851}"/>
                </a:ext>
              </a:extLst>
            </p:cNvPr>
            <p:cNvSpPr/>
            <p:nvPr/>
          </p:nvSpPr>
          <p:spPr>
            <a:xfrm>
              <a:off x="-1" y="0"/>
              <a:ext cx="4292083" cy="6858000"/>
            </a:xfrm>
            <a:prstGeom prst="homePlate">
              <a:avLst>
                <a:gd name="adj" fmla="val 50658"/>
              </a:avLst>
            </a:prstGeom>
            <a:solidFill>
              <a:srgbClr val="95B2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Triangle rectangle 17">
              <a:extLst>
                <a:ext uri="{FF2B5EF4-FFF2-40B4-BE49-F238E27FC236}">
                  <a16:creationId xmlns:a16="http://schemas.microsoft.com/office/drawing/2014/main" id="{3D0C3274-FA67-4536-99D7-BF36DC8EB5D9}"/>
                </a:ext>
              </a:extLst>
            </p:cNvPr>
            <p:cNvSpPr/>
            <p:nvPr/>
          </p:nvSpPr>
          <p:spPr>
            <a:xfrm>
              <a:off x="0" y="2699281"/>
              <a:ext cx="4292082" cy="4158720"/>
            </a:xfrm>
            <a:prstGeom prst="rtTriangle">
              <a:avLst/>
            </a:prstGeom>
            <a:solidFill>
              <a:srgbClr val="95B258">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Triangle rectangle 18">
              <a:extLst>
                <a:ext uri="{FF2B5EF4-FFF2-40B4-BE49-F238E27FC236}">
                  <a16:creationId xmlns:a16="http://schemas.microsoft.com/office/drawing/2014/main" id="{8A5F0E14-750D-4317-86A8-BA8B26E435A6}"/>
                </a:ext>
              </a:extLst>
            </p:cNvPr>
            <p:cNvSpPr/>
            <p:nvPr/>
          </p:nvSpPr>
          <p:spPr>
            <a:xfrm rot="5400000">
              <a:off x="-68820" y="80756"/>
              <a:ext cx="4429722" cy="4292084"/>
            </a:xfrm>
            <a:prstGeom prst="rtTriangle">
              <a:avLst/>
            </a:prstGeom>
            <a:solidFill>
              <a:srgbClr val="95B258">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5" name="Titre 1">
            <a:extLst>
              <a:ext uri="{FF2B5EF4-FFF2-40B4-BE49-F238E27FC236}">
                <a16:creationId xmlns:a16="http://schemas.microsoft.com/office/drawing/2014/main" id="{D4B8AE3F-44D0-4D41-9A92-0871B449521A}"/>
              </a:ext>
            </a:extLst>
          </p:cNvPr>
          <p:cNvSpPr txBox="1">
            <a:spLocks/>
          </p:cNvSpPr>
          <p:nvPr/>
        </p:nvSpPr>
        <p:spPr>
          <a:xfrm>
            <a:off x="3825174" y="428630"/>
            <a:ext cx="8012641" cy="438699"/>
          </a:xfrm>
          <a:prstGeom prst="rect">
            <a:avLst/>
          </a:prstGeom>
        </p:spPr>
        <p:txBody>
          <a:bodyPr lIns="0" tIns="0" rIns="0" bIns="0" anchor="t" anchorCtr="0">
            <a:normAutofit/>
          </a:bodyPr>
          <a:lstStyle>
            <a:lvl1pPr algn="r" defTabSz="914400" rtl="0" eaLnBrk="1" latinLnBrk="0" hangingPunct="1">
              <a:lnSpc>
                <a:spcPct val="90000"/>
              </a:lnSpc>
              <a:spcBef>
                <a:spcPct val="0"/>
              </a:spcBef>
              <a:buNone/>
              <a:defRPr sz="1400" kern="1200">
                <a:solidFill>
                  <a:srgbClr val="222933"/>
                </a:solidFill>
                <a:latin typeface="Segoe UI Light" panose="020B0502040204020203" pitchFamily="34" charset="0"/>
                <a:ea typeface="+mj-ea"/>
                <a:cs typeface="Segoe UI Light" panose="020B0502040204020203" pitchFamily="34" charset="0"/>
              </a:defRPr>
            </a:lvl1pPr>
          </a:lstStyle>
          <a:p>
            <a:r>
              <a:rPr lang="fr-FR" dirty="0">
                <a:solidFill>
                  <a:schemeClr val="bg1"/>
                </a:solidFill>
              </a:rPr>
              <a:t>Java </a:t>
            </a:r>
            <a:r>
              <a:rPr lang="fr-FR" dirty="0" err="1">
                <a:solidFill>
                  <a:schemeClr val="bg1"/>
                </a:solidFill>
              </a:rPr>
              <a:t>Frameworks</a:t>
            </a:r>
            <a:endParaRPr lang="fr-FR" dirty="0">
              <a:solidFill>
                <a:schemeClr val="bg1"/>
              </a:solidFill>
            </a:endParaRPr>
          </a:p>
          <a:p>
            <a:r>
              <a:rPr lang="fr-FR" b="1" cap="all" dirty="0">
                <a:solidFill>
                  <a:schemeClr val="bg1"/>
                </a:solidFill>
                <a:latin typeface="Segoe UI" panose="020B0502040204020203" pitchFamily="34" charset="0"/>
                <a:cs typeface="Segoe UI" panose="020B0502040204020203" pitchFamily="34" charset="0"/>
              </a:rPr>
              <a:t>Spring data</a:t>
            </a:r>
          </a:p>
        </p:txBody>
      </p:sp>
      <p:pic>
        <p:nvPicPr>
          <p:cNvPr id="7" name="Graphique 6">
            <a:extLst>
              <a:ext uri="{FF2B5EF4-FFF2-40B4-BE49-F238E27FC236}">
                <a16:creationId xmlns:a16="http://schemas.microsoft.com/office/drawing/2014/main" id="{3ECC1C3A-EA26-42AD-BEC3-DCF5FBAA17F6}"/>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54185" y="6124782"/>
            <a:ext cx="528776" cy="528776"/>
          </a:xfrm>
          <a:prstGeom prst="rect">
            <a:avLst/>
          </a:prstGeom>
        </p:spPr>
      </p:pic>
      <p:sp>
        <p:nvSpPr>
          <p:cNvPr id="13" name="Espace réservé du texte 19">
            <a:extLst>
              <a:ext uri="{FF2B5EF4-FFF2-40B4-BE49-F238E27FC236}">
                <a16:creationId xmlns:a16="http://schemas.microsoft.com/office/drawing/2014/main" id="{F370911A-DC8A-44E7-BC5B-3A98548EDA9D}"/>
              </a:ext>
            </a:extLst>
          </p:cNvPr>
          <p:cNvSpPr txBox="1">
            <a:spLocks/>
          </p:cNvSpPr>
          <p:nvPr/>
        </p:nvSpPr>
        <p:spPr>
          <a:xfrm>
            <a:off x="354186" y="1218171"/>
            <a:ext cx="3116800" cy="4421658"/>
          </a:xfrm>
          <a:prstGeom prst="rect">
            <a:avLst/>
          </a:prstGeom>
        </p:spPr>
        <p:txBody>
          <a:bodyPr lIns="0" tIns="0" rIns="0" bIns="0" anchor="ctr" anchorCtr="0"/>
          <a:lstStyle>
            <a:lvl1pPr marL="0" indent="0" algn="l" defTabSz="914400" rtl="0" eaLnBrk="1" latinLnBrk="0" hangingPunct="1">
              <a:lnSpc>
                <a:spcPct val="90000"/>
              </a:lnSpc>
              <a:spcBef>
                <a:spcPts val="1000"/>
              </a:spcBef>
              <a:buFont typeface="Arial" panose="020B0604020202020204" pitchFamily="34" charset="0"/>
              <a:buNone/>
              <a:defRPr sz="2800" b="1" kern="1200">
                <a:solidFill>
                  <a:schemeClr val="bg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sz="2400" dirty="0"/>
              <a:t>TRAVAUX PRATIQUES</a:t>
            </a:r>
          </a:p>
        </p:txBody>
      </p:sp>
      <p:sp>
        <p:nvSpPr>
          <p:cNvPr id="15" name="Espace réservé du texte 19">
            <a:extLst>
              <a:ext uri="{FF2B5EF4-FFF2-40B4-BE49-F238E27FC236}">
                <a16:creationId xmlns:a16="http://schemas.microsoft.com/office/drawing/2014/main" id="{BDF6E1C4-75C9-4326-96F9-5F0FA302E826}"/>
              </a:ext>
            </a:extLst>
          </p:cNvPr>
          <p:cNvSpPr txBox="1">
            <a:spLocks/>
          </p:cNvSpPr>
          <p:nvPr/>
        </p:nvSpPr>
        <p:spPr>
          <a:xfrm>
            <a:off x="4011784" y="3027742"/>
            <a:ext cx="7826030" cy="609398"/>
          </a:xfrm>
          <a:prstGeom prst="rect">
            <a:avLst/>
          </a:prstGeom>
        </p:spPr>
        <p:txBody>
          <a:bodyPr wrap="square" lIns="0" tIns="0" rIns="0" bIns="0">
            <a:spAutoFit/>
          </a:bodyPr>
          <a:lstStyle>
            <a:lvl1pPr marL="0" indent="0" algn="l" defTabSz="914400" rtl="0" eaLnBrk="1" latinLnBrk="0" hangingPunct="1">
              <a:lnSpc>
                <a:spcPct val="90000"/>
              </a:lnSpc>
              <a:spcBef>
                <a:spcPts val="1000"/>
              </a:spcBef>
              <a:buFont typeface="Arial" panose="020B0604020202020204" pitchFamily="34" charset="0"/>
              <a:buNone/>
              <a:defRPr sz="2800" b="1" kern="1200">
                <a:solidFill>
                  <a:schemeClr val="bg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fr-FR" sz="4400" b="0" dirty="0">
                <a:latin typeface="Segoe UI Light" panose="020B0502040204020203" pitchFamily="34" charset="0"/>
                <a:cs typeface="Segoe UI Light" panose="020B0502040204020203" pitchFamily="34" charset="0"/>
              </a:rPr>
              <a:t>TP : Cave à vin – Partie 05</a:t>
            </a:r>
          </a:p>
        </p:txBody>
      </p:sp>
    </p:spTree>
    <p:extLst>
      <p:ext uri="{BB962C8B-B14F-4D97-AF65-F5344CB8AC3E}">
        <p14:creationId xmlns:p14="http://schemas.microsoft.com/office/powerpoint/2010/main" val="24536923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C944C23-0306-4C79-A615-0F5495658BA7}"/>
              </a:ext>
            </a:extLst>
          </p:cNvPr>
          <p:cNvSpPr/>
          <p:nvPr/>
        </p:nvSpPr>
        <p:spPr>
          <a:xfrm>
            <a:off x="0" y="0"/>
            <a:ext cx="12192000" cy="6858000"/>
          </a:xfrm>
          <a:prstGeom prst="rect">
            <a:avLst/>
          </a:prstGeom>
          <a:solidFill>
            <a:srgbClr val="011F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7" name="Graphique 6">
            <a:extLst>
              <a:ext uri="{FF2B5EF4-FFF2-40B4-BE49-F238E27FC236}">
                <a16:creationId xmlns:a16="http://schemas.microsoft.com/office/drawing/2014/main" id="{9E6F0052-C844-4C3B-948F-88E3961AD71F}"/>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54185" y="6124782"/>
            <a:ext cx="528776" cy="528776"/>
          </a:xfrm>
          <a:prstGeom prst="rect">
            <a:avLst/>
          </a:prstGeom>
        </p:spPr>
      </p:pic>
      <p:sp>
        <p:nvSpPr>
          <p:cNvPr id="4" name="Titre 1">
            <a:extLst>
              <a:ext uri="{FF2B5EF4-FFF2-40B4-BE49-F238E27FC236}">
                <a16:creationId xmlns:a16="http://schemas.microsoft.com/office/drawing/2014/main" id="{22BF55BC-6F2B-4024-95D5-A0C7ADD879BE}"/>
              </a:ext>
            </a:extLst>
          </p:cNvPr>
          <p:cNvSpPr txBox="1">
            <a:spLocks/>
          </p:cNvSpPr>
          <p:nvPr/>
        </p:nvSpPr>
        <p:spPr>
          <a:xfrm>
            <a:off x="3825174" y="428630"/>
            <a:ext cx="8012641" cy="438699"/>
          </a:xfrm>
          <a:prstGeom prst="rect">
            <a:avLst/>
          </a:prstGeom>
        </p:spPr>
        <p:txBody>
          <a:bodyPr lIns="0" tIns="0" rIns="0" bIns="0" anchor="t" anchorCtr="0">
            <a:normAutofit/>
          </a:bodyPr>
          <a:lstStyle>
            <a:lvl1pPr algn="r" defTabSz="914400" rtl="0" eaLnBrk="1" latinLnBrk="0" hangingPunct="1">
              <a:lnSpc>
                <a:spcPct val="90000"/>
              </a:lnSpc>
              <a:spcBef>
                <a:spcPct val="0"/>
              </a:spcBef>
              <a:buNone/>
              <a:defRPr sz="1400" kern="1200">
                <a:solidFill>
                  <a:srgbClr val="222933"/>
                </a:solidFill>
                <a:latin typeface="Segoe UI Light" panose="020B0502040204020203" pitchFamily="34" charset="0"/>
                <a:ea typeface="+mj-ea"/>
                <a:cs typeface="Segoe UI Light" panose="020B0502040204020203" pitchFamily="34" charset="0"/>
              </a:defRPr>
            </a:lvl1pPr>
          </a:lstStyle>
          <a:p>
            <a:r>
              <a:rPr lang="fr-FR" dirty="0">
                <a:solidFill>
                  <a:schemeClr val="bg1"/>
                </a:solidFill>
              </a:rPr>
              <a:t>Java </a:t>
            </a:r>
            <a:r>
              <a:rPr lang="fr-FR" dirty="0" err="1">
                <a:solidFill>
                  <a:schemeClr val="bg1"/>
                </a:solidFill>
              </a:rPr>
              <a:t>Frameworls</a:t>
            </a:r>
            <a:endParaRPr lang="fr-FR" dirty="0">
              <a:solidFill>
                <a:schemeClr val="bg1"/>
              </a:solidFill>
            </a:endParaRPr>
          </a:p>
          <a:p>
            <a:r>
              <a:rPr lang="fr-FR" b="1" cap="all" dirty="0">
                <a:solidFill>
                  <a:schemeClr val="bg1"/>
                </a:solidFill>
                <a:latin typeface="Segoe UI" panose="020B0502040204020203" pitchFamily="34" charset="0"/>
                <a:cs typeface="Segoe UI" panose="020B0502040204020203" pitchFamily="34" charset="0"/>
              </a:rPr>
              <a:t>Spring data</a:t>
            </a:r>
          </a:p>
        </p:txBody>
      </p:sp>
      <p:sp>
        <p:nvSpPr>
          <p:cNvPr id="5" name="Espace réservé du texte 19">
            <a:extLst>
              <a:ext uri="{FF2B5EF4-FFF2-40B4-BE49-F238E27FC236}">
                <a16:creationId xmlns:a16="http://schemas.microsoft.com/office/drawing/2014/main" id="{E04311FB-FBF7-4BC4-BD8F-F8A468C6FE97}"/>
              </a:ext>
            </a:extLst>
          </p:cNvPr>
          <p:cNvSpPr txBox="1">
            <a:spLocks/>
          </p:cNvSpPr>
          <p:nvPr/>
        </p:nvSpPr>
        <p:spPr>
          <a:xfrm>
            <a:off x="354185" y="2699281"/>
            <a:ext cx="11483629" cy="609398"/>
          </a:xfrm>
          <a:prstGeom prst="rect">
            <a:avLst/>
          </a:prstGeom>
        </p:spPr>
        <p:txBody>
          <a:bodyPr wrap="square" lIns="0" tIns="0" rIns="0" bIns="0">
            <a:spAutoFit/>
          </a:bodyPr>
          <a:lstStyle>
            <a:lvl1pPr marL="0" indent="0" algn="l" defTabSz="914400" rtl="0" eaLnBrk="1" latinLnBrk="0" hangingPunct="1">
              <a:lnSpc>
                <a:spcPct val="90000"/>
              </a:lnSpc>
              <a:spcBef>
                <a:spcPts val="1000"/>
              </a:spcBef>
              <a:buFont typeface="Arial" panose="020B0604020202020204" pitchFamily="34" charset="0"/>
              <a:buNone/>
              <a:defRPr sz="2800" b="1" kern="1200">
                <a:solidFill>
                  <a:schemeClr val="bg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fr-FR" sz="4400" dirty="0"/>
              <a:t>JPQL et requêtage</a:t>
            </a:r>
          </a:p>
        </p:txBody>
      </p:sp>
    </p:spTree>
    <p:extLst>
      <p:ext uri="{BB962C8B-B14F-4D97-AF65-F5344CB8AC3E}">
        <p14:creationId xmlns:p14="http://schemas.microsoft.com/office/powerpoint/2010/main" val="32324465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re 1">
            <a:extLst>
              <a:ext uri="{FF2B5EF4-FFF2-40B4-BE49-F238E27FC236}">
                <a16:creationId xmlns:a16="http://schemas.microsoft.com/office/drawing/2014/main" id="{7039B82E-248A-E9BB-B359-FE75DAA2329F}"/>
              </a:ext>
            </a:extLst>
          </p:cNvPr>
          <p:cNvSpPr txBox="1">
            <a:spLocks/>
          </p:cNvSpPr>
          <p:nvPr/>
        </p:nvSpPr>
        <p:spPr>
          <a:xfrm>
            <a:off x="3506876" y="1329151"/>
            <a:ext cx="8330938" cy="4815614"/>
          </a:xfrm>
          <a:prstGeom prst="rect">
            <a:avLst/>
          </a:prstGeom>
          <a:noFill/>
          <a:ln>
            <a:noFill/>
          </a:ln>
        </p:spPr>
        <p:txBody>
          <a:bodyPr vert="horz" wrap="square" lIns="91440" tIns="45720" rIns="91440" bIns="45720" rtlCol="0" anchor="t" anchorCtr="0">
            <a:spAutoFit/>
          </a:bodyPr>
          <a:lstStyle>
            <a:lvl1pPr algn="l" defTabSz="914400" rtl="0" eaLnBrk="1" latinLnBrk="0" hangingPunct="1">
              <a:lnSpc>
                <a:spcPct val="90000"/>
              </a:lnSpc>
              <a:spcBef>
                <a:spcPct val="0"/>
              </a:spcBef>
              <a:buNone/>
              <a:defRPr sz="4400" kern="1200">
                <a:solidFill>
                  <a:schemeClr val="tx1"/>
                </a:solidFill>
                <a:latin typeface="Segoe UI" panose="020B0502040204020203" pitchFamily="34" charset="0"/>
                <a:ea typeface="+mj-ea"/>
                <a:cs typeface="+mj-cs"/>
              </a:defRPr>
            </a:lvl1pPr>
          </a:lstStyle>
          <a:p>
            <a:pPr marL="342900" indent="-342900">
              <a:lnSpc>
                <a:spcPct val="120000"/>
              </a:lnSpc>
              <a:buClr>
                <a:srgbClr val="011F39"/>
              </a:buClr>
              <a:buFont typeface="Arial" panose="020B0604020202020204" pitchFamily="34" charset="0"/>
              <a:buChar char="•"/>
            </a:pPr>
            <a:r>
              <a:rPr lang="fr-FR" sz="2400" dirty="0">
                <a:solidFill>
                  <a:srgbClr val="011F39"/>
                </a:solidFill>
                <a:cs typeface="Segoe UI" panose="020B0502040204020203" pitchFamily="34" charset="0"/>
              </a:rPr>
              <a:t>Java </a:t>
            </a:r>
            <a:r>
              <a:rPr lang="fr-FR" sz="2400" dirty="0" err="1">
                <a:solidFill>
                  <a:srgbClr val="011F39"/>
                </a:solidFill>
                <a:cs typeface="Segoe UI" panose="020B0502040204020203" pitchFamily="34" charset="0"/>
              </a:rPr>
              <a:t>Persistence</a:t>
            </a:r>
            <a:r>
              <a:rPr lang="fr-FR" sz="2400" dirty="0">
                <a:solidFill>
                  <a:srgbClr val="011F39"/>
                </a:solidFill>
                <a:cs typeface="Segoe UI" panose="020B0502040204020203" pitchFamily="34" charset="0"/>
              </a:rPr>
              <a:t> </a:t>
            </a:r>
            <a:r>
              <a:rPr lang="fr-FR" sz="2400" dirty="0" err="1">
                <a:solidFill>
                  <a:srgbClr val="011F39"/>
                </a:solidFill>
                <a:cs typeface="Segoe UI" panose="020B0502040204020203" pitchFamily="34" charset="0"/>
              </a:rPr>
              <a:t>Query</a:t>
            </a:r>
            <a:r>
              <a:rPr lang="fr-FR" sz="2400" dirty="0">
                <a:solidFill>
                  <a:srgbClr val="011F39"/>
                </a:solidFill>
                <a:cs typeface="Segoe UI" panose="020B0502040204020203" pitchFamily="34" charset="0"/>
              </a:rPr>
              <a:t> </a:t>
            </a:r>
            <a:r>
              <a:rPr lang="fr-FR" sz="2400" dirty="0" err="1">
                <a:solidFill>
                  <a:srgbClr val="011F39"/>
                </a:solidFill>
                <a:cs typeface="Segoe UI" panose="020B0502040204020203" pitchFamily="34" charset="0"/>
              </a:rPr>
              <a:t>Language</a:t>
            </a:r>
            <a:r>
              <a:rPr lang="fr-FR" sz="2400" dirty="0">
                <a:solidFill>
                  <a:srgbClr val="011F39"/>
                </a:solidFill>
                <a:cs typeface="Segoe UI" panose="020B0502040204020203" pitchFamily="34" charset="0"/>
              </a:rPr>
              <a:t> (</a:t>
            </a:r>
            <a:r>
              <a:rPr lang="fr-FR" sz="2400" dirty="0">
                <a:solidFill>
                  <a:srgbClr val="95B258"/>
                </a:solidFill>
                <a:cs typeface="Segoe UI" panose="020B0502040204020203" pitchFamily="34" charset="0"/>
              </a:rPr>
              <a:t>JPQL</a:t>
            </a:r>
            <a:r>
              <a:rPr lang="fr-FR" sz="2400" dirty="0">
                <a:solidFill>
                  <a:srgbClr val="011F39"/>
                </a:solidFill>
                <a:cs typeface="Segoe UI" panose="020B0502040204020203" pitchFamily="34" charset="0"/>
              </a:rPr>
              <a:t>) est un langage de requêtage spécifique à </a:t>
            </a:r>
            <a:r>
              <a:rPr lang="fr-FR" sz="2400" dirty="0">
                <a:solidFill>
                  <a:srgbClr val="95B258"/>
                </a:solidFill>
                <a:cs typeface="Segoe UI" panose="020B0502040204020203" pitchFamily="34" charset="0"/>
              </a:rPr>
              <a:t>JPA</a:t>
            </a:r>
            <a:r>
              <a:rPr lang="fr-FR" sz="2400" dirty="0">
                <a:solidFill>
                  <a:srgbClr val="011F39"/>
                </a:solidFill>
                <a:cs typeface="Segoe UI" panose="020B0502040204020203" pitchFamily="34" charset="0"/>
              </a:rPr>
              <a:t> indépendant de la base de données</a:t>
            </a:r>
          </a:p>
          <a:p>
            <a:pPr marL="800100" lvl="1" indent="-342900">
              <a:lnSpc>
                <a:spcPct val="120000"/>
              </a:lnSpc>
              <a:buClr>
                <a:srgbClr val="011F39"/>
              </a:buClr>
              <a:buFont typeface="Arial" panose="020B0604020202020204" pitchFamily="34" charset="0"/>
              <a:buChar char="•"/>
            </a:pPr>
            <a:r>
              <a:rPr lang="fr-FR" dirty="0">
                <a:solidFill>
                  <a:srgbClr val="011F39"/>
                </a:solidFill>
                <a:cs typeface="Segoe UI" panose="020B0502040204020203" pitchFamily="34" charset="0"/>
              </a:rPr>
              <a:t>Il ressemble à du SQL</a:t>
            </a:r>
          </a:p>
          <a:p>
            <a:pPr marL="800100" lvl="1" indent="-342900">
              <a:lnSpc>
                <a:spcPct val="120000"/>
              </a:lnSpc>
              <a:buClr>
                <a:srgbClr val="011F39"/>
              </a:buClr>
              <a:buFont typeface="Arial" panose="020B0604020202020204" pitchFamily="34" charset="0"/>
              <a:buChar char="•"/>
            </a:pPr>
            <a:r>
              <a:rPr lang="fr-FR" dirty="0">
                <a:solidFill>
                  <a:srgbClr val="011F39"/>
                </a:solidFill>
                <a:cs typeface="Segoe UI" panose="020B0502040204020203" pitchFamily="34" charset="0"/>
              </a:rPr>
              <a:t>Mais, il s'utilise sur des objets Java (et non les tables)</a:t>
            </a:r>
          </a:p>
          <a:p>
            <a:pPr marL="800100" lvl="1" indent="-342900">
              <a:lnSpc>
                <a:spcPct val="120000"/>
              </a:lnSpc>
              <a:buClr>
                <a:srgbClr val="011F39"/>
              </a:buClr>
              <a:buFont typeface="Arial" panose="020B0604020202020204" pitchFamily="34" charset="0"/>
              <a:buChar char="•"/>
            </a:pPr>
            <a:r>
              <a:rPr lang="fr-FR" dirty="0">
                <a:solidFill>
                  <a:srgbClr val="011F39"/>
                </a:solidFill>
                <a:cs typeface="Segoe UI" panose="020B0502040204020203" pitchFamily="34" charset="0"/>
              </a:rPr>
              <a:t>Exemple :</a:t>
            </a:r>
          </a:p>
          <a:p>
            <a:pPr marL="800100" lvl="1" indent="-342900">
              <a:lnSpc>
                <a:spcPct val="120000"/>
              </a:lnSpc>
              <a:buClr>
                <a:srgbClr val="011F39"/>
              </a:buClr>
              <a:buFont typeface="Arial" panose="020B0604020202020204" pitchFamily="34" charset="0"/>
              <a:buChar char="•"/>
            </a:pPr>
            <a:endParaRPr lang="fr-FR" dirty="0">
              <a:solidFill>
                <a:srgbClr val="011F39"/>
              </a:solidFill>
              <a:cs typeface="Segoe UI" panose="020B0502040204020203" pitchFamily="34" charset="0"/>
            </a:endParaRPr>
          </a:p>
          <a:p>
            <a:pPr marL="342900" indent="-342900">
              <a:lnSpc>
                <a:spcPct val="120000"/>
              </a:lnSpc>
              <a:buClr>
                <a:srgbClr val="011F39"/>
              </a:buClr>
              <a:buFont typeface="Arial" panose="020B0604020202020204" pitchFamily="34" charset="0"/>
              <a:buChar char="•"/>
            </a:pPr>
            <a:r>
              <a:rPr lang="fr-FR" sz="2400" dirty="0">
                <a:solidFill>
                  <a:srgbClr val="011F39"/>
                </a:solidFill>
                <a:cs typeface="Segoe UI" panose="020B0502040204020203" pitchFamily="34" charset="0"/>
              </a:rPr>
              <a:t>Avec Spring Data JPA, les requêtes se déclarent sur une signature de méthode avec l’annotation </a:t>
            </a:r>
            <a:r>
              <a:rPr lang="fr-FR" sz="2400" dirty="0">
                <a:solidFill>
                  <a:srgbClr val="95B258"/>
                </a:solidFill>
                <a:cs typeface="Segoe UI" panose="020B0502040204020203" pitchFamily="34" charset="0"/>
              </a:rPr>
              <a:t>@Query</a:t>
            </a:r>
          </a:p>
          <a:p>
            <a:pPr marL="800100" lvl="1" indent="-342900">
              <a:lnSpc>
                <a:spcPct val="120000"/>
              </a:lnSpc>
              <a:buClr>
                <a:srgbClr val="011F39"/>
              </a:buClr>
              <a:buFont typeface="Arial" panose="020B0604020202020204" pitchFamily="34" charset="0"/>
              <a:buChar char="•"/>
            </a:pPr>
            <a:r>
              <a:rPr lang="fr-FR" dirty="0">
                <a:solidFill>
                  <a:srgbClr val="011F39"/>
                </a:solidFill>
                <a:cs typeface="Segoe UI" panose="020B0502040204020203" pitchFamily="34" charset="0"/>
              </a:rPr>
              <a:t>Exemple :</a:t>
            </a:r>
          </a:p>
          <a:p>
            <a:pPr marL="342900" indent="-342900">
              <a:lnSpc>
                <a:spcPct val="120000"/>
              </a:lnSpc>
              <a:buClr>
                <a:srgbClr val="011F39"/>
              </a:buClr>
              <a:buFont typeface="Arial" panose="020B0604020202020204" pitchFamily="34" charset="0"/>
              <a:buChar char="•"/>
            </a:pPr>
            <a:endParaRPr lang="fr-FR" sz="2400" dirty="0">
              <a:solidFill>
                <a:srgbClr val="011F39"/>
              </a:solidFill>
              <a:cs typeface="Segoe UI" panose="020B0502040204020203" pitchFamily="34" charset="0"/>
            </a:endParaRPr>
          </a:p>
          <a:p>
            <a:pPr marL="342900" indent="-342900">
              <a:lnSpc>
                <a:spcPct val="120000"/>
              </a:lnSpc>
              <a:buClr>
                <a:srgbClr val="011F39"/>
              </a:buClr>
              <a:buFont typeface="Arial" panose="020B0604020202020204" pitchFamily="34" charset="0"/>
              <a:buChar char="•"/>
            </a:pPr>
            <a:endParaRPr lang="fr-FR" sz="2400" dirty="0">
              <a:solidFill>
                <a:srgbClr val="011F39"/>
              </a:solidFill>
              <a:cs typeface="Segoe UI" panose="020B0502040204020203" pitchFamily="34" charset="0"/>
            </a:endParaRPr>
          </a:p>
        </p:txBody>
      </p:sp>
      <p:sp>
        <p:nvSpPr>
          <p:cNvPr id="5" name="Espace réservé du texte 19">
            <a:extLst>
              <a:ext uri="{FF2B5EF4-FFF2-40B4-BE49-F238E27FC236}">
                <a16:creationId xmlns:a16="http://schemas.microsoft.com/office/drawing/2014/main" id="{EF71FCD1-EB37-485B-827A-23A3785D6F72}"/>
              </a:ext>
            </a:extLst>
          </p:cNvPr>
          <p:cNvSpPr txBox="1">
            <a:spLocks/>
          </p:cNvSpPr>
          <p:nvPr/>
        </p:nvSpPr>
        <p:spPr>
          <a:xfrm>
            <a:off x="354186" y="1240233"/>
            <a:ext cx="2852415" cy="4421658"/>
          </a:xfrm>
          <a:prstGeom prst="rect">
            <a:avLst/>
          </a:prstGeom>
        </p:spPr>
        <p:txBody>
          <a:bodyPr lIns="0" tIns="0" rIns="0" bIns="0"/>
          <a:lstStyle>
            <a:lvl1pPr marL="0" indent="0" algn="l" defTabSz="914400" rtl="0" eaLnBrk="1" latinLnBrk="0" hangingPunct="1">
              <a:lnSpc>
                <a:spcPct val="90000"/>
              </a:lnSpc>
              <a:spcBef>
                <a:spcPts val="1000"/>
              </a:spcBef>
              <a:buFont typeface="Arial" panose="020B0604020202020204" pitchFamily="34" charset="0"/>
              <a:buNone/>
              <a:defRPr sz="2800" b="1" kern="1200">
                <a:solidFill>
                  <a:schemeClr val="bg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a:solidFill>
                  <a:srgbClr val="3B518E"/>
                </a:solidFill>
              </a:rPr>
              <a:t>JPQL et requêtage</a:t>
            </a:r>
          </a:p>
        </p:txBody>
      </p:sp>
      <p:sp>
        <p:nvSpPr>
          <p:cNvPr id="6" name="Titre 1">
            <a:extLst>
              <a:ext uri="{FF2B5EF4-FFF2-40B4-BE49-F238E27FC236}">
                <a16:creationId xmlns:a16="http://schemas.microsoft.com/office/drawing/2014/main" id="{48EE39BE-9E8A-4EFB-AA76-646D28DDBF24}"/>
              </a:ext>
            </a:extLst>
          </p:cNvPr>
          <p:cNvSpPr txBox="1">
            <a:spLocks/>
          </p:cNvSpPr>
          <p:nvPr/>
        </p:nvSpPr>
        <p:spPr>
          <a:xfrm>
            <a:off x="3825174" y="428630"/>
            <a:ext cx="8012641" cy="542920"/>
          </a:xfrm>
          <a:prstGeom prst="rect">
            <a:avLst/>
          </a:prstGeom>
        </p:spPr>
        <p:txBody>
          <a:bodyPr lIns="0" tIns="0" rIns="0" bIns="0" anchor="t" anchorCtr="0">
            <a:normAutofit/>
          </a:bodyPr>
          <a:lstStyle>
            <a:lvl1pPr algn="r" defTabSz="914400" rtl="0" eaLnBrk="1" latinLnBrk="0" hangingPunct="1">
              <a:lnSpc>
                <a:spcPct val="90000"/>
              </a:lnSpc>
              <a:spcBef>
                <a:spcPct val="0"/>
              </a:spcBef>
              <a:buNone/>
              <a:defRPr sz="1400" kern="1200">
                <a:solidFill>
                  <a:srgbClr val="222933"/>
                </a:solidFill>
                <a:latin typeface="Segoe UI Light" panose="020B0502040204020203" pitchFamily="34" charset="0"/>
                <a:ea typeface="+mj-ea"/>
                <a:cs typeface="Segoe UI Light" panose="020B0502040204020203" pitchFamily="34" charset="0"/>
              </a:defRPr>
            </a:lvl1pPr>
          </a:lstStyle>
          <a:p>
            <a:r>
              <a:rPr lang="fr-FR" dirty="0">
                <a:solidFill>
                  <a:srgbClr val="141E26"/>
                </a:solidFill>
              </a:rPr>
              <a:t>Java </a:t>
            </a:r>
            <a:r>
              <a:rPr lang="fr-FR" dirty="0" err="1">
                <a:solidFill>
                  <a:srgbClr val="141E26"/>
                </a:solidFill>
              </a:rPr>
              <a:t>Frameworks</a:t>
            </a:r>
            <a:endParaRPr lang="fr-FR" dirty="0">
              <a:solidFill>
                <a:srgbClr val="141E26"/>
              </a:solidFill>
            </a:endParaRPr>
          </a:p>
          <a:p>
            <a:r>
              <a:rPr lang="fr-FR" b="1" cap="all" dirty="0">
                <a:solidFill>
                  <a:srgbClr val="3B518E"/>
                </a:solidFill>
                <a:latin typeface="Segoe UI" panose="020B0502040204020203" pitchFamily="34" charset="0"/>
                <a:cs typeface="Segoe UI" panose="020B0502040204020203" pitchFamily="34" charset="0"/>
              </a:rPr>
              <a:t>Spring data</a:t>
            </a:r>
          </a:p>
        </p:txBody>
      </p:sp>
      <p:pic>
        <p:nvPicPr>
          <p:cNvPr id="9" name="Graphique 8">
            <a:extLst>
              <a:ext uri="{FF2B5EF4-FFF2-40B4-BE49-F238E27FC236}">
                <a16:creationId xmlns:a16="http://schemas.microsoft.com/office/drawing/2014/main" id="{6D568089-B2B3-4769-9325-554149C6E5CA}"/>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54184" y="6124781"/>
            <a:ext cx="528777" cy="528777"/>
          </a:xfrm>
          <a:prstGeom prst="rect">
            <a:avLst/>
          </a:prstGeom>
        </p:spPr>
      </p:pic>
      <p:sp>
        <p:nvSpPr>
          <p:cNvPr id="4" name="ZoneTexte 3">
            <a:extLst>
              <a:ext uri="{FF2B5EF4-FFF2-40B4-BE49-F238E27FC236}">
                <a16:creationId xmlns:a16="http://schemas.microsoft.com/office/drawing/2014/main" id="{2D736A8A-64AF-6163-A6AB-45CF1D1AD19E}"/>
              </a:ext>
            </a:extLst>
          </p:cNvPr>
          <p:cNvSpPr txBox="1"/>
          <p:nvPr/>
        </p:nvSpPr>
        <p:spPr>
          <a:xfrm>
            <a:off x="3506876" y="3643851"/>
            <a:ext cx="8330938" cy="369332"/>
          </a:xfrm>
          <a:prstGeom prst="rect">
            <a:avLst/>
          </a:prstGeom>
          <a:noFill/>
          <a:ln>
            <a:solidFill>
              <a:srgbClr val="011F39"/>
            </a:solidFill>
          </a:ln>
        </p:spPr>
        <p:txBody>
          <a:bodyPr wrap="square">
            <a:spAutoFit/>
          </a:bodyPr>
          <a:lstStyle/>
          <a:p>
            <a:pPr marL="0" marR="0">
              <a:spcBef>
                <a:spcPts val="0"/>
              </a:spcBef>
              <a:spcAft>
                <a:spcPts val="0"/>
              </a:spcAft>
            </a:pPr>
            <a:r>
              <a:rPr lang="fr-FR" sz="1800" dirty="0">
                <a:solidFill>
                  <a:srgbClr val="2A00FF"/>
                </a:solidFill>
                <a:effectLst/>
                <a:latin typeface="Consolas" panose="020B0609020204030204" pitchFamily="49" charset="0"/>
              </a:rPr>
              <a:t>SELECT c FROM Cours c WHERE </a:t>
            </a:r>
            <a:r>
              <a:rPr lang="fr-FR" sz="1800" dirty="0" err="1">
                <a:solidFill>
                  <a:srgbClr val="2A00FF"/>
                </a:solidFill>
                <a:effectLst/>
                <a:latin typeface="Consolas" panose="020B0609020204030204" pitchFamily="49" charset="0"/>
              </a:rPr>
              <a:t>c.filiere</a:t>
            </a:r>
            <a:r>
              <a:rPr lang="fr-FR" sz="1800" dirty="0">
                <a:solidFill>
                  <a:srgbClr val="2A00FF"/>
                </a:solidFill>
                <a:effectLst/>
                <a:latin typeface="Consolas" panose="020B0609020204030204" pitchFamily="49" charset="0"/>
              </a:rPr>
              <a:t> = 'Développement'</a:t>
            </a:r>
            <a:endParaRPr lang="fr-FR" sz="1800" dirty="0">
              <a:solidFill>
                <a:srgbClr val="000000"/>
              </a:solidFill>
              <a:effectLst/>
              <a:latin typeface="Consolas" panose="020B0609020204030204" pitchFamily="49" charset="0"/>
            </a:endParaRPr>
          </a:p>
        </p:txBody>
      </p:sp>
      <p:sp>
        <p:nvSpPr>
          <p:cNvPr id="8" name="ZoneTexte 7">
            <a:extLst>
              <a:ext uri="{FF2B5EF4-FFF2-40B4-BE49-F238E27FC236}">
                <a16:creationId xmlns:a16="http://schemas.microsoft.com/office/drawing/2014/main" id="{809488D1-ACBE-C54D-DA31-5A39D289DCF8}"/>
              </a:ext>
            </a:extLst>
          </p:cNvPr>
          <p:cNvSpPr txBox="1"/>
          <p:nvPr/>
        </p:nvSpPr>
        <p:spPr>
          <a:xfrm>
            <a:off x="3506876" y="5221072"/>
            <a:ext cx="8330938" cy="615553"/>
          </a:xfrm>
          <a:prstGeom prst="rect">
            <a:avLst/>
          </a:prstGeom>
          <a:noFill/>
          <a:ln>
            <a:solidFill>
              <a:srgbClr val="011F39"/>
            </a:solidFill>
          </a:ln>
        </p:spPr>
        <p:txBody>
          <a:bodyPr wrap="square">
            <a:spAutoFit/>
          </a:bodyPr>
          <a:lstStyle/>
          <a:p>
            <a:pPr marL="0" marR="0">
              <a:spcBef>
                <a:spcPts val="0"/>
              </a:spcBef>
              <a:spcAft>
                <a:spcPts val="0"/>
              </a:spcAft>
            </a:pPr>
            <a:r>
              <a:rPr lang="fr-FR" sz="1700" dirty="0">
                <a:solidFill>
                  <a:srgbClr val="646464"/>
                </a:solidFill>
                <a:effectLst/>
                <a:latin typeface="Consolas" panose="020B0609020204030204" pitchFamily="49" charset="0"/>
              </a:rPr>
              <a:t>@Query</a:t>
            </a:r>
            <a:r>
              <a:rPr lang="fr-FR" sz="1700" dirty="0">
                <a:solidFill>
                  <a:srgbClr val="000000"/>
                </a:solidFill>
                <a:effectLst/>
                <a:latin typeface="Consolas" panose="020B0609020204030204" pitchFamily="49" charset="0"/>
              </a:rPr>
              <a:t>(</a:t>
            </a:r>
            <a:r>
              <a:rPr lang="fr-FR" sz="1700" dirty="0">
                <a:solidFill>
                  <a:srgbClr val="2A00FF"/>
                </a:solidFill>
                <a:effectLst/>
                <a:latin typeface="Consolas" panose="020B0609020204030204" pitchFamily="49" charset="0"/>
              </a:rPr>
              <a:t>"SELECT c FROM Cours c WHERE </a:t>
            </a:r>
            <a:r>
              <a:rPr lang="fr-FR" sz="1700" dirty="0" err="1">
                <a:solidFill>
                  <a:srgbClr val="2A00FF"/>
                </a:solidFill>
                <a:effectLst/>
                <a:latin typeface="Consolas" panose="020B0609020204030204" pitchFamily="49" charset="0"/>
              </a:rPr>
              <a:t>c.filiere</a:t>
            </a:r>
            <a:r>
              <a:rPr lang="fr-FR" sz="1700" dirty="0">
                <a:solidFill>
                  <a:srgbClr val="2A00FF"/>
                </a:solidFill>
                <a:effectLst/>
                <a:latin typeface="Consolas" panose="020B0609020204030204" pitchFamily="49" charset="0"/>
              </a:rPr>
              <a:t> = 'Développement'"</a:t>
            </a:r>
            <a:r>
              <a:rPr lang="fr-FR" sz="1700" dirty="0">
                <a:solidFill>
                  <a:srgbClr val="000000"/>
                </a:solidFill>
                <a:effectLst/>
                <a:latin typeface="Consolas" panose="020B0609020204030204" pitchFamily="49" charset="0"/>
              </a:rPr>
              <a:t>)</a:t>
            </a:r>
          </a:p>
          <a:p>
            <a:pPr marL="0" marR="0">
              <a:spcBef>
                <a:spcPts val="0"/>
              </a:spcBef>
              <a:spcAft>
                <a:spcPts val="0"/>
              </a:spcAft>
            </a:pPr>
            <a:r>
              <a:rPr lang="fr-FR" sz="1700" dirty="0">
                <a:solidFill>
                  <a:srgbClr val="000000"/>
                </a:solidFill>
                <a:effectLst/>
                <a:latin typeface="Consolas" panose="020B0609020204030204" pitchFamily="49" charset="0"/>
              </a:rPr>
              <a:t>List&lt;Cours&gt; </a:t>
            </a:r>
            <a:r>
              <a:rPr lang="fr-FR" sz="1700" dirty="0" err="1">
                <a:solidFill>
                  <a:srgbClr val="000000"/>
                </a:solidFill>
                <a:effectLst/>
                <a:latin typeface="Consolas" panose="020B0609020204030204" pitchFamily="49" charset="0"/>
              </a:rPr>
              <a:t>findWithJPQL</a:t>
            </a:r>
            <a:r>
              <a:rPr lang="fr-FR" sz="1700" dirty="0">
                <a:solidFill>
                  <a:srgbClr val="000000"/>
                </a:solidFill>
                <a:effectLst/>
                <a:latin typeface="Consolas" panose="020B0609020204030204" pitchFamily="49" charset="0"/>
              </a:rPr>
              <a:t>();</a:t>
            </a:r>
          </a:p>
        </p:txBody>
      </p:sp>
    </p:spTree>
    <p:extLst>
      <p:ext uri="{BB962C8B-B14F-4D97-AF65-F5344CB8AC3E}">
        <p14:creationId xmlns:p14="http://schemas.microsoft.com/office/powerpoint/2010/main" val="4028622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re 1">
            <a:extLst>
              <a:ext uri="{FF2B5EF4-FFF2-40B4-BE49-F238E27FC236}">
                <a16:creationId xmlns:a16="http://schemas.microsoft.com/office/drawing/2014/main" id="{7039B82E-248A-E9BB-B359-FE75DAA2329F}"/>
              </a:ext>
            </a:extLst>
          </p:cNvPr>
          <p:cNvSpPr txBox="1">
            <a:spLocks/>
          </p:cNvSpPr>
          <p:nvPr/>
        </p:nvSpPr>
        <p:spPr>
          <a:xfrm>
            <a:off x="3506876" y="1329151"/>
            <a:ext cx="8330938" cy="3929217"/>
          </a:xfrm>
          <a:prstGeom prst="rect">
            <a:avLst/>
          </a:prstGeom>
          <a:noFill/>
          <a:ln>
            <a:noFill/>
          </a:ln>
        </p:spPr>
        <p:txBody>
          <a:bodyPr vert="horz" wrap="square" lIns="91440" tIns="45720" rIns="91440" bIns="45720" rtlCol="0" anchor="t" anchorCtr="0">
            <a:spAutoFit/>
          </a:bodyPr>
          <a:lstStyle>
            <a:lvl1pPr algn="l" defTabSz="914400" rtl="0" eaLnBrk="1" latinLnBrk="0" hangingPunct="1">
              <a:lnSpc>
                <a:spcPct val="90000"/>
              </a:lnSpc>
              <a:spcBef>
                <a:spcPct val="0"/>
              </a:spcBef>
              <a:buNone/>
              <a:defRPr sz="4400" kern="1200">
                <a:solidFill>
                  <a:schemeClr val="tx1"/>
                </a:solidFill>
                <a:latin typeface="Segoe UI" panose="020B0502040204020203" pitchFamily="34" charset="0"/>
                <a:ea typeface="+mj-ea"/>
                <a:cs typeface="+mj-cs"/>
              </a:defRPr>
            </a:lvl1pPr>
          </a:lstStyle>
          <a:p>
            <a:pPr marL="342900" indent="-342900">
              <a:lnSpc>
                <a:spcPct val="120000"/>
              </a:lnSpc>
              <a:buClr>
                <a:srgbClr val="011F39"/>
              </a:buClr>
              <a:buFont typeface="Arial" panose="020B0604020202020204" pitchFamily="34" charset="0"/>
              <a:buChar char="•"/>
            </a:pPr>
            <a:r>
              <a:rPr lang="fr-FR" sz="2400" dirty="0">
                <a:solidFill>
                  <a:srgbClr val="011F39"/>
                </a:solidFill>
                <a:cs typeface="Segoe UI" panose="020B0502040204020203" pitchFamily="34" charset="0"/>
              </a:rPr>
              <a:t>JPQL permet de passer des paramètres nommés</a:t>
            </a:r>
          </a:p>
          <a:p>
            <a:pPr marL="800100" lvl="1" indent="-342900">
              <a:lnSpc>
                <a:spcPct val="120000"/>
              </a:lnSpc>
              <a:buClr>
                <a:srgbClr val="011F39"/>
              </a:buClr>
              <a:buFont typeface="Arial" panose="020B0604020202020204" pitchFamily="34" charset="0"/>
              <a:buChar char="•"/>
            </a:pPr>
            <a:r>
              <a:rPr lang="fr-FR" dirty="0">
                <a:solidFill>
                  <a:srgbClr val="95B258"/>
                </a:solidFill>
                <a:cs typeface="Segoe UI" panose="020B0502040204020203" pitchFamily="34" charset="0"/>
              </a:rPr>
              <a:t>Protège de l’injection SQL</a:t>
            </a:r>
          </a:p>
          <a:p>
            <a:pPr marL="800100" lvl="1" indent="-342900">
              <a:lnSpc>
                <a:spcPct val="120000"/>
              </a:lnSpc>
              <a:buClr>
                <a:srgbClr val="011F39"/>
              </a:buClr>
              <a:buFont typeface="Arial" panose="020B0604020202020204" pitchFamily="34" charset="0"/>
              <a:buChar char="•"/>
            </a:pPr>
            <a:r>
              <a:rPr lang="fr-FR" dirty="0">
                <a:solidFill>
                  <a:srgbClr val="011F39"/>
                </a:solidFill>
                <a:cs typeface="Segoe UI" panose="020B0502040204020203" pitchFamily="34" charset="0"/>
              </a:rPr>
              <a:t>Le paramètre est précédé de </a:t>
            </a:r>
            <a:r>
              <a:rPr lang="fr-FR" b="1" dirty="0">
                <a:solidFill>
                  <a:srgbClr val="95B258"/>
                </a:solidFill>
                <a:cs typeface="Segoe UI" panose="020B0502040204020203" pitchFamily="34" charset="0"/>
              </a:rPr>
              <a:t>:</a:t>
            </a:r>
          </a:p>
          <a:p>
            <a:pPr marL="800100" lvl="1" indent="-342900">
              <a:lnSpc>
                <a:spcPct val="120000"/>
              </a:lnSpc>
              <a:buClr>
                <a:srgbClr val="011F39"/>
              </a:buClr>
              <a:buFont typeface="Arial" panose="020B0604020202020204" pitchFamily="34" charset="0"/>
              <a:buChar char="•"/>
            </a:pPr>
            <a:r>
              <a:rPr lang="fr-FR" dirty="0">
                <a:solidFill>
                  <a:srgbClr val="011F39"/>
                </a:solidFill>
                <a:cs typeface="Segoe UI" panose="020B0502040204020203" pitchFamily="34" charset="0"/>
              </a:rPr>
              <a:t>Exemple :</a:t>
            </a:r>
          </a:p>
          <a:p>
            <a:pPr marL="800100" lvl="1" indent="-342900">
              <a:lnSpc>
                <a:spcPct val="120000"/>
              </a:lnSpc>
              <a:buClr>
                <a:srgbClr val="011F39"/>
              </a:buClr>
              <a:buFont typeface="Arial" panose="020B0604020202020204" pitchFamily="34" charset="0"/>
              <a:buChar char="•"/>
            </a:pPr>
            <a:endParaRPr lang="fr-FR" dirty="0">
              <a:solidFill>
                <a:srgbClr val="011F39"/>
              </a:solidFill>
              <a:cs typeface="Segoe UI" panose="020B0502040204020203" pitchFamily="34" charset="0"/>
            </a:endParaRPr>
          </a:p>
          <a:p>
            <a:pPr marL="342900" indent="-342900">
              <a:lnSpc>
                <a:spcPct val="120000"/>
              </a:lnSpc>
              <a:buClr>
                <a:srgbClr val="011F39"/>
              </a:buClr>
              <a:buFont typeface="Arial" panose="020B0604020202020204" pitchFamily="34" charset="0"/>
              <a:buChar char="•"/>
            </a:pPr>
            <a:r>
              <a:rPr lang="fr-FR" sz="2400" dirty="0">
                <a:solidFill>
                  <a:srgbClr val="011F39"/>
                </a:solidFill>
                <a:cs typeface="Segoe UI" panose="020B0502040204020203" pitchFamily="34" charset="0"/>
              </a:rPr>
              <a:t>Avec Spring Data JPA, pour gérer le paramètre ajout de l’annotation </a:t>
            </a:r>
            <a:r>
              <a:rPr lang="fr-FR" sz="2400" dirty="0">
                <a:solidFill>
                  <a:srgbClr val="95B258"/>
                </a:solidFill>
                <a:cs typeface="Segoe UI" panose="020B0502040204020203" pitchFamily="34" charset="0"/>
              </a:rPr>
              <a:t>@Param</a:t>
            </a:r>
            <a:endParaRPr lang="fr-FR" dirty="0">
              <a:solidFill>
                <a:srgbClr val="95B258"/>
              </a:solidFill>
              <a:cs typeface="Segoe UI" panose="020B0502040204020203" pitchFamily="34" charset="0"/>
            </a:endParaRPr>
          </a:p>
          <a:p>
            <a:pPr marL="800100" lvl="1" indent="-342900">
              <a:lnSpc>
                <a:spcPct val="120000"/>
              </a:lnSpc>
              <a:buClr>
                <a:srgbClr val="011F39"/>
              </a:buClr>
              <a:buFont typeface="Arial" panose="020B0604020202020204" pitchFamily="34" charset="0"/>
              <a:buChar char="•"/>
            </a:pPr>
            <a:r>
              <a:rPr lang="fr-FR" dirty="0">
                <a:solidFill>
                  <a:srgbClr val="011F39"/>
                </a:solidFill>
                <a:cs typeface="Segoe UI" panose="020B0502040204020203" pitchFamily="34" charset="0"/>
              </a:rPr>
              <a:t>Exemple :</a:t>
            </a:r>
          </a:p>
          <a:p>
            <a:pPr marL="342900" indent="-342900">
              <a:lnSpc>
                <a:spcPct val="120000"/>
              </a:lnSpc>
              <a:buClr>
                <a:srgbClr val="011F39"/>
              </a:buClr>
              <a:buFont typeface="Arial" panose="020B0604020202020204" pitchFamily="34" charset="0"/>
              <a:buChar char="•"/>
            </a:pPr>
            <a:endParaRPr lang="fr-FR" sz="2400" dirty="0">
              <a:solidFill>
                <a:srgbClr val="011F39"/>
              </a:solidFill>
              <a:cs typeface="Segoe UI" panose="020B0502040204020203" pitchFamily="34" charset="0"/>
            </a:endParaRPr>
          </a:p>
          <a:p>
            <a:pPr marL="342900" indent="-342900">
              <a:lnSpc>
                <a:spcPct val="120000"/>
              </a:lnSpc>
              <a:buClr>
                <a:srgbClr val="011F39"/>
              </a:buClr>
              <a:buFont typeface="Arial" panose="020B0604020202020204" pitchFamily="34" charset="0"/>
              <a:buChar char="•"/>
            </a:pPr>
            <a:endParaRPr lang="fr-FR" sz="2400" dirty="0">
              <a:solidFill>
                <a:srgbClr val="011F39"/>
              </a:solidFill>
              <a:cs typeface="Segoe UI" panose="020B0502040204020203" pitchFamily="34" charset="0"/>
            </a:endParaRPr>
          </a:p>
        </p:txBody>
      </p:sp>
      <p:sp>
        <p:nvSpPr>
          <p:cNvPr id="5" name="Espace réservé du texte 19">
            <a:extLst>
              <a:ext uri="{FF2B5EF4-FFF2-40B4-BE49-F238E27FC236}">
                <a16:creationId xmlns:a16="http://schemas.microsoft.com/office/drawing/2014/main" id="{EF71FCD1-EB37-485B-827A-23A3785D6F72}"/>
              </a:ext>
            </a:extLst>
          </p:cNvPr>
          <p:cNvSpPr txBox="1">
            <a:spLocks/>
          </p:cNvSpPr>
          <p:nvPr/>
        </p:nvSpPr>
        <p:spPr>
          <a:xfrm>
            <a:off x="354186" y="1240233"/>
            <a:ext cx="2852415" cy="4421658"/>
          </a:xfrm>
          <a:prstGeom prst="rect">
            <a:avLst/>
          </a:prstGeom>
        </p:spPr>
        <p:txBody>
          <a:bodyPr lIns="0" tIns="0" rIns="0" bIns="0"/>
          <a:lstStyle>
            <a:lvl1pPr marL="0" indent="0" algn="l" defTabSz="914400" rtl="0" eaLnBrk="1" latinLnBrk="0" hangingPunct="1">
              <a:lnSpc>
                <a:spcPct val="90000"/>
              </a:lnSpc>
              <a:spcBef>
                <a:spcPts val="1000"/>
              </a:spcBef>
              <a:buFont typeface="Arial" panose="020B0604020202020204" pitchFamily="34" charset="0"/>
              <a:buNone/>
              <a:defRPr sz="2800" b="1" kern="1200">
                <a:solidFill>
                  <a:schemeClr val="bg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a:solidFill>
                  <a:srgbClr val="3B518E"/>
                </a:solidFill>
              </a:rPr>
              <a:t>JPQL et requêtage</a:t>
            </a:r>
          </a:p>
        </p:txBody>
      </p:sp>
      <p:sp>
        <p:nvSpPr>
          <p:cNvPr id="6" name="Titre 1">
            <a:extLst>
              <a:ext uri="{FF2B5EF4-FFF2-40B4-BE49-F238E27FC236}">
                <a16:creationId xmlns:a16="http://schemas.microsoft.com/office/drawing/2014/main" id="{48EE39BE-9E8A-4EFB-AA76-646D28DDBF24}"/>
              </a:ext>
            </a:extLst>
          </p:cNvPr>
          <p:cNvSpPr txBox="1">
            <a:spLocks/>
          </p:cNvSpPr>
          <p:nvPr/>
        </p:nvSpPr>
        <p:spPr>
          <a:xfrm>
            <a:off x="3825174" y="428630"/>
            <a:ext cx="8012641" cy="542920"/>
          </a:xfrm>
          <a:prstGeom prst="rect">
            <a:avLst/>
          </a:prstGeom>
        </p:spPr>
        <p:txBody>
          <a:bodyPr lIns="0" tIns="0" rIns="0" bIns="0" anchor="t" anchorCtr="0">
            <a:normAutofit/>
          </a:bodyPr>
          <a:lstStyle>
            <a:lvl1pPr algn="r" defTabSz="914400" rtl="0" eaLnBrk="1" latinLnBrk="0" hangingPunct="1">
              <a:lnSpc>
                <a:spcPct val="90000"/>
              </a:lnSpc>
              <a:spcBef>
                <a:spcPct val="0"/>
              </a:spcBef>
              <a:buNone/>
              <a:defRPr sz="1400" kern="1200">
                <a:solidFill>
                  <a:srgbClr val="222933"/>
                </a:solidFill>
                <a:latin typeface="Segoe UI Light" panose="020B0502040204020203" pitchFamily="34" charset="0"/>
                <a:ea typeface="+mj-ea"/>
                <a:cs typeface="Segoe UI Light" panose="020B0502040204020203" pitchFamily="34" charset="0"/>
              </a:defRPr>
            </a:lvl1pPr>
          </a:lstStyle>
          <a:p>
            <a:r>
              <a:rPr lang="fr-FR" dirty="0">
                <a:solidFill>
                  <a:srgbClr val="141E26"/>
                </a:solidFill>
              </a:rPr>
              <a:t>Java </a:t>
            </a:r>
            <a:r>
              <a:rPr lang="fr-FR" dirty="0" err="1">
                <a:solidFill>
                  <a:srgbClr val="141E26"/>
                </a:solidFill>
              </a:rPr>
              <a:t>Frameworks</a:t>
            </a:r>
            <a:endParaRPr lang="fr-FR" dirty="0">
              <a:solidFill>
                <a:srgbClr val="141E26"/>
              </a:solidFill>
            </a:endParaRPr>
          </a:p>
          <a:p>
            <a:r>
              <a:rPr lang="fr-FR" b="1" cap="all" dirty="0">
                <a:solidFill>
                  <a:srgbClr val="3B518E"/>
                </a:solidFill>
                <a:latin typeface="Segoe UI" panose="020B0502040204020203" pitchFamily="34" charset="0"/>
                <a:cs typeface="Segoe UI" panose="020B0502040204020203" pitchFamily="34" charset="0"/>
              </a:rPr>
              <a:t>Spring data</a:t>
            </a:r>
          </a:p>
        </p:txBody>
      </p:sp>
      <p:pic>
        <p:nvPicPr>
          <p:cNvPr id="9" name="Graphique 8">
            <a:extLst>
              <a:ext uri="{FF2B5EF4-FFF2-40B4-BE49-F238E27FC236}">
                <a16:creationId xmlns:a16="http://schemas.microsoft.com/office/drawing/2014/main" id="{6D568089-B2B3-4769-9325-554149C6E5CA}"/>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54184" y="6124781"/>
            <a:ext cx="528777" cy="528777"/>
          </a:xfrm>
          <a:prstGeom prst="rect">
            <a:avLst/>
          </a:prstGeom>
        </p:spPr>
      </p:pic>
      <p:sp>
        <p:nvSpPr>
          <p:cNvPr id="4" name="ZoneTexte 3">
            <a:extLst>
              <a:ext uri="{FF2B5EF4-FFF2-40B4-BE49-F238E27FC236}">
                <a16:creationId xmlns:a16="http://schemas.microsoft.com/office/drawing/2014/main" id="{2D736A8A-64AF-6163-A6AB-45CF1D1AD19E}"/>
              </a:ext>
            </a:extLst>
          </p:cNvPr>
          <p:cNvSpPr txBox="1"/>
          <p:nvPr/>
        </p:nvSpPr>
        <p:spPr>
          <a:xfrm>
            <a:off x="3506876" y="2758626"/>
            <a:ext cx="8330938" cy="369332"/>
          </a:xfrm>
          <a:prstGeom prst="rect">
            <a:avLst/>
          </a:prstGeom>
          <a:noFill/>
          <a:ln>
            <a:solidFill>
              <a:srgbClr val="011F39"/>
            </a:solidFill>
          </a:ln>
        </p:spPr>
        <p:txBody>
          <a:bodyPr wrap="square">
            <a:spAutoFit/>
          </a:bodyPr>
          <a:lstStyle/>
          <a:p>
            <a:pPr marL="0" marR="0">
              <a:spcBef>
                <a:spcPts val="0"/>
              </a:spcBef>
              <a:spcAft>
                <a:spcPts val="0"/>
              </a:spcAft>
            </a:pPr>
            <a:r>
              <a:rPr lang="en-US" sz="1800" dirty="0">
                <a:solidFill>
                  <a:srgbClr val="2A00FF"/>
                </a:solidFill>
                <a:effectLst/>
                <a:latin typeface="Consolas" panose="020B0609020204030204" pitchFamily="49" charset="0"/>
              </a:rPr>
              <a:t>SELECT e FROM Employe e WHERE </a:t>
            </a:r>
            <a:r>
              <a:rPr lang="en-US" sz="1800" dirty="0" err="1">
                <a:solidFill>
                  <a:srgbClr val="2A00FF"/>
                </a:solidFill>
                <a:effectLst/>
                <a:latin typeface="Consolas" panose="020B0609020204030204" pitchFamily="49" charset="0"/>
              </a:rPr>
              <a:t>e.email</a:t>
            </a:r>
            <a:r>
              <a:rPr lang="en-US" sz="1800" dirty="0">
                <a:solidFill>
                  <a:srgbClr val="2A00FF"/>
                </a:solidFill>
                <a:effectLst/>
                <a:latin typeface="Consolas" panose="020B0609020204030204" pitchFamily="49" charset="0"/>
              </a:rPr>
              <a:t> = :email</a:t>
            </a:r>
            <a:endParaRPr lang="en-US" sz="1800" dirty="0">
              <a:solidFill>
                <a:srgbClr val="000000"/>
              </a:solidFill>
              <a:effectLst/>
              <a:latin typeface="Consolas" panose="020B0609020204030204" pitchFamily="49" charset="0"/>
            </a:endParaRPr>
          </a:p>
        </p:txBody>
      </p:sp>
      <p:sp>
        <p:nvSpPr>
          <p:cNvPr id="8" name="ZoneTexte 7">
            <a:extLst>
              <a:ext uri="{FF2B5EF4-FFF2-40B4-BE49-F238E27FC236}">
                <a16:creationId xmlns:a16="http://schemas.microsoft.com/office/drawing/2014/main" id="{809488D1-ACBE-C54D-DA31-5A39D289DCF8}"/>
              </a:ext>
            </a:extLst>
          </p:cNvPr>
          <p:cNvSpPr txBox="1"/>
          <p:nvPr/>
        </p:nvSpPr>
        <p:spPr>
          <a:xfrm>
            <a:off x="3506876" y="4337499"/>
            <a:ext cx="8330938" cy="646331"/>
          </a:xfrm>
          <a:prstGeom prst="rect">
            <a:avLst/>
          </a:prstGeom>
          <a:noFill/>
          <a:ln>
            <a:solidFill>
              <a:srgbClr val="011F39"/>
            </a:solidFill>
          </a:ln>
        </p:spPr>
        <p:txBody>
          <a:bodyPr wrap="square">
            <a:spAutoFit/>
          </a:bodyPr>
          <a:lstStyle/>
          <a:p>
            <a:pPr marL="0" marR="0">
              <a:spcBef>
                <a:spcPts val="0"/>
              </a:spcBef>
              <a:spcAft>
                <a:spcPts val="0"/>
              </a:spcAft>
            </a:pPr>
            <a:r>
              <a:rPr lang="en-US" sz="1800" dirty="0">
                <a:solidFill>
                  <a:srgbClr val="646464"/>
                </a:solidFill>
                <a:effectLst/>
                <a:latin typeface="Consolas" panose="020B0609020204030204" pitchFamily="49" charset="0"/>
              </a:rPr>
              <a:t>@Query</a:t>
            </a:r>
            <a:r>
              <a:rPr lang="en-US" sz="1800" dirty="0">
                <a:solidFill>
                  <a:srgbClr val="000000"/>
                </a:solidFill>
                <a:effectLst/>
                <a:latin typeface="Consolas" panose="020B0609020204030204" pitchFamily="49" charset="0"/>
              </a:rPr>
              <a:t>(</a:t>
            </a:r>
            <a:r>
              <a:rPr lang="en-US" sz="1800" dirty="0">
                <a:solidFill>
                  <a:srgbClr val="2A00FF"/>
                </a:solidFill>
                <a:effectLst/>
                <a:latin typeface="Consolas" panose="020B0609020204030204" pitchFamily="49" charset="0"/>
              </a:rPr>
              <a:t>"SELECT e FROM Employe e WHERE </a:t>
            </a:r>
            <a:r>
              <a:rPr lang="en-US" sz="1800" dirty="0" err="1">
                <a:solidFill>
                  <a:srgbClr val="2A00FF"/>
                </a:solidFill>
                <a:effectLst/>
                <a:latin typeface="Consolas" panose="020B0609020204030204" pitchFamily="49" charset="0"/>
              </a:rPr>
              <a:t>e.email</a:t>
            </a:r>
            <a:r>
              <a:rPr lang="en-US" sz="1800" dirty="0">
                <a:solidFill>
                  <a:srgbClr val="2A00FF"/>
                </a:solidFill>
                <a:effectLst/>
                <a:latin typeface="Consolas" panose="020B0609020204030204" pitchFamily="49" charset="0"/>
              </a:rPr>
              <a:t> = :email"</a:t>
            </a: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dirty="0">
                <a:solidFill>
                  <a:srgbClr val="000000"/>
                </a:solidFill>
                <a:effectLst/>
                <a:latin typeface="Consolas" panose="020B0609020204030204" pitchFamily="49" charset="0"/>
              </a:rPr>
              <a:t>Employe </a:t>
            </a:r>
            <a:r>
              <a:rPr lang="en-US" sz="1800" dirty="0" err="1">
                <a:solidFill>
                  <a:srgbClr val="000000"/>
                </a:solidFill>
                <a:effectLst/>
                <a:latin typeface="Consolas" panose="020B0609020204030204" pitchFamily="49" charset="0"/>
                <a:ea typeface="Meiryo" panose="020B0604030504040204" pitchFamily="34" charset="-128"/>
                <a:cs typeface="Times New Roman" panose="02020603050405020304" pitchFamily="18" charset="0"/>
              </a:rPr>
              <a:t>findByEmailWithJPQL</a:t>
            </a:r>
            <a:r>
              <a:rPr lang="en-US" sz="1800" dirty="0">
                <a:solidFill>
                  <a:srgbClr val="000000"/>
                </a:solidFill>
                <a:effectLst/>
                <a:latin typeface="Consolas" panose="020B0609020204030204" pitchFamily="49" charset="0"/>
              </a:rPr>
              <a:t>(</a:t>
            </a:r>
            <a:r>
              <a:rPr lang="en-US" sz="1800" dirty="0">
                <a:solidFill>
                  <a:srgbClr val="646464"/>
                </a:solidFill>
                <a:effectLst/>
                <a:latin typeface="Consolas" panose="020B0609020204030204" pitchFamily="49" charset="0"/>
              </a:rPr>
              <a:t>@Param</a:t>
            </a:r>
            <a:r>
              <a:rPr lang="en-US" sz="1800" dirty="0">
                <a:solidFill>
                  <a:srgbClr val="000000"/>
                </a:solidFill>
                <a:effectLst/>
                <a:latin typeface="Consolas" panose="020B0609020204030204" pitchFamily="49" charset="0"/>
              </a:rPr>
              <a:t>(</a:t>
            </a:r>
            <a:r>
              <a:rPr lang="en-US" sz="1800" dirty="0">
                <a:solidFill>
                  <a:srgbClr val="2A00FF"/>
                </a:solidFill>
                <a:effectLst/>
                <a:latin typeface="Consolas" panose="020B0609020204030204" pitchFamily="49" charset="0"/>
              </a:rPr>
              <a:t>"email"</a:t>
            </a:r>
            <a:r>
              <a:rPr lang="en-US" sz="1800" dirty="0">
                <a:solidFill>
                  <a:srgbClr val="000000"/>
                </a:solidFill>
                <a:effectLst/>
                <a:latin typeface="Consolas" panose="020B0609020204030204" pitchFamily="49" charset="0"/>
              </a:rPr>
              <a:t>)String </a:t>
            </a:r>
            <a:r>
              <a:rPr lang="en-US" sz="1800" dirty="0">
                <a:solidFill>
                  <a:srgbClr val="6A3E3E"/>
                </a:solidFill>
                <a:effectLst/>
                <a:latin typeface="Consolas" panose="020B0609020204030204" pitchFamily="49" charset="0"/>
              </a:rPr>
              <a:t>email</a:t>
            </a:r>
            <a:r>
              <a:rPr lang="en-US" sz="1800" dirty="0">
                <a:solidFill>
                  <a:srgbClr val="000000"/>
                </a:solidFill>
                <a:effectLst/>
                <a:latin typeface="Consolas" panose="020B0609020204030204" pitchFamily="49" charset="0"/>
              </a:rPr>
              <a:t>);</a:t>
            </a:r>
          </a:p>
        </p:txBody>
      </p:sp>
      <p:pic>
        <p:nvPicPr>
          <p:cNvPr id="2" name="Graphique 1" descr="Danger">
            <a:extLst>
              <a:ext uri="{FF2B5EF4-FFF2-40B4-BE49-F238E27FC236}">
                <a16:creationId xmlns:a16="http://schemas.microsoft.com/office/drawing/2014/main" id="{53BD7EDC-648B-6D26-A641-39807F0637E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866863" y="1673385"/>
            <a:ext cx="536301" cy="536301"/>
          </a:xfrm>
          <a:prstGeom prst="rect">
            <a:avLst/>
          </a:prstGeom>
        </p:spPr>
      </p:pic>
    </p:spTree>
    <p:extLst>
      <p:ext uri="{BB962C8B-B14F-4D97-AF65-F5344CB8AC3E}">
        <p14:creationId xmlns:p14="http://schemas.microsoft.com/office/powerpoint/2010/main" val="10293072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re 1">
            <a:extLst>
              <a:ext uri="{FF2B5EF4-FFF2-40B4-BE49-F238E27FC236}">
                <a16:creationId xmlns:a16="http://schemas.microsoft.com/office/drawing/2014/main" id="{7039B82E-248A-E9BB-B359-FE75DAA2329F}"/>
              </a:ext>
            </a:extLst>
          </p:cNvPr>
          <p:cNvSpPr txBox="1">
            <a:spLocks/>
          </p:cNvSpPr>
          <p:nvPr/>
        </p:nvSpPr>
        <p:spPr>
          <a:xfrm>
            <a:off x="3506876" y="1329151"/>
            <a:ext cx="8330938" cy="4040465"/>
          </a:xfrm>
          <a:prstGeom prst="rect">
            <a:avLst/>
          </a:prstGeom>
          <a:noFill/>
          <a:ln>
            <a:noFill/>
          </a:ln>
        </p:spPr>
        <p:txBody>
          <a:bodyPr vert="horz" wrap="square" lIns="91440" tIns="45720" rIns="91440" bIns="45720" rtlCol="0" anchor="t" anchorCtr="0">
            <a:spAutoFit/>
          </a:bodyPr>
          <a:lstStyle>
            <a:lvl1pPr algn="l" defTabSz="914400" rtl="0" eaLnBrk="1" latinLnBrk="0" hangingPunct="1">
              <a:lnSpc>
                <a:spcPct val="90000"/>
              </a:lnSpc>
              <a:spcBef>
                <a:spcPct val="0"/>
              </a:spcBef>
              <a:buNone/>
              <a:defRPr sz="4400" kern="1200">
                <a:solidFill>
                  <a:schemeClr val="tx1"/>
                </a:solidFill>
                <a:latin typeface="Segoe UI" panose="020B0502040204020203" pitchFamily="34" charset="0"/>
                <a:ea typeface="+mj-ea"/>
                <a:cs typeface="+mj-cs"/>
              </a:defRPr>
            </a:lvl1pPr>
          </a:lstStyle>
          <a:p>
            <a:pPr marL="342900" indent="-342900">
              <a:lnSpc>
                <a:spcPct val="120000"/>
              </a:lnSpc>
              <a:buClr>
                <a:srgbClr val="011F39"/>
              </a:buClr>
              <a:buFont typeface="Arial" panose="020B0604020202020204" pitchFamily="34" charset="0"/>
              <a:buChar char="•"/>
            </a:pPr>
            <a:r>
              <a:rPr lang="fr-FR" sz="2400" dirty="0">
                <a:solidFill>
                  <a:srgbClr val="95B258"/>
                </a:solidFill>
                <a:cs typeface="Segoe UI" panose="020B0502040204020203" pitchFamily="34" charset="0"/>
              </a:rPr>
              <a:t>Spring Data JPA</a:t>
            </a:r>
            <a:r>
              <a:rPr lang="fr-FR" sz="2400" dirty="0">
                <a:solidFill>
                  <a:srgbClr val="011F39"/>
                </a:solidFill>
                <a:cs typeface="Segoe UI" panose="020B0502040204020203" pitchFamily="34" charset="0"/>
              </a:rPr>
              <a:t> permet de définir dans l’interface des méthodes de requêtes en utilisant des mots clés</a:t>
            </a:r>
            <a:endParaRPr lang="fr-FR" sz="1800" dirty="0">
              <a:solidFill>
                <a:srgbClr val="011F39"/>
              </a:solidFill>
              <a:cs typeface="Segoe UI" panose="020B0502040204020203" pitchFamily="34" charset="0"/>
            </a:endParaRPr>
          </a:p>
          <a:p>
            <a:pPr marL="800100" lvl="1" indent="-342900">
              <a:lnSpc>
                <a:spcPct val="120000"/>
              </a:lnSpc>
              <a:buClr>
                <a:srgbClr val="011F39"/>
              </a:buClr>
              <a:buFont typeface="Arial" panose="020B0604020202020204" pitchFamily="34" charset="0"/>
              <a:buChar char="•"/>
            </a:pPr>
            <a:r>
              <a:rPr lang="fr-FR" dirty="0">
                <a:solidFill>
                  <a:srgbClr val="011F39"/>
                </a:solidFill>
                <a:cs typeface="Segoe UI" panose="020B0502040204020203" pitchFamily="34" charset="0"/>
              </a:rPr>
              <a:t>Ces méthodes s’appuient sur le JPQL pour fonctionner</a:t>
            </a:r>
          </a:p>
          <a:p>
            <a:pPr marL="800100" lvl="1" indent="-342900">
              <a:lnSpc>
                <a:spcPct val="120000"/>
              </a:lnSpc>
              <a:buClr>
                <a:srgbClr val="011F39"/>
              </a:buClr>
              <a:buFont typeface="Arial" panose="020B0604020202020204" pitchFamily="34" charset="0"/>
              <a:buChar char="•"/>
            </a:pPr>
            <a:endParaRPr lang="fr-FR" dirty="0">
              <a:solidFill>
                <a:srgbClr val="011F39"/>
              </a:solidFill>
              <a:cs typeface="Segoe UI" panose="020B0502040204020203" pitchFamily="34" charset="0"/>
            </a:endParaRPr>
          </a:p>
          <a:p>
            <a:pPr marL="800100" lvl="1" indent="-342900">
              <a:lnSpc>
                <a:spcPct val="120000"/>
              </a:lnSpc>
              <a:buClr>
                <a:srgbClr val="011F39"/>
              </a:buClr>
              <a:buFont typeface="Arial" panose="020B0604020202020204" pitchFamily="34" charset="0"/>
              <a:buChar char="•"/>
            </a:pPr>
            <a:endParaRPr lang="fr-FR" dirty="0">
              <a:solidFill>
                <a:srgbClr val="011F39"/>
              </a:solidFill>
              <a:cs typeface="Segoe UI" panose="020B0502040204020203" pitchFamily="34" charset="0"/>
            </a:endParaRPr>
          </a:p>
          <a:p>
            <a:pPr marL="800100" lvl="1" indent="-342900">
              <a:lnSpc>
                <a:spcPct val="120000"/>
              </a:lnSpc>
              <a:buClr>
                <a:srgbClr val="011F39"/>
              </a:buClr>
              <a:buFont typeface="Arial" panose="020B0604020202020204" pitchFamily="34" charset="0"/>
              <a:buChar char="•"/>
            </a:pPr>
            <a:endParaRPr lang="fr-FR" dirty="0">
              <a:solidFill>
                <a:srgbClr val="011F39"/>
              </a:solidFill>
              <a:cs typeface="Segoe UI" panose="020B0502040204020203" pitchFamily="34" charset="0"/>
            </a:endParaRPr>
          </a:p>
          <a:p>
            <a:pPr marL="800100" lvl="1" indent="-342900">
              <a:lnSpc>
                <a:spcPct val="120000"/>
              </a:lnSpc>
              <a:buClr>
                <a:srgbClr val="011F39"/>
              </a:buClr>
              <a:buFont typeface="Arial" panose="020B0604020202020204" pitchFamily="34" charset="0"/>
              <a:buChar char="•"/>
            </a:pPr>
            <a:endParaRPr lang="fr-FR" dirty="0">
              <a:solidFill>
                <a:srgbClr val="011F39"/>
              </a:solidFill>
              <a:cs typeface="Segoe UI" panose="020B0502040204020203" pitchFamily="34" charset="0"/>
            </a:endParaRPr>
          </a:p>
          <a:p>
            <a:pPr marL="800100" lvl="1" indent="-342900">
              <a:lnSpc>
                <a:spcPct val="120000"/>
              </a:lnSpc>
              <a:buClr>
                <a:srgbClr val="011F39"/>
              </a:buClr>
              <a:buFont typeface="Arial" panose="020B0604020202020204" pitchFamily="34" charset="0"/>
              <a:buChar char="•"/>
            </a:pPr>
            <a:endParaRPr lang="fr-FR" dirty="0">
              <a:solidFill>
                <a:srgbClr val="011F39"/>
              </a:solidFill>
              <a:cs typeface="Segoe UI" panose="020B0502040204020203" pitchFamily="34" charset="0"/>
            </a:endParaRPr>
          </a:p>
          <a:p>
            <a:pPr marL="342900" indent="-342900">
              <a:lnSpc>
                <a:spcPct val="120000"/>
              </a:lnSpc>
              <a:buClr>
                <a:srgbClr val="011F39"/>
              </a:buClr>
              <a:buFont typeface="Arial" panose="020B0604020202020204" pitchFamily="34" charset="0"/>
              <a:buChar char="•"/>
            </a:pPr>
            <a:r>
              <a:rPr lang="fr-FR" sz="2400" dirty="0">
                <a:solidFill>
                  <a:srgbClr val="011F39"/>
                </a:solidFill>
                <a:cs typeface="Segoe UI" panose="020B0502040204020203" pitchFamily="34" charset="0"/>
              </a:rPr>
              <a:t>Voici d’autres mots clefs : </a:t>
            </a:r>
          </a:p>
          <a:p>
            <a:pPr marL="800100" lvl="1" indent="-342900">
              <a:lnSpc>
                <a:spcPct val="120000"/>
              </a:lnSpc>
              <a:buClr>
                <a:srgbClr val="011F39"/>
              </a:buClr>
              <a:buFont typeface="Arial" panose="020B0604020202020204" pitchFamily="34" charset="0"/>
              <a:buChar char="•"/>
            </a:pPr>
            <a:r>
              <a:rPr lang="fr-FR" dirty="0" err="1">
                <a:solidFill>
                  <a:srgbClr val="011F39"/>
                </a:solidFill>
                <a:cs typeface="Segoe UI" panose="020B0502040204020203" pitchFamily="34" charset="0"/>
              </a:rPr>
              <a:t>OrderBy</a:t>
            </a:r>
            <a:r>
              <a:rPr lang="fr-FR" dirty="0">
                <a:solidFill>
                  <a:srgbClr val="011F39"/>
                </a:solidFill>
                <a:cs typeface="Segoe UI" panose="020B0502040204020203" pitchFamily="34" charset="0"/>
              </a:rPr>
              <a:t>, </a:t>
            </a:r>
            <a:r>
              <a:rPr lang="fr-FR" dirty="0" err="1">
                <a:solidFill>
                  <a:srgbClr val="011F39"/>
                </a:solidFill>
                <a:cs typeface="Segoe UI" panose="020B0502040204020203" pitchFamily="34" charset="0"/>
              </a:rPr>
              <a:t>Between</a:t>
            </a:r>
            <a:r>
              <a:rPr lang="fr-FR" dirty="0">
                <a:solidFill>
                  <a:srgbClr val="011F39"/>
                </a:solidFill>
                <a:cs typeface="Segoe UI" panose="020B0502040204020203" pitchFamily="34" charset="0"/>
              </a:rPr>
              <a:t>, </a:t>
            </a:r>
            <a:r>
              <a:rPr lang="fr-FR" dirty="0" err="1">
                <a:solidFill>
                  <a:srgbClr val="011F39"/>
                </a:solidFill>
                <a:cs typeface="Segoe UI" panose="020B0502040204020203" pitchFamily="34" charset="0"/>
              </a:rPr>
              <a:t>LessThan</a:t>
            </a:r>
            <a:r>
              <a:rPr lang="fr-FR" dirty="0">
                <a:solidFill>
                  <a:srgbClr val="011F39"/>
                </a:solidFill>
                <a:cs typeface="Segoe UI" panose="020B0502040204020203" pitchFamily="34" charset="0"/>
              </a:rPr>
              <a:t>, </a:t>
            </a:r>
            <a:r>
              <a:rPr lang="fr-FR" dirty="0" err="1">
                <a:solidFill>
                  <a:srgbClr val="011F39"/>
                </a:solidFill>
                <a:cs typeface="Segoe UI" panose="020B0502040204020203" pitchFamily="34" charset="0"/>
              </a:rPr>
              <a:t>GreaterThanEqual</a:t>
            </a:r>
            <a:r>
              <a:rPr lang="fr-FR" dirty="0">
                <a:solidFill>
                  <a:srgbClr val="011F39"/>
                </a:solidFill>
                <a:cs typeface="Segoe UI" panose="020B0502040204020203" pitchFamily="34" charset="0"/>
              </a:rPr>
              <a:t>, </a:t>
            </a:r>
            <a:r>
              <a:rPr lang="fr-FR" dirty="0" err="1">
                <a:solidFill>
                  <a:srgbClr val="011F39"/>
                </a:solidFill>
                <a:cs typeface="Segoe UI" panose="020B0502040204020203" pitchFamily="34" charset="0"/>
              </a:rPr>
              <a:t>After</a:t>
            </a:r>
            <a:r>
              <a:rPr lang="fr-FR" dirty="0">
                <a:solidFill>
                  <a:srgbClr val="011F39"/>
                </a:solidFill>
                <a:cs typeface="Segoe UI" panose="020B0502040204020203" pitchFamily="34" charset="0"/>
              </a:rPr>
              <a:t>, …</a:t>
            </a:r>
          </a:p>
          <a:p>
            <a:pPr marL="800100" lvl="1" indent="-342900">
              <a:lnSpc>
                <a:spcPct val="120000"/>
              </a:lnSpc>
              <a:buClr>
                <a:srgbClr val="011F39"/>
              </a:buClr>
              <a:buFont typeface="Arial" panose="020B0604020202020204" pitchFamily="34" charset="0"/>
              <a:buChar char="•"/>
            </a:pPr>
            <a:endParaRPr lang="fr-FR" dirty="0">
              <a:solidFill>
                <a:srgbClr val="011F39"/>
              </a:solidFill>
              <a:cs typeface="Segoe UI" panose="020B0502040204020203" pitchFamily="34" charset="0"/>
            </a:endParaRPr>
          </a:p>
        </p:txBody>
      </p:sp>
      <p:sp>
        <p:nvSpPr>
          <p:cNvPr id="5" name="Espace réservé du texte 19">
            <a:extLst>
              <a:ext uri="{FF2B5EF4-FFF2-40B4-BE49-F238E27FC236}">
                <a16:creationId xmlns:a16="http://schemas.microsoft.com/office/drawing/2014/main" id="{EF71FCD1-EB37-485B-827A-23A3785D6F72}"/>
              </a:ext>
            </a:extLst>
          </p:cNvPr>
          <p:cNvSpPr txBox="1">
            <a:spLocks/>
          </p:cNvSpPr>
          <p:nvPr/>
        </p:nvSpPr>
        <p:spPr>
          <a:xfrm>
            <a:off x="354186" y="1240233"/>
            <a:ext cx="2852415" cy="4421658"/>
          </a:xfrm>
          <a:prstGeom prst="rect">
            <a:avLst/>
          </a:prstGeom>
        </p:spPr>
        <p:txBody>
          <a:bodyPr lIns="0" tIns="0" rIns="0" bIns="0"/>
          <a:lstStyle>
            <a:lvl1pPr marL="0" indent="0" algn="l" defTabSz="914400" rtl="0" eaLnBrk="1" latinLnBrk="0" hangingPunct="1">
              <a:lnSpc>
                <a:spcPct val="90000"/>
              </a:lnSpc>
              <a:spcBef>
                <a:spcPts val="1000"/>
              </a:spcBef>
              <a:buFont typeface="Arial" panose="020B0604020202020204" pitchFamily="34" charset="0"/>
              <a:buNone/>
              <a:defRPr sz="2800" b="1" kern="1200">
                <a:solidFill>
                  <a:schemeClr val="bg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a:solidFill>
                  <a:srgbClr val="3B518E"/>
                </a:solidFill>
              </a:rPr>
              <a:t>JPQL et requêtage</a:t>
            </a:r>
          </a:p>
        </p:txBody>
      </p:sp>
      <p:sp>
        <p:nvSpPr>
          <p:cNvPr id="6" name="Titre 1">
            <a:extLst>
              <a:ext uri="{FF2B5EF4-FFF2-40B4-BE49-F238E27FC236}">
                <a16:creationId xmlns:a16="http://schemas.microsoft.com/office/drawing/2014/main" id="{48EE39BE-9E8A-4EFB-AA76-646D28DDBF24}"/>
              </a:ext>
            </a:extLst>
          </p:cNvPr>
          <p:cNvSpPr txBox="1">
            <a:spLocks/>
          </p:cNvSpPr>
          <p:nvPr/>
        </p:nvSpPr>
        <p:spPr>
          <a:xfrm>
            <a:off x="3825174" y="428630"/>
            <a:ext cx="8012641" cy="542920"/>
          </a:xfrm>
          <a:prstGeom prst="rect">
            <a:avLst/>
          </a:prstGeom>
        </p:spPr>
        <p:txBody>
          <a:bodyPr lIns="0" tIns="0" rIns="0" bIns="0" anchor="t" anchorCtr="0">
            <a:normAutofit/>
          </a:bodyPr>
          <a:lstStyle>
            <a:lvl1pPr algn="r" defTabSz="914400" rtl="0" eaLnBrk="1" latinLnBrk="0" hangingPunct="1">
              <a:lnSpc>
                <a:spcPct val="90000"/>
              </a:lnSpc>
              <a:spcBef>
                <a:spcPct val="0"/>
              </a:spcBef>
              <a:buNone/>
              <a:defRPr sz="1400" kern="1200">
                <a:solidFill>
                  <a:srgbClr val="222933"/>
                </a:solidFill>
                <a:latin typeface="Segoe UI Light" panose="020B0502040204020203" pitchFamily="34" charset="0"/>
                <a:ea typeface="+mj-ea"/>
                <a:cs typeface="Segoe UI Light" panose="020B0502040204020203" pitchFamily="34" charset="0"/>
              </a:defRPr>
            </a:lvl1pPr>
          </a:lstStyle>
          <a:p>
            <a:r>
              <a:rPr lang="fr-FR" dirty="0">
                <a:solidFill>
                  <a:srgbClr val="141E26"/>
                </a:solidFill>
              </a:rPr>
              <a:t>Java </a:t>
            </a:r>
            <a:r>
              <a:rPr lang="fr-FR" dirty="0" err="1">
                <a:solidFill>
                  <a:srgbClr val="141E26"/>
                </a:solidFill>
              </a:rPr>
              <a:t>Frameworks</a:t>
            </a:r>
            <a:endParaRPr lang="fr-FR" dirty="0">
              <a:solidFill>
                <a:srgbClr val="141E26"/>
              </a:solidFill>
            </a:endParaRPr>
          </a:p>
          <a:p>
            <a:r>
              <a:rPr lang="fr-FR" b="1" cap="all" dirty="0">
                <a:solidFill>
                  <a:srgbClr val="3B518E"/>
                </a:solidFill>
                <a:latin typeface="Segoe UI" panose="020B0502040204020203" pitchFamily="34" charset="0"/>
                <a:cs typeface="Segoe UI" panose="020B0502040204020203" pitchFamily="34" charset="0"/>
              </a:rPr>
              <a:t>Spring data</a:t>
            </a:r>
          </a:p>
        </p:txBody>
      </p:sp>
      <p:pic>
        <p:nvPicPr>
          <p:cNvPr id="9" name="Graphique 8">
            <a:extLst>
              <a:ext uri="{FF2B5EF4-FFF2-40B4-BE49-F238E27FC236}">
                <a16:creationId xmlns:a16="http://schemas.microsoft.com/office/drawing/2014/main" id="{6D568089-B2B3-4769-9325-554149C6E5CA}"/>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54184" y="6124781"/>
            <a:ext cx="528777" cy="528777"/>
          </a:xfrm>
          <a:prstGeom prst="rect">
            <a:avLst/>
          </a:prstGeom>
        </p:spPr>
      </p:pic>
      <p:graphicFrame>
        <p:nvGraphicFramePr>
          <p:cNvPr id="2" name="Tableau 1">
            <a:extLst>
              <a:ext uri="{FF2B5EF4-FFF2-40B4-BE49-F238E27FC236}">
                <a16:creationId xmlns:a16="http://schemas.microsoft.com/office/drawing/2014/main" id="{86F1DEA6-6F7B-570C-467B-8C6EE9E71DF5}"/>
              </a:ext>
            </a:extLst>
          </p:cNvPr>
          <p:cNvGraphicFramePr>
            <a:graphicFrameLocks noGrp="1"/>
          </p:cNvGraphicFramePr>
          <p:nvPr>
            <p:extLst>
              <p:ext uri="{D42A27DB-BD31-4B8C-83A1-F6EECF244321}">
                <p14:modId xmlns:p14="http://schemas.microsoft.com/office/powerpoint/2010/main" val="328046602"/>
              </p:ext>
            </p:extLst>
          </p:nvPr>
        </p:nvGraphicFramePr>
        <p:xfrm>
          <a:off x="3325991" y="2786472"/>
          <a:ext cx="8511823" cy="1285055"/>
        </p:xfrm>
        <a:graphic>
          <a:graphicData uri="http://schemas.openxmlformats.org/drawingml/2006/table">
            <a:tbl>
              <a:tblPr firstRow="1" bandRow="1">
                <a:tableStyleId>{2D5ABB26-0587-4C30-8999-92F81FD0307C}</a:tableStyleId>
              </a:tblPr>
              <a:tblGrid>
                <a:gridCol w="1226117">
                  <a:extLst>
                    <a:ext uri="{9D8B030D-6E8A-4147-A177-3AD203B41FA5}">
                      <a16:colId xmlns:a16="http://schemas.microsoft.com/office/drawing/2014/main" val="578274633"/>
                    </a:ext>
                  </a:extLst>
                </a:gridCol>
                <a:gridCol w="2784575">
                  <a:extLst>
                    <a:ext uri="{9D8B030D-6E8A-4147-A177-3AD203B41FA5}">
                      <a16:colId xmlns:a16="http://schemas.microsoft.com/office/drawing/2014/main" val="2765813140"/>
                    </a:ext>
                  </a:extLst>
                </a:gridCol>
                <a:gridCol w="4501131">
                  <a:extLst>
                    <a:ext uri="{9D8B030D-6E8A-4147-A177-3AD203B41FA5}">
                      <a16:colId xmlns:a16="http://schemas.microsoft.com/office/drawing/2014/main" val="625121083"/>
                    </a:ext>
                  </a:extLst>
                </a:gridCol>
              </a:tblGrid>
              <a:tr h="224556">
                <a:tc>
                  <a:txBody>
                    <a:bodyPr/>
                    <a:lstStyle/>
                    <a:p>
                      <a:pPr algn="ctr"/>
                      <a:r>
                        <a:rPr lang="en-US" sz="1800" kern="1200" dirty="0">
                          <a:solidFill>
                            <a:srgbClr val="FFFFFF"/>
                          </a:solidFill>
                          <a:latin typeface="Segoe UI" panose="020B0502040204020203" pitchFamily="34" charset="0"/>
                          <a:ea typeface="+mn-ea"/>
                          <a:cs typeface="Segoe UI" panose="020B0502040204020203" pitchFamily="34" charset="0"/>
                        </a:rPr>
                        <a:t>Mot-clef</a:t>
                      </a:r>
                      <a:endParaRPr lang="fr-FR" dirty="0">
                        <a:solidFill>
                          <a:srgbClr val="FFFFFF"/>
                        </a:solidFill>
                        <a:latin typeface="Segoe UI" panose="020B0502040204020203" pitchFamily="34" charset="0"/>
                        <a:cs typeface="Segoe UI" panose="020B0502040204020203" pitchFamily="34" charset="0"/>
                      </a:endParaRPr>
                    </a:p>
                  </a:txBody>
                  <a:tcPr>
                    <a:solidFill>
                      <a:srgbClr val="06516F"/>
                    </a:solidFill>
                  </a:tcPr>
                </a:tc>
                <a:tc>
                  <a:txBody>
                    <a:bodyPr/>
                    <a:lstStyle/>
                    <a:p>
                      <a:pPr algn="ctr"/>
                      <a:r>
                        <a:rPr lang="fr-FR" sz="1800" kern="1200" dirty="0">
                          <a:solidFill>
                            <a:srgbClr val="FFFFFF"/>
                          </a:solidFill>
                          <a:latin typeface="Segoe UI" panose="020B0502040204020203" pitchFamily="34" charset="0"/>
                          <a:ea typeface="+mn-ea"/>
                          <a:cs typeface="Segoe UI" panose="020B0502040204020203" pitchFamily="34" charset="0"/>
                        </a:rPr>
                        <a:t>Exemple</a:t>
                      </a:r>
                      <a:endParaRPr lang="fr-FR" dirty="0">
                        <a:solidFill>
                          <a:srgbClr val="FFFFFF"/>
                        </a:solidFill>
                        <a:latin typeface="Segoe UI" panose="020B0502040204020203" pitchFamily="34" charset="0"/>
                        <a:cs typeface="Segoe UI" panose="020B0502040204020203" pitchFamily="34" charset="0"/>
                      </a:endParaRPr>
                    </a:p>
                  </a:txBody>
                  <a:tcPr>
                    <a:solidFill>
                      <a:srgbClr val="06516F"/>
                    </a:solidFill>
                  </a:tcPr>
                </a:tc>
                <a:tc>
                  <a:txBody>
                    <a:bodyPr/>
                    <a:lstStyle/>
                    <a:p>
                      <a:pPr algn="ctr"/>
                      <a:r>
                        <a:rPr lang="fr-FR" sz="1800" kern="1200" dirty="0">
                          <a:solidFill>
                            <a:srgbClr val="FFFFFF"/>
                          </a:solidFill>
                          <a:latin typeface="Segoe UI" panose="020B0502040204020203" pitchFamily="34" charset="0"/>
                          <a:ea typeface="+mn-ea"/>
                          <a:cs typeface="Segoe UI" panose="020B0502040204020203" pitchFamily="34" charset="0"/>
                        </a:rPr>
                        <a:t>JPQL</a:t>
                      </a:r>
                      <a:endParaRPr lang="fr-FR" dirty="0">
                        <a:solidFill>
                          <a:srgbClr val="FFFFFF"/>
                        </a:solidFill>
                        <a:latin typeface="Segoe UI" panose="020B0502040204020203" pitchFamily="34" charset="0"/>
                        <a:cs typeface="Segoe UI" panose="020B0502040204020203" pitchFamily="34" charset="0"/>
                      </a:endParaRPr>
                    </a:p>
                  </a:txBody>
                  <a:tcPr>
                    <a:solidFill>
                      <a:srgbClr val="06516F"/>
                    </a:solidFill>
                  </a:tcPr>
                </a:tc>
                <a:extLst>
                  <a:ext uri="{0D108BD9-81ED-4DB2-BD59-A6C34878D82A}">
                    <a16:rowId xmlns:a16="http://schemas.microsoft.com/office/drawing/2014/main" val="969221863"/>
                  </a:ext>
                </a:extLst>
              </a:tr>
              <a:tr h="437622">
                <a:tc>
                  <a:txBody>
                    <a:bodyPr/>
                    <a:lstStyle/>
                    <a:p>
                      <a:pPr algn="ctr"/>
                      <a:r>
                        <a:rPr lang="fr-FR" sz="1800" kern="1200" dirty="0">
                          <a:solidFill>
                            <a:srgbClr val="FFFFFF"/>
                          </a:solidFill>
                          <a:latin typeface="Segoe UI" panose="020B0502040204020203" pitchFamily="34" charset="0"/>
                          <a:ea typeface="+mn-ea"/>
                          <a:cs typeface="Segoe UI" panose="020B0502040204020203" pitchFamily="34" charset="0"/>
                        </a:rPr>
                        <a:t>And</a:t>
                      </a:r>
                    </a:p>
                  </a:txBody>
                  <a:tcPr>
                    <a:solidFill>
                      <a:srgbClr val="4AA5B7"/>
                    </a:solidFill>
                  </a:tcPr>
                </a:tc>
                <a:tc>
                  <a:txBody>
                    <a:bodyPr/>
                    <a:lstStyle/>
                    <a:p>
                      <a:pPr algn="ctr"/>
                      <a:r>
                        <a:rPr lang="en-US" sz="1800" kern="1200" dirty="0" err="1">
                          <a:solidFill>
                            <a:srgbClr val="FFFFFF"/>
                          </a:solidFill>
                          <a:latin typeface="Segoe UI" panose="020B0502040204020203" pitchFamily="34" charset="0"/>
                          <a:ea typeface="+mn-ea"/>
                          <a:cs typeface="Segoe UI" panose="020B0502040204020203" pitchFamily="34" charset="0"/>
                        </a:rPr>
                        <a:t>findByNomAndPrenom</a:t>
                      </a:r>
                      <a:endParaRPr lang="fr-FR" sz="1800" kern="1200" dirty="0">
                        <a:solidFill>
                          <a:srgbClr val="FFFFFF"/>
                        </a:solidFill>
                        <a:latin typeface="Segoe UI" panose="020B0502040204020203" pitchFamily="34" charset="0"/>
                        <a:ea typeface="+mn-ea"/>
                        <a:cs typeface="Segoe UI" panose="020B0502040204020203" pitchFamily="34" charset="0"/>
                      </a:endParaRPr>
                    </a:p>
                  </a:txBody>
                  <a:tcPr>
                    <a:solidFill>
                      <a:srgbClr val="4AA5B7"/>
                    </a:solidFill>
                  </a:tcPr>
                </a:tc>
                <a:tc>
                  <a:txBody>
                    <a:bodyPr/>
                    <a:lstStyle/>
                    <a:p>
                      <a:pPr algn="ctr"/>
                      <a:r>
                        <a:rPr lang="en-US" dirty="0">
                          <a:solidFill>
                            <a:srgbClr val="FFFFFF"/>
                          </a:solidFill>
                          <a:latin typeface="Segoe UI" panose="020B0502040204020203" pitchFamily="34" charset="0"/>
                          <a:cs typeface="Segoe UI" panose="020B0502040204020203" pitchFamily="34" charset="0"/>
                        </a:rPr>
                        <a:t>… where </a:t>
                      </a:r>
                      <a:r>
                        <a:rPr lang="en-US" dirty="0" err="1">
                          <a:solidFill>
                            <a:srgbClr val="FFFFFF"/>
                          </a:solidFill>
                          <a:latin typeface="Segoe UI" panose="020B0502040204020203" pitchFamily="34" charset="0"/>
                          <a:cs typeface="Segoe UI" panose="020B0502040204020203" pitchFamily="34" charset="0"/>
                        </a:rPr>
                        <a:t>e.nom</a:t>
                      </a:r>
                      <a:r>
                        <a:rPr lang="en-US" dirty="0">
                          <a:solidFill>
                            <a:srgbClr val="FFFFFF"/>
                          </a:solidFill>
                          <a:latin typeface="Segoe UI" panose="020B0502040204020203" pitchFamily="34" charset="0"/>
                          <a:cs typeface="Segoe UI" panose="020B0502040204020203" pitchFamily="34" charset="0"/>
                        </a:rPr>
                        <a:t> = ?1 and </a:t>
                      </a:r>
                      <a:r>
                        <a:rPr lang="en-US" dirty="0" err="1">
                          <a:solidFill>
                            <a:srgbClr val="FFFFFF"/>
                          </a:solidFill>
                          <a:latin typeface="Segoe UI" panose="020B0502040204020203" pitchFamily="34" charset="0"/>
                          <a:cs typeface="Segoe UI" panose="020B0502040204020203" pitchFamily="34" charset="0"/>
                        </a:rPr>
                        <a:t>e.prenom</a:t>
                      </a:r>
                      <a:r>
                        <a:rPr lang="en-US" dirty="0">
                          <a:solidFill>
                            <a:srgbClr val="FFFFFF"/>
                          </a:solidFill>
                          <a:latin typeface="Segoe UI" panose="020B0502040204020203" pitchFamily="34" charset="0"/>
                          <a:cs typeface="Segoe UI" panose="020B0502040204020203" pitchFamily="34" charset="0"/>
                        </a:rPr>
                        <a:t> = ?2</a:t>
                      </a:r>
                      <a:endParaRPr lang="fr-FR" dirty="0">
                        <a:solidFill>
                          <a:srgbClr val="FFFFFF"/>
                        </a:solidFill>
                        <a:latin typeface="Segoe UI" panose="020B0502040204020203" pitchFamily="34" charset="0"/>
                        <a:cs typeface="Segoe UI" panose="020B0502040204020203" pitchFamily="34" charset="0"/>
                      </a:endParaRPr>
                    </a:p>
                  </a:txBody>
                  <a:tcPr>
                    <a:solidFill>
                      <a:srgbClr val="4AA5B7"/>
                    </a:solidFill>
                  </a:tcPr>
                </a:tc>
                <a:extLst>
                  <a:ext uri="{0D108BD9-81ED-4DB2-BD59-A6C34878D82A}">
                    <a16:rowId xmlns:a16="http://schemas.microsoft.com/office/drawing/2014/main" val="508138633"/>
                  </a:ext>
                </a:extLst>
              </a:tr>
              <a:tr h="481673">
                <a:tc>
                  <a:txBody>
                    <a:bodyPr/>
                    <a:lstStyle/>
                    <a:p>
                      <a:pPr algn="ctr"/>
                      <a:r>
                        <a:rPr lang="fr-FR" sz="1800" kern="1200" dirty="0">
                          <a:solidFill>
                            <a:srgbClr val="FFFFFF"/>
                          </a:solidFill>
                          <a:latin typeface="Segoe UI" panose="020B0502040204020203" pitchFamily="34" charset="0"/>
                          <a:ea typeface="+mn-ea"/>
                          <a:cs typeface="Segoe UI" panose="020B0502040204020203" pitchFamily="34" charset="0"/>
                        </a:rPr>
                        <a:t>Or</a:t>
                      </a:r>
                    </a:p>
                  </a:txBody>
                  <a:tcPr>
                    <a:solidFill>
                      <a:srgbClr val="016B9F"/>
                    </a:solidFill>
                  </a:tcPr>
                </a:tc>
                <a:tc>
                  <a:txBody>
                    <a:bodyPr/>
                    <a:lstStyle/>
                    <a:p>
                      <a:pPr algn="ctr"/>
                      <a:r>
                        <a:rPr lang="nb-NO" sz="1800" kern="1200" dirty="0">
                          <a:solidFill>
                            <a:srgbClr val="FFFFFF"/>
                          </a:solidFill>
                          <a:latin typeface="Segoe UI" panose="020B0502040204020203" pitchFamily="34" charset="0"/>
                          <a:ea typeface="+mn-ea"/>
                          <a:cs typeface="Segoe UI" panose="020B0502040204020203" pitchFamily="34" charset="0"/>
                        </a:rPr>
                        <a:t>findByNomOrPrenom</a:t>
                      </a:r>
                      <a:endParaRPr lang="fr-FR" sz="1800" kern="1200" dirty="0">
                        <a:solidFill>
                          <a:srgbClr val="FFFFFF"/>
                        </a:solidFill>
                        <a:latin typeface="Segoe UI" panose="020B0502040204020203" pitchFamily="34" charset="0"/>
                        <a:ea typeface="+mn-ea"/>
                        <a:cs typeface="Segoe UI" panose="020B0502040204020203" pitchFamily="34" charset="0"/>
                      </a:endParaRPr>
                    </a:p>
                  </a:txBody>
                  <a:tcPr>
                    <a:solidFill>
                      <a:srgbClr val="016B9F"/>
                    </a:solidFill>
                  </a:tcPr>
                </a:tc>
                <a:tc>
                  <a:txBody>
                    <a:bodyPr/>
                    <a:lstStyle/>
                    <a:p>
                      <a:pPr algn="ctr"/>
                      <a:r>
                        <a:rPr lang="en-US" dirty="0">
                          <a:solidFill>
                            <a:srgbClr val="FFFFFF"/>
                          </a:solidFill>
                          <a:latin typeface="Segoe UI" panose="020B0502040204020203" pitchFamily="34" charset="0"/>
                          <a:cs typeface="Segoe UI" panose="020B0502040204020203" pitchFamily="34" charset="0"/>
                        </a:rPr>
                        <a:t>… where </a:t>
                      </a:r>
                      <a:r>
                        <a:rPr lang="en-US" dirty="0" err="1">
                          <a:solidFill>
                            <a:srgbClr val="FFFFFF"/>
                          </a:solidFill>
                          <a:latin typeface="Segoe UI" panose="020B0502040204020203" pitchFamily="34" charset="0"/>
                          <a:cs typeface="Segoe UI" panose="020B0502040204020203" pitchFamily="34" charset="0"/>
                        </a:rPr>
                        <a:t>e.nom</a:t>
                      </a:r>
                      <a:r>
                        <a:rPr lang="en-US" dirty="0">
                          <a:solidFill>
                            <a:srgbClr val="FFFFFF"/>
                          </a:solidFill>
                          <a:latin typeface="Segoe UI" panose="020B0502040204020203" pitchFamily="34" charset="0"/>
                          <a:cs typeface="Segoe UI" panose="020B0502040204020203" pitchFamily="34" charset="0"/>
                        </a:rPr>
                        <a:t> = ?1 or </a:t>
                      </a:r>
                      <a:r>
                        <a:rPr lang="en-US" dirty="0" err="1">
                          <a:solidFill>
                            <a:srgbClr val="FFFFFF"/>
                          </a:solidFill>
                          <a:latin typeface="Segoe UI" panose="020B0502040204020203" pitchFamily="34" charset="0"/>
                          <a:cs typeface="Segoe UI" panose="020B0502040204020203" pitchFamily="34" charset="0"/>
                        </a:rPr>
                        <a:t>e.prenom</a:t>
                      </a:r>
                      <a:r>
                        <a:rPr lang="en-US" dirty="0">
                          <a:solidFill>
                            <a:srgbClr val="FFFFFF"/>
                          </a:solidFill>
                          <a:latin typeface="Segoe UI" panose="020B0502040204020203" pitchFamily="34" charset="0"/>
                          <a:cs typeface="Segoe UI" panose="020B0502040204020203" pitchFamily="34" charset="0"/>
                        </a:rPr>
                        <a:t> = ?2</a:t>
                      </a:r>
                      <a:endParaRPr lang="fr-FR" dirty="0">
                        <a:solidFill>
                          <a:srgbClr val="FFFFFF"/>
                        </a:solidFill>
                        <a:latin typeface="Segoe UI" panose="020B0502040204020203" pitchFamily="34" charset="0"/>
                        <a:cs typeface="Segoe UI" panose="020B0502040204020203" pitchFamily="34" charset="0"/>
                      </a:endParaRPr>
                    </a:p>
                  </a:txBody>
                  <a:tcPr>
                    <a:solidFill>
                      <a:srgbClr val="016B9F"/>
                    </a:solidFill>
                  </a:tcPr>
                </a:tc>
                <a:extLst>
                  <a:ext uri="{0D108BD9-81ED-4DB2-BD59-A6C34878D82A}">
                    <a16:rowId xmlns:a16="http://schemas.microsoft.com/office/drawing/2014/main" val="3571364346"/>
                  </a:ext>
                </a:extLst>
              </a:tr>
            </a:tbl>
          </a:graphicData>
        </a:graphic>
      </p:graphicFrame>
    </p:spTree>
    <p:extLst>
      <p:ext uri="{BB962C8B-B14F-4D97-AF65-F5344CB8AC3E}">
        <p14:creationId xmlns:p14="http://schemas.microsoft.com/office/powerpoint/2010/main" val="19114414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re 1">
            <a:extLst>
              <a:ext uri="{FF2B5EF4-FFF2-40B4-BE49-F238E27FC236}">
                <a16:creationId xmlns:a16="http://schemas.microsoft.com/office/drawing/2014/main" id="{7039B82E-248A-E9BB-B359-FE75DAA2329F}"/>
              </a:ext>
            </a:extLst>
          </p:cNvPr>
          <p:cNvSpPr txBox="1">
            <a:spLocks/>
          </p:cNvSpPr>
          <p:nvPr/>
        </p:nvSpPr>
        <p:spPr>
          <a:xfrm>
            <a:off x="3506876" y="1329151"/>
            <a:ext cx="8330938" cy="4058932"/>
          </a:xfrm>
          <a:prstGeom prst="rect">
            <a:avLst/>
          </a:prstGeom>
          <a:noFill/>
          <a:ln>
            <a:noFill/>
          </a:ln>
        </p:spPr>
        <p:txBody>
          <a:bodyPr vert="horz" wrap="square" lIns="91440" tIns="45720" rIns="91440" bIns="45720" rtlCol="0" anchor="t" anchorCtr="0">
            <a:spAutoFit/>
          </a:bodyPr>
          <a:lstStyle>
            <a:lvl1pPr algn="l" defTabSz="914400" rtl="0" eaLnBrk="1" latinLnBrk="0" hangingPunct="1">
              <a:lnSpc>
                <a:spcPct val="90000"/>
              </a:lnSpc>
              <a:spcBef>
                <a:spcPct val="0"/>
              </a:spcBef>
              <a:buNone/>
              <a:defRPr sz="4400" kern="1200">
                <a:solidFill>
                  <a:schemeClr val="tx1"/>
                </a:solidFill>
                <a:latin typeface="Segoe UI" panose="020B0502040204020203" pitchFamily="34" charset="0"/>
                <a:ea typeface="+mj-ea"/>
                <a:cs typeface="+mj-cs"/>
              </a:defRPr>
            </a:lvl1pPr>
          </a:lstStyle>
          <a:p>
            <a:pPr marL="342900" indent="-342900">
              <a:lnSpc>
                <a:spcPct val="120000"/>
              </a:lnSpc>
              <a:buClr>
                <a:srgbClr val="011F39"/>
              </a:buClr>
              <a:buFont typeface="Arial" panose="020B0604020202020204" pitchFamily="34" charset="0"/>
              <a:buChar char="•"/>
            </a:pPr>
            <a:r>
              <a:rPr lang="fr-FR" sz="2400" dirty="0">
                <a:solidFill>
                  <a:srgbClr val="95B258"/>
                </a:solidFill>
                <a:cs typeface="Segoe UI" panose="020B0502040204020203" pitchFamily="34" charset="0"/>
              </a:rPr>
              <a:t>Spring Data JPA</a:t>
            </a:r>
            <a:r>
              <a:rPr lang="fr-FR" sz="2400" dirty="0">
                <a:solidFill>
                  <a:srgbClr val="011F39"/>
                </a:solidFill>
                <a:cs typeface="Segoe UI" panose="020B0502040204020203" pitchFamily="34" charset="0"/>
              </a:rPr>
              <a:t> permet de définir des requêtes natives en SQL sur la déclaration d’une méthode</a:t>
            </a:r>
            <a:endParaRPr lang="fr-FR" dirty="0">
              <a:solidFill>
                <a:srgbClr val="011F39"/>
              </a:solidFill>
              <a:cs typeface="Segoe UI" panose="020B0502040204020203" pitchFamily="34" charset="0"/>
            </a:endParaRPr>
          </a:p>
          <a:p>
            <a:pPr marL="800100" lvl="1" indent="-342900">
              <a:lnSpc>
                <a:spcPct val="120000"/>
              </a:lnSpc>
              <a:buClr>
                <a:srgbClr val="011F39"/>
              </a:buClr>
              <a:buFont typeface="Arial" panose="020B0604020202020204" pitchFamily="34" charset="0"/>
              <a:buChar char="•"/>
            </a:pPr>
            <a:r>
              <a:rPr lang="fr-FR" dirty="0">
                <a:solidFill>
                  <a:srgbClr val="011F39"/>
                </a:solidFill>
                <a:cs typeface="Segoe UI" panose="020B0502040204020203" pitchFamily="34" charset="0"/>
              </a:rPr>
              <a:t>Vous manipulez les tables plus les objets</a:t>
            </a:r>
          </a:p>
          <a:p>
            <a:pPr marL="800100" lvl="1" indent="-342900">
              <a:lnSpc>
                <a:spcPct val="120000"/>
              </a:lnSpc>
              <a:buClr>
                <a:srgbClr val="011F39"/>
              </a:buClr>
              <a:buFont typeface="Arial" panose="020B0604020202020204" pitchFamily="34" charset="0"/>
              <a:buChar char="•"/>
            </a:pPr>
            <a:r>
              <a:rPr lang="fr-FR" dirty="0">
                <a:solidFill>
                  <a:srgbClr val="011F39"/>
                </a:solidFill>
                <a:cs typeface="Segoe UI" panose="020B0502040204020203" pitchFamily="34" charset="0"/>
              </a:rPr>
              <a:t>Utilise l’annotation </a:t>
            </a:r>
            <a:r>
              <a:rPr lang="fr-FR" dirty="0">
                <a:solidFill>
                  <a:srgbClr val="95B258"/>
                </a:solidFill>
                <a:cs typeface="Segoe UI" panose="020B0502040204020203" pitchFamily="34" charset="0"/>
              </a:rPr>
              <a:t>@Query </a:t>
            </a:r>
            <a:r>
              <a:rPr lang="fr-FR" dirty="0">
                <a:solidFill>
                  <a:srgbClr val="011F39"/>
                </a:solidFill>
                <a:cs typeface="Segoe UI" panose="020B0502040204020203" pitchFamily="34" charset="0"/>
              </a:rPr>
              <a:t>et le paramètre </a:t>
            </a:r>
            <a:r>
              <a:rPr lang="fr-FR" dirty="0" err="1">
                <a:solidFill>
                  <a:srgbClr val="95B258"/>
                </a:solidFill>
                <a:cs typeface="Segoe UI" panose="020B0502040204020203" pitchFamily="34" charset="0"/>
              </a:rPr>
              <a:t>nativeQuery</a:t>
            </a:r>
            <a:r>
              <a:rPr lang="fr-FR" dirty="0">
                <a:solidFill>
                  <a:srgbClr val="95B258"/>
                </a:solidFill>
                <a:cs typeface="Segoe UI" panose="020B0502040204020203" pitchFamily="34" charset="0"/>
              </a:rPr>
              <a:t> </a:t>
            </a:r>
            <a:r>
              <a:rPr lang="fr-FR" dirty="0">
                <a:solidFill>
                  <a:srgbClr val="011F39"/>
                </a:solidFill>
                <a:cs typeface="Segoe UI" panose="020B0502040204020203" pitchFamily="34" charset="0"/>
              </a:rPr>
              <a:t>à </a:t>
            </a:r>
            <a:r>
              <a:rPr lang="fr-FR" dirty="0" err="1">
                <a:solidFill>
                  <a:srgbClr val="011F39"/>
                </a:solidFill>
                <a:cs typeface="Segoe UI" panose="020B0502040204020203" pitchFamily="34" charset="0"/>
              </a:rPr>
              <a:t>true</a:t>
            </a:r>
            <a:endParaRPr lang="fr-FR" dirty="0">
              <a:solidFill>
                <a:srgbClr val="011F39"/>
              </a:solidFill>
              <a:cs typeface="Segoe UI" panose="020B0502040204020203" pitchFamily="34" charset="0"/>
            </a:endParaRPr>
          </a:p>
          <a:p>
            <a:pPr marL="800100" lvl="1" indent="-342900">
              <a:lnSpc>
                <a:spcPct val="120000"/>
              </a:lnSpc>
              <a:buClr>
                <a:srgbClr val="011F39"/>
              </a:buClr>
              <a:buFont typeface="Arial" panose="020B0604020202020204" pitchFamily="34" charset="0"/>
              <a:buChar char="•"/>
            </a:pPr>
            <a:r>
              <a:rPr lang="fr-FR" dirty="0">
                <a:solidFill>
                  <a:srgbClr val="011F39"/>
                </a:solidFill>
                <a:cs typeface="Segoe UI" panose="020B0502040204020203" pitchFamily="34" charset="0"/>
              </a:rPr>
              <a:t>Exemple :</a:t>
            </a:r>
          </a:p>
          <a:p>
            <a:pPr marL="800100" lvl="1" indent="-342900">
              <a:lnSpc>
                <a:spcPct val="120000"/>
              </a:lnSpc>
              <a:buClr>
                <a:srgbClr val="011F39"/>
              </a:buClr>
              <a:buFont typeface="Arial" panose="020B0604020202020204" pitchFamily="34" charset="0"/>
              <a:buChar char="•"/>
            </a:pPr>
            <a:endParaRPr lang="fr-FR" dirty="0">
              <a:solidFill>
                <a:srgbClr val="011F39"/>
              </a:solidFill>
              <a:cs typeface="Segoe UI" panose="020B0502040204020203" pitchFamily="34" charset="0"/>
            </a:endParaRPr>
          </a:p>
          <a:p>
            <a:pPr marL="800100" lvl="1" indent="-342900">
              <a:lnSpc>
                <a:spcPct val="120000"/>
              </a:lnSpc>
              <a:buClr>
                <a:srgbClr val="011F39"/>
              </a:buClr>
              <a:buFont typeface="Arial" panose="020B0604020202020204" pitchFamily="34" charset="0"/>
              <a:buChar char="•"/>
            </a:pPr>
            <a:endParaRPr lang="fr-FR" dirty="0">
              <a:solidFill>
                <a:srgbClr val="011F39"/>
              </a:solidFill>
              <a:cs typeface="Segoe UI" panose="020B0502040204020203" pitchFamily="34" charset="0"/>
            </a:endParaRPr>
          </a:p>
          <a:p>
            <a:pPr marL="800100" lvl="1" indent="-342900">
              <a:lnSpc>
                <a:spcPct val="120000"/>
              </a:lnSpc>
              <a:buClr>
                <a:srgbClr val="011F39"/>
              </a:buClr>
              <a:buFont typeface="Arial" panose="020B0604020202020204" pitchFamily="34" charset="0"/>
              <a:buChar char="•"/>
            </a:pPr>
            <a:endParaRPr lang="fr-FR" dirty="0">
              <a:solidFill>
                <a:srgbClr val="011F39"/>
              </a:solidFill>
              <a:cs typeface="Segoe UI" panose="020B0502040204020203" pitchFamily="34" charset="0"/>
            </a:endParaRPr>
          </a:p>
          <a:p>
            <a:pPr marL="342900" indent="-342900">
              <a:lnSpc>
                <a:spcPct val="120000"/>
              </a:lnSpc>
              <a:buClr>
                <a:srgbClr val="011F39"/>
              </a:buClr>
              <a:buFont typeface="Arial" panose="020B0604020202020204" pitchFamily="34" charset="0"/>
              <a:buChar char="•"/>
            </a:pPr>
            <a:r>
              <a:rPr lang="fr-FR" sz="2400" dirty="0">
                <a:solidFill>
                  <a:srgbClr val="011F39"/>
                </a:solidFill>
                <a:cs typeface="Segoe UI" panose="020B0502040204020203" pitchFamily="34" charset="0"/>
              </a:rPr>
              <a:t>2 limitations à ces requêtes :</a:t>
            </a:r>
          </a:p>
          <a:p>
            <a:pPr marL="800100" lvl="1" indent="-342900">
              <a:lnSpc>
                <a:spcPct val="120000"/>
              </a:lnSpc>
              <a:buClr>
                <a:srgbClr val="011F39"/>
              </a:buClr>
              <a:buFont typeface="Arial" panose="020B0604020202020204" pitchFamily="34" charset="0"/>
              <a:buChar char="•"/>
            </a:pPr>
            <a:r>
              <a:rPr lang="fr-FR" dirty="0">
                <a:solidFill>
                  <a:srgbClr val="011F39"/>
                </a:solidFill>
                <a:cs typeface="Segoe UI" panose="020B0502040204020203" pitchFamily="34" charset="0"/>
              </a:rPr>
              <a:t>Vous créez une requête qui peut être dépendante du SGBDR associé</a:t>
            </a:r>
          </a:p>
          <a:p>
            <a:pPr marL="800100" lvl="1" indent="-342900">
              <a:lnSpc>
                <a:spcPct val="120000"/>
              </a:lnSpc>
              <a:buClr>
                <a:srgbClr val="011F39"/>
              </a:buClr>
              <a:buFont typeface="Arial" panose="020B0604020202020204" pitchFamily="34" charset="0"/>
              <a:buChar char="•"/>
            </a:pPr>
            <a:r>
              <a:rPr lang="fr-FR" dirty="0">
                <a:solidFill>
                  <a:srgbClr val="011F39"/>
                </a:solidFill>
                <a:cs typeface="Segoe UI" panose="020B0502040204020203" pitchFamily="34" charset="0"/>
              </a:rPr>
              <a:t>Vous perdez des avantages de Spring Data JPA comme la pagination et le tri</a:t>
            </a:r>
          </a:p>
        </p:txBody>
      </p:sp>
      <p:sp>
        <p:nvSpPr>
          <p:cNvPr id="5" name="Espace réservé du texte 19">
            <a:extLst>
              <a:ext uri="{FF2B5EF4-FFF2-40B4-BE49-F238E27FC236}">
                <a16:creationId xmlns:a16="http://schemas.microsoft.com/office/drawing/2014/main" id="{EF71FCD1-EB37-485B-827A-23A3785D6F72}"/>
              </a:ext>
            </a:extLst>
          </p:cNvPr>
          <p:cNvSpPr txBox="1">
            <a:spLocks/>
          </p:cNvSpPr>
          <p:nvPr/>
        </p:nvSpPr>
        <p:spPr>
          <a:xfrm>
            <a:off x="354186" y="1240233"/>
            <a:ext cx="2852415" cy="4421658"/>
          </a:xfrm>
          <a:prstGeom prst="rect">
            <a:avLst/>
          </a:prstGeom>
        </p:spPr>
        <p:txBody>
          <a:bodyPr lIns="0" tIns="0" rIns="0" bIns="0"/>
          <a:lstStyle>
            <a:lvl1pPr marL="0" indent="0" algn="l" defTabSz="914400" rtl="0" eaLnBrk="1" latinLnBrk="0" hangingPunct="1">
              <a:lnSpc>
                <a:spcPct val="90000"/>
              </a:lnSpc>
              <a:spcBef>
                <a:spcPts val="1000"/>
              </a:spcBef>
              <a:buFont typeface="Arial" panose="020B0604020202020204" pitchFamily="34" charset="0"/>
              <a:buNone/>
              <a:defRPr sz="2800" b="1" kern="1200">
                <a:solidFill>
                  <a:schemeClr val="bg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a:solidFill>
                  <a:srgbClr val="3B518E"/>
                </a:solidFill>
              </a:rPr>
              <a:t>JPQL et requêtage</a:t>
            </a:r>
          </a:p>
        </p:txBody>
      </p:sp>
      <p:sp>
        <p:nvSpPr>
          <p:cNvPr id="6" name="Titre 1">
            <a:extLst>
              <a:ext uri="{FF2B5EF4-FFF2-40B4-BE49-F238E27FC236}">
                <a16:creationId xmlns:a16="http://schemas.microsoft.com/office/drawing/2014/main" id="{48EE39BE-9E8A-4EFB-AA76-646D28DDBF24}"/>
              </a:ext>
            </a:extLst>
          </p:cNvPr>
          <p:cNvSpPr txBox="1">
            <a:spLocks/>
          </p:cNvSpPr>
          <p:nvPr/>
        </p:nvSpPr>
        <p:spPr>
          <a:xfrm>
            <a:off x="3825174" y="428630"/>
            <a:ext cx="8012641" cy="542920"/>
          </a:xfrm>
          <a:prstGeom prst="rect">
            <a:avLst/>
          </a:prstGeom>
        </p:spPr>
        <p:txBody>
          <a:bodyPr lIns="0" tIns="0" rIns="0" bIns="0" anchor="t" anchorCtr="0">
            <a:normAutofit/>
          </a:bodyPr>
          <a:lstStyle>
            <a:lvl1pPr algn="r" defTabSz="914400" rtl="0" eaLnBrk="1" latinLnBrk="0" hangingPunct="1">
              <a:lnSpc>
                <a:spcPct val="90000"/>
              </a:lnSpc>
              <a:spcBef>
                <a:spcPct val="0"/>
              </a:spcBef>
              <a:buNone/>
              <a:defRPr sz="1400" kern="1200">
                <a:solidFill>
                  <a:srgbClr val="222933"/>
                </a:solidFill>
                <a:latin typeface="Segoe UI Light" panose="020B0502040204020203" pitchFamily="34" charset="0"/>
                <a:ea typeface="+mj-ea"/>
                <a:cs typeface="Segoe UI Light" panose="020B0502040204020203" pitchFamily="34" charset="0"/>
              </a:defRPr>
            </a:lvl1pPr>
          </a:lstStyle>
          <a:p>
            <a:r>
              <a:rPr lang="fr-FR" dirty="0">
                <a:solidFill>
                  <a:srgbClr val="141E26"/>
                </a:solidFill>
              </a:rPr>
              <a:t>Java </a:t>
            </a:r>
            <a:r>
              <a:rPr lang="fr-FR" dirty="0" err="1">
                <a:solidFill>
                  <a:srgbClr val="141E26"/>
                </a:solidFill>
              </a:rPr>
              <a:t>Frameworks</a:t>
            </a:r>
            <a:endParaRPr lang="fr-FR" dirty="0">
              <a:solidFill>
                <a:srgbClr val="141E26"/>
              </a:solidFill>
            </a:endParaRPr>
          </a:p>
          <a:p>
            <a:r>
              <a:rPr lang="fr-FR" b="1" cap="all" dirty="0">
                <a:solidFill>
                  <a:srgbClr val="3B518E"/>
                </a:solidFill>
                <a:latin typeface="Segoe UI" panose="020B0502040204020203" pitchFamily="34" charset="0"/>
                <a:cs typeface="Segoe UI" panose="020B0502040204020203" pitchFamily="34" charset="0"/>
              </a:rPr>
              <a:t>Spring data</a:t>
            </a:r>
          </a:p>
        </p:txBody>
      </p:sp>
      <p:pic>
        <p:nvPicPr>
          <p:cNvPr id="9" name="Graphique 8">
            <a:extLst>
              <a:ext uri="{FF2B5EF4-FFF2-40B4-BE49-F238E27FC236}">
                <a16:creationId xmlns:a16="http://schemas.microsoft.com/office/drawing/2014/main" id="{6D568089-B2B3-4769-9325-554149C6E5CA}"/>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54184" y="6124781"/>
            <a:ext cx="528777" cy="528777"/>
          </a:xfrm>
          <a:prstGeom prst="rect">
            <a:avLst/>
          </a:prstGeom>
        </p:spPr>
      </p:pic>
      <p:sp>
        <p:nvSpPr>
          <p:cNvPr id="4" name="ZoneTexte 3">
            <a:extLst>
              <a:ext uri="{FF2B5EF4-FFF2-40B4-BE49-F238E27FC236}">
                <a16:creationId xmlns:a16="http://schemas.microsoft.com/office/drawing/2014/main" id="{55500E96-8C67-BC29-73C7-3DA51E580E9D}"/>
              </a:ext>
            </a:extLst>
          </p:cNvPr>
          <p:cNvSpPr txBox="1"/>
          <p:nvPr/>
        </p:nvSpPr>
        <p:spPr>
          <a:xfrm>
            <a:off x="354185" y="3305062"/>
            <a:ext cx="11483629" cy="830997"/>
          </a:xfrm>
          <a:prstGeom prst="rect">
            <a:avLst/>
          </a:prstGeom>
          <a:noFill/>
          <a:ln>
            <a:solidFill>
              <a:srgbClr val="011F39"/>
            </a:solidFill>
          </a:ln>
        </p:spPr>
        <p:txBody>
          <a:bodyPr wrap="square">
            <a:spAutoFit/>
          </a:bodyPr>
          <a:lstStyle/>
          <a:p>
            <a:pPr marL="0" marR="0">
              <a:spcBef>
                <a:spcPts val="0"/>
              </a:spcBef>
              <a:spcAft>
                <a:spcPts val="0"/>
              </a:spcAft>
            </a:pPr>
            <a:r>
              <a:rPr lang="fr-FR" sz="1600" dirty="0">
                <a:solidFill>
                  <a:srgbClr val="646464"/>
                </a:solidFill>
                <a:effectLst/>
                <a:latin typeface="Consolas" panose="020B0609020204030204" pitchFamily="49" charset="0"/>
              </a:rPr>
              <a:t>@Query</a:t>
            </a:r>
            <a:r>
              <a:rPr lang="fr-FR" sz="1600" dirty="0">
                <a:solidFill>
                  <a:srgbClr val="000000"/>
                </a:solidFill>
                <a:effectLst/>
                <a:latin typeface="Consolas" panose="020B0609020204030204" pitchFamily="49" charset="0"/>
              </a:rPr>
              <a:t>(value = </a:t>
            </a:r>
            <a:r>
              <a:rPr lang="fr-FR" sz="1600" dirty="0">
                <a:solidFill>
                  <a:srgbClr val="2A00FF"/>
                </a:solidFill>
                <a:effectLst/>
                <a:latin typeface="Consolas" panose="020B0609020204030204" pitchFamily="49" charset="0"/>
              </a:rPr>
              <a:t>"SELECT c.* FROM COMPUTER_COURSE c WHERE </a:t>
            </a:r>
            <a:r>
              <a:rPr lang="fr-FR" sz="1600" dirty="0" err="1">
                <a:solidFill>
                  <a:srgbClr val="2A00FF"/>
                </a:solidFill>
                <a:effectLst/>
                <a:latin typeface="Consolas" panose="020B0609020204030204" pitchFamily="49" charset="0"/>
              </a:rPr>
              <a:t>c.COMPUTER_SCIENCE_COURSE</a:t>
            </a:r>
            <a:r>
              <a:rPr lang="fr-FR" sz="1600" dirty="0">
                <a:solidFill>
                  <a:srgbClr val="2A00FF"/>
                </a:solidFill>
                <a:effectLst/>
                <a:latin typeface="Consolas" panose="020B0609020204030204" pitchFamily="49" charset="0"/>
              </a:rPr>
              <a:t> like '%Réseau%'"</a:t>
            </a:r>
            <a:r>
              <a:rPr lang="fr-FR" sz="1600" dirty="0">
                <a:solidFill>
                  <a:srgbClr val="000000"/>
                </a:solidFill>
                <a:effectLst/>
                <a:latin typeface="Consolas" panose="020B0609020204030204" pitchFamily="49" charset="0"/>
              </a:rPr>
              <a:t>, </a:t>
            </a:r>
          </a:p>
          <a:p>
            <a:pPr marL="0" marR="0">
              <a:spcBef>
                <a:spcPts val="0"/>
              </a:spcBef>
              <a:spcAft>
                <a:spcPts val="0"/>
              </a:spcAft>
            </a:pPr>
            <a:r>
              <a:rPr lang="fr-FR" sz="1600" dirty="0">
                <a:solidFill>
                  <a:srgbClr val="000000"/>
                </a:solidFill>
                <a:effectLst/>
                <a:latin typeface="Consolas" panose="020B0609020204030204" pitchFamily="49" charset="0"/>
              </a:rPr>
              <a:t>	</a:t>
            </a:r>
            <a:r>
              <a:rPr lang="fr-FR" sz="1600" dirty="0" err="1">
                <a:solidFill>
                  <a:srgbClr val="000000"/>
                </a:solidFill>
                <a:effectLst/>
                <a:latin typeface="Consolas" panose="020B0609020204030204" pitchFamily="49" charset="0"/>
              </a:rPr>
              <a:t>nativeQuery</a:t>
            </a:r>
            <a:r>
              <a:rPr lang="fr-FR" sz="1600" dirty="0">
                <a:solidFill>
                  <a:srgbClr val="000000"/>
                </a:solidFill>
                <a:effectLst/>
                <a:latin typeface="Consolas" panose="020B0609020204030204" pitchFamily="49" charset="0"/>
              </a:rPr>
              <a:t> = </a:t>
            </a:r>
            <a:r>
              <a:rPr lang="fr-FR" sz="1600" b="1" dirty="0" err="1">
                <a:solidFill>
                  <a:srgbClr val="7F0055"/>
                </a:solidFill>
                <a:effectLst/>
                <a:latin typeface="Consolas" panose="020B0609020204030204" pitchFamily="49" charset="0"/>
              </a:rPr>
              <a:t>true</a:t>
            </a:r>
            <a:r>
              <a:rPr lang="fr-FR" sz="1600" dirty="0">
                <a:solidFill>
                  <a:srgbClr val="000000"/>
                </a:solidFill>
                <a:effectLst/>
                <a:latin typeface="Consolas" panose="020B0609020204030204" pitchFamily="49" charset="0"/>
              </a:rPr>
              <a:t>)</a:t>
            </a:r>
          </a:p>
          <a:p>
            <a:pPr marL="0" marR="0">
              <a:spcBef>
                <a:spcPts val="0"/>
              </a:spcBef>
              <a:spcAft>
                <a:spcPts val="0"/>
              </a:spcAft>
            </a:pPr>
            <a:r>
              <a:rPr lang="fr-FR" sz="1600" dirty="0">
                <a:solidFill>
                  <a:srgbClr val="000000"/>
                </a:solidFill>
                <a:effectLst/>
                <a:latin typeface="Consolas" panose="020B0609020204030204" pitchFamily="49" charset="0"/>
              </a:rPr>
              <a:t>List&lt;Cours&gt; </a:t>
            </a:r>
            <a:r>
              <a:rPr lang="fr-FR" sz="1600" dirty="0" err="1">
                <a:solidFill>
                  <a:srgbClr val="000000"/>
                </a:solidFill>
                <a:effectLst/>
                <a:latin typeface="Consolas" panose="020B0609020204030204" pitchFamily="49" charset="0"/>
              </a:rPr>
              <a:t>findWithSQL</a:t>
            </a:r>
            <a:r>
              <a:rPr lang="fr-FR" sz="1600" dirty="0">
                <a:solidFill>
                  <a:srgbClr val="000000"/>
                </a:solidFill>
                <a:effectLst/>
                <a:latin typeface="Consolas" panose="020B0609020204030204" pitchFamily="49" charset="0"/>
              </a:rPr>
              <a:t>();</a:t>
            </a:r>
          </a:p>
        </p:txBody>
      </p:sp>
    </p:spTree>
    <p:extLst>
      <p:ext uri="{BB962C8B-B14F-4D97-AF65-F5344CB8AC3E}">
        <p14:creationId xmlns:p14="http://schemas.microsoft.com/office/powerpoint/2010/main" val="34509092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F19FB19-BC5C-4CA3-B36F-D05031688B0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37303" r="1"/>
          <a:stretch/>
        </p:blipFill>
        <p:spPr>
          <a:xfrm>
            <a:off x="0" y="3002"/>
            <a:ext cx="12192000" cy="6843061"/>
          </a:xfrm>
          <a:prstGeom prst="rect">
            <a:avLst/>
          </a:prstGeom>
        </p:spPr>
      </p:pic>
      <p:sp>
        <p:nvSpPr>
          <p:cNvPr id="16" name="Rectangle 15">
            <a:extLst>
              <a:ext uri="{FF2B5EF4-FFF2-40B4-BE49-F238E27FC236}">
                <a16:creationId xmlns:a16="http://schemas.microsoft.com/office/drawing/2014/main" id="{F4792626-5EDF-457E-BC47-35973147636D}"/>
              </a:ext>
            </a:extLst>
          </p:cNvPr>
          <p:cNvSpPr/>
          <p:nvPr/>
        </p:nvSpPr>
        <p:spPr>
          <a:xfrm>
            <a:off x="0" y="11936"/>
            <a:ext cx="12192000" cy="6858000"/>
          </a:xfrm>
          <a:prstGeom prst="rect">
            <a:avLst/>
          </a:prstGeom>
          <a:solidFill>
            <a:srgbClr val="011F39">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nvGrpSpPr>
          <p:cNvPr id="14" name="Groupe 13">
            <a:extLst>
              <a:ext uri="{FF2B5EF4-FFF2-40B4-BE49-F238E27FC236}">
                <a16:creationId xmlns:a16="http://schemas.microsoft.com/office/drawing/2014/main" id="{07BC588E-A495-49A9-8813-628670F8E4BB}"/>
              </a:ext>
            </a:extLst>
          </p:cNvPr>
          <p:cNvGrpSpPr/>
          <p:nvPr/>
        </p:nvGrpSpPr>
        <p:grpSpPr>
          <a:xfrm>
            <a:off x="-1" y="0"/>
            <a:ext cx="3657600" cy="6858001"/>
            <a:chOff x="-1" y="0"/>
            <a:chExt cx="4292084" cy="6858001"/>
          </a:xfrm>
        </p:grpSpPr>
        <p:sp>
          <p:nvSpPr>
            <p:cNvPr id="17" name="Flèche : pentagone 16">
              <a:extLst>
                <a:ext uri="{FF2B5EF4-FFF2-40B4-BE49-F238E27FC236}">
                  <a16:creationId xmlns:a16="http://schemas.microsoft.com/office/drawing/2014/main" id="{594D2172-FB13-492C-B76B-A385911C5851}"/>
                </a:ext>
              </a:extLst>
            </p:cNvPr>
            <p:cNvSpPr/>
            <p:nvPr/>
          </p:nvSpPr>
          <p:spPr>
            <a:xfrm>
              <a:off x="-1" y="0"/>
              <a:ext cx="4292083" cy="6858000"/>
            </a:xfrm>
            <a:prstGeom prst="homePlate">
              <a:avLst>
                <a:gd name="adj" fmla="val 50658"/>
              </a:avLst>
            </a:prstGeom>
            <a:solidFill>
              <a:srgbClr val="0651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Triangle rectangle 17">
              <a:extLst>
                <a:ext uri="{FF2B5EF4-FFF2-40B4-BE49-F238E27FC236}">
                  <a16:creationId xmlns:a16="http://schemas.microsoft.com/office/drawing/2014/main" id="{3D0C3274-FA67-4536-99D7-BF36DC8EB5D9}"/>
                </a:ext>
              </a:extLst>
            </p:cNvPr>
            <p:cNvSpPr/>
            <p:nvPr/>
          </p:nvSpPr>
          <p:spPr>
            <a:xfrm>
              <a:off x="0" y="2699281"/>
              <a:ext cx="4292082" cy="4158720"/>
            </a:xfrm>
            <a:prstGeom prst="rtTriangle">
              <a:avLst/>
            </a:prstGeom>
            <a:solidFill>
              <a:srgbClr val="06516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Triangle rectangle 18">
              <a:extLst>
                <a:ext uri="{FF2B5EF4-FFF2-40B4-BE49-F238E27FC236}">
                  <a16:creationId xmlns:a16="http://schemas.microsoft.com/office/drawing/2014/main" id="{8A5F0E14-750D-4317-86A8-BA8B26E435A6}"/>
                </a:ext>
              </a:extLst>
            </p:cNvPr>
            <p:cNvSpPr/>
            <p:nvPr/>
          </p:nvSpPr>
          <p:spPr>
            <a:xfrm rot="5400000">
              <a:off x="-68820" y="80756"/>
              <a:ext cx="4429722" cy="4292084"/>
            </a:xfrm>
            <a:prstGeom prst="rtTriangle">
              <a:avLst/>
            </a:prstGeom>
            <a:solidFill>
              <a:srgbClr val="06516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5" name="Titre 1">
            <a:extLst>
              <a:ext uri="{FF2B5EF4-FFF2-40B4-BE49-F238E27FC236}">
                <a16:creationId xmlns:a16="http://schemas.microsoft.com/office/drawing/2014/main" id="{D4B8AE3F-44D0-4D41-9A92-0871B449521A}"/>
              </a:ext>
            </a:extLst>
          </p:cNvPr>
          <p:cNvSpPr txBox="1">
            <a:spLocks/>
          </p:cNvSpPr>
          <p:nvPr/>
        </p:nvSpPr>
        <p:spPr>
          <a:xfrm>
            <a:off x="3825174" y="428630"/>
            <a:ext cx="8012641" cy="438699"/>
          </a:xfrm>
          <a:prstGeom prst="rect">
            <a:avLst/>
          </a:prstGeom>
        </p:spPr>
        <p:txBody>
          <a:bodyPr lIns="0" tIns="0" rIns="0" bIns="0" anchor="t" anchorCtr="0">
            <a:normAutofit/>
          </a:bodyPr>
          <a:lstStyle>
            <a:lvl1pPr algn="r" defTabSz="914400" rtl="0" eaLnBrk="1" latinLnBrk="0" hangingPunct="1">
              <a:lnSpc>
                <a:spcPct val="90000"/>
              </a:lnSpc>
              <a:spcBef>
                <a:spcPct val="0"/>
              </a:spcBef>
              <a:buNone/>
              <a:defRPr sz="1400" kern="1200">
                <a:solidFill>
                  <a:srgbClr val="222933"/>
                </a:solidFill>
                <a:latin typeface="Segoe UI Light" panose="020B0502040204020203" pitchFamily="34" charset="0"/>
                <a:ea typeface="+mj-ea"/>
                <a:cs typeface="Segoe UI Light" panose="020B0502040204020203" pitchFamily="34" charset="0"/>
              </a:defRPr>
            </a:lvl1pPr>
          </a:lstStyle>
          <a:p>
            <a:r>
              <a:rPr lang="fr-FR" dirty="0">
                <a:solidFill>
                  <a:schemeClr val="bg1"/>
                </a:solidFill>
              </a:rPr>
              <a:t>Java </a:t>
            </a:r>
            <a:r>
              <a:rPr lang="fr-FR" dirty="0" err="1">
                <a:solidFill>
                  <a:schemeClr val="bg1"/>
                </a:solidFill>
              </a:rPr>
              <a:t>Frameworks</a:t>
            </a:r>
            <a:endParaRPr lang="fr-FR" dirty="0">
              <a:solidFill>
                <a:schemeClr val="bg1"/>
              </a:solidFill>
            </a:endParaRPr>
          </a:p>
          <a:p>
            <a:r>
              <a:rPr lang="fr-FR" b="1" cap="all" dirty="0">
                <a:solidFill>
                  <a:schemeClr val="bg1"/>
                </a:solidFill>
                <a:latin typeface="Segoe UI" panose="020B0502040204020203" pitchFamily="34" charset="0"/>
                <a:cs typeface="Segoe UI" panose="020B0502040204020203" pitchFamily="34" charset="0"/>
              </a:rPr>
              <a:t>Spring data</a:t>
            </a:r>
          </a:p>
        </p:txBody>
      </p:sp>
      <p:pic>
        <p:nvPicPr>
          <p:cNvPr id="7" name="Graphique 6">
            <a:extLst>
              <a:ext uri="{FF2B5EF4-FFF2-40B4-BE49-F238E27FC236}">
                <a16:creationId xmlns:a16="http://schemas.microsoft.com/office/drawing/2014/main" id="{3ECC1C3A-EA26-42AD-BEC3-DCF5FBAA17F6}"/>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54185" y="6124782"/>
            <a:ext cx="528776" cy="528776"/>
          </a:xfrm>
          <a:prstGeom prst="rect">
            <a:avLst/>
          </a:prstGeom>
        </p:spPr>
      </p:pic>
      <p:sp>
        <p:nvSpPr>
          <p:cNvPr id="13" name="Espace réservé du texte 19">
            <a:extLst>
              <a:ext uri="{FF2B5EF4-FFF2-40B4-BE49-F238E27FC236}">
                <a16:creationId xmlns:a16="http://schemas.microsoft.com/office/drawing/2014/main" id="{F370911A-DC8A-44E7-BC5B-3A98548EDA9D}"/>
              </a:ext>
            </a:extLst>
          </p:cNvPr>
          <p:cNvSpPr txBox="1">
            <a:spLocks/>
          </p:cNvSpPr>
          <p:nvPr/>
        </p:nvSpPr>
        <p:spPr>
          <a:xfrm>
            <a:off x="354186" y="1218171"/>
            <a:ext cx="3116800" cy="4421658"/>
          </a:xfrm>
          <a:prstGeom prst="rect">
            <a:avLst/>
          </a:prstGeom>
        </p:spPr>
        <p:txBody>
          <a:bodyPr lIns="0" tIns="0" rIns="0" bIns="0" anchor="ctr" anchorCtr="0"/>
          <a:lstStyle>
            <a:lvl1pPr marL="0" indent="0" algn="l" defTabSz="914400" rtl="0" eaLnBrk="1" latinLnBrk="0" hangingPunct="1">
              <a:lnSpc>
                <a:spcPct val="90000"/>
              </a:lnSpc>
              <a:spcBef>
                <a:spcPts val="1000"/>
              </a:spcBef>
              <a:buFont typeface="Arial" panose="020B0604020202020204" pitchFamily="34" charset="0"/>
              <a:buNone/>
              <a:defRPr sz="2800" b="1" kern="1200">
                <a:solidFill>
                  <a:schemeClr val="bg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sz="2400" dirty="0"/>
              <a:t>DÉMONSTRATION</a:t>
            </a:r>
          </a:p>
        </p:txBody>
      </p:sp>
      <p:sp>
        <p:nvSpPr>
          <p:cNvPr id="15" name="Espace réservé du texte 19">
            <a:extLst>
              <a:ext uri="{FF2B5EF4-FFF2-40B4-BE49-F238E27FC236}">
                <a16:creationId xmlns:a16="http://schemas.microsoft.com/office/drawing/2014/main" id="{BDF6E1C4-75C9-4326-96F9-5F0FA302E826}"/>
              </a:ext>
            </a:extLst>
          </p:cNvPr>
          <p:cNvSpPr txBox="1">
            <a:spLocks/>
          </p:cNvSpPr>
          <p:nvPr/>
        </p:nvSpPr>
        <p:spPr>
          <a:xfrm>
            <a:off x="4011784" y="3027742"/>
            <a:ext cx="7826030" cy="609398"/>
          </a:xfrm>
          <a:prstGeom prst="rect">
            <a:avLst/>
          </a:prstGeom>
        </p:spPr>
        <p:txBody>
          <a:bodyPr wrap="square" lIns="0" tIns="0" rIns="0" bIns="0">
            <a:spAutoFit/>
          </a:bodyPr>
          <a:lstStyle>
            <a:lvl1pPr marL="0" indent="0" algn="l" defTabSz="914400" rtl="0" eaLnBrk="1" latinLnBrk="0" hangingPunct="1">
              <a:lnSpc>
                <a:spcPct val="90000"/>
              </a:lnSpc>
              <a:spcBef>
                <a:spcPts val="1000"/>
              </a:spcBef>
              <a:buFont typeface="Arial" panose="020B0604020202020204" pitchFamily="34" charset="0"/>
              <a:buNone/>
              <a:defRPr sz="2800" b="1" kern="1200">
                <a:solidFill>
                  <a:schemeClr val="bg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fr-FR" sz="4400" b="0" dirty="0">
                <a:latin typeface="Segoe UI Light" panose="020B0502040204020203" pitchFamily="34" charset="0"/>
                <a:cs typeface="Segoe UI Light" panose="020B0502040204020203" pitchFamily="34" charset="0"/>
              </a:rPr>
              <a:t>JPQL et méthodes de requêtes</a:t>
            </a:r>
          </a:p>
        </p:txBody>
      </p:sp>
    </p:spTree>
    <p:extLst>
      <p:ext uri="{BB962C8B-B14F-4D97-AF65-F5344CB8AC3E}">
        <p14:creationId xmlns:p14="http://schemas.microsoft.com/office/powerpoint/2010/main" val="15654403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F19FB19-BC5C-4CA3-B36F-D05031688B0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37303" r="1"/>
          <a:stretch/>
        </p:blipFill>
        <p:spPr>
          <a:xfrm>
            <a:off x="0" y="3002"/>
            <a:ext cx="12192000" cy="6843061"/>
          </a:xfrm>
          <a:prstGeom prst="rect">
            <a:avLst/>
          </a:prstGeom>
        </p:spPr>
      </p:pic>
      <p:sp>
        <p:nvSpPr>
          <p:cNvPr id="16" name="Rectangle 15">
            <a:extLst>
              <a:ext uri="{FF2B5EF4-FFF2-40B4-BE49-F238E27FC236}">
                <a16:creationId xmlns:a16="http://schemas.microsoft.com/office/drawing/2014/main" id="{F4792626-5EDF-457E-BC47-35973147636D}"/>
              </a:ext>
            </a:extLst>
          </p:cNvPr>
          <p:cNvSpPr/>
          <p:nvPr/>
        </p:nvSpPr>
        <p:spPr>
          <a:xfrm>
            <a:off x="-1" y="41109"/>
            <a:ext cx="12192000" cy="6858000"/>
          </a:xfrm>
          <a:prstGeom prst="rect">
            <a:avLst/>
          </a:prstGeom>
          <a:solidFill>
            <a:srgbClr val="011F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nvGrpSpPr>
          <p:cNvPr id="14" name="Groupe 13">
            <a:extLst>
              <a:ext uri="{FF2B5EF4-FFF2-40B4-BE49-F238E27FC236}">
                <a16:creationId xmlns:a16="http://schemas.microsoft.com/office/drawing/2014/main" id="{07BC588E-A495-49A9-8813-628670F8E4BB}"/>
              </a:ext>
            </a:extLst>
          </p:cNvPr>
          <p:cNvGrpSpPr/>
          <p:nvPr/>
        </p:nvGrpSpPr>
        <p:grpSpPr>
          <a:xfrm>
            <a:off x="-1" y="0"/>
            <a:ext cx="3657600" cy="6858001"/>
            <a:chOff x="-1" y="0"/>
            <a:chExt cx="4292084" cy="6858001"/>
          </a:xfrm>
        </p:grpSpPr>
        <p:sp>
          <p:nvSpPr>
            <p:cNvPr id="17" name="Flèche : pentagone 16">
              <a:extLst>
                <a:ext uri="{FF2B5EF4-FFF2-40B4-BE49-F238E27FC236}">
                  <a16:creationId xmlns:a16="http://schemas.microsoft.com/office/drawing/2014/main" id="{594D2172-FB13-492C-B76B-A385911C5851}"/>
                </a:ext>
              </a:extLst>
            </p:cNvPr>
            <p:cNvSpPr/>
            <p:nvPr/>
          </p:nvSpPr>
          <p:spPr>
            <a:xfrm>
              <a:off x="-1" y="0"/>
              <a:ext cx="4292083" cy="6858000"/>
            </a:xfrm>
            <a:prstGeom prst="homePlate">
              <a:avLst>
                <a:gd name="adj" fmla="val 50658"/>
              </a:avLst>
            </a:prstGeom>
            <a:solidFill>
              <a:srgbClr val="95B2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Triangle rectangle 17">
              <a:extLst>
                <a:ext uri="{FF2B5EF4-FFF2-40B4-BE49-F238E27FC236}">
                  <a16:creationId xmlns:a16="http://schemas.microsoft.com/office/drawing/2014/main" id="{3D0C3274-FA67-4536-99D7-BF36DC8EB5D9}"/>
                </a:ext>
              </a:extLst>
            </p:cNvPr>
            <p:cNvSpPr/>
            <p:nvPr/>
          </p:nvSpPr>
          <p:spPr>
            <a:xfrm>
              <a:off x="0" y="2699281"/>
              <a:ext cx="4292082" cy="4158720"/>
            </a:xfrm>
            <a:prstGeom prst="rtTriangle">
              <a:avLst/>
            </a:prstGeom>
            <a:solidFill>
              <a:srgbClr val="95B258">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Triangle rectangle 18">
              <a:extLst>
                <a:ext uri="{FF2B5EF4-FFF2-40B4-BE49-F238E27FC236}">
                  <a16:creationId xmlns:a16="http://schemas.microsoft.com/office/drawing/2014/main" id="{8A5F0E14-750D-4317-86A8-BA8B26E435A6}"/>
                </a:ext>
              </a:extLst>
            </p:cNvPr>
            <p:cNvSpPr/>
            <p:nvPr/>
          </p:nvSpPr>
          <p:spPr>
            <a:xfrm rot="5400000">
              <a:off x="-68820" y="80756"/>
              <a:ext cx="4429722" cy="4292084"/>
            </a:xfrm>
            <a:prstGeom prst="rtTriangle">
              <a:avLst/>
            </a:prstGeom>
            <a:solidFill>
              <a:srgbClr val="95B258">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5" name="Titre 1">
            <a:extLst>
              <a:ext uri="{FF2B5EF4-FFF2-40B4-BE49-F238E27FC236}">
                <a16:creationId xmlns:a16="http://schemas.microsoft.com/office/drawing/2014/main" id="{D4B8AE3F-44D0-4D41-9A92-0871B449521A}"/>
              </a:ext>
            </a:extLst>
          </p:cNvPr>
          <p:cNvSpPr txBox="1">
            <a:spLocks/>
          </p:cNvSpPr>
          <p:nvPr/>
        </p:nvSpPr>
        <p:spPr>
          <a:xfrm>
            <a:off x="3825174" y="428630"/>
            <a:ext cx="8012641" cy="438699"/>
          </a:xfrm>
          <a:prstGeom prst="rect">
            <a:avLst/>
          </a:prstGeom>
        </p:spPr>
        <p:txBody>
          <a:bodyPr lIns="0" tIns="0" rIns="0" bIns="0" anchor="t" anchorCtr="0">
            <a:normAutofit/>
          </a:bodyPr>
          <a:lstStyle>
            <a:lvl1pPr algn="r" defTabSz="914400" rtl="0" eaLnBrk="1" latinLnBrk="0" hangingPunct="1">
              <a:lnSpc>
                <a:spcPct val="90000"/>
              </a:lnSpc>
              <a:spcBef>
                <a:spcPct val="0"/>
              </a:spcBef>
              <a:buNone/>
              <a:defRPr sz="1400" kern="1200">
                <a:solidFill>
                  <a:srgbClr val="222933"/>
                </a:solidFill>
                <a:latin typeface="Segoe UI Light" panose="020B0502040204020203" pitchFamily="34" charset="0"/>
                <a:ea typeface="+mj-ea"/>
                <a:cs typeface="Segoe UI Light" panose="020B0502040204020203" pitchFamily="34" charset="0"/>
              </a:defRPr>
            </a:lvl1pPr>
          </a:lstStyle>
          <a:p>
            <a:r>
              <a:rPr lang="fr-FR" dirty="0">
                <a:solidFill>
                  <a:schemeClr val="bg1"/>
                </a:solidFill>
              </a:rPr>
              <a:t>Java </a:t>
            </a:r>
            <a:r>
              <a:rPr lang="fr-FR" dirty="0" err="1">
                <a:solidFill>
                  <a:schemeClr val="bg1"/>
                </a:solidFill>
              </a:rPr>
              <a:t>Frameworks</a:t>
            </a:r>
            <a:endParaRPr lang="fr-FR" dirty="0">
              <a:solidFill>
                <a:schemeClr val="bg1"/>
              </a:solidFill>
            </a:endParaRPr>
          </a:p>
          <a:p>
            <a:r>
              <a:rPr lang="fr-FR" b="1" cap="all" dirty="0">
                <a:solidFill>
                  <a:schemeClr val="bg1"/>
                </a:solidFill>
                <a:latin typeface="Segoe UI" panose="020B0502040204020203" pitchFamily="34" charset="0"/>
                <a:cs typeface="Segoe UI" panose="020B0502040204020203" pitchFamily="34" charset="0"/>
              </a:rPr>
              <a:t>Spring data</a:t>
            </a:r>
          </a:p>
        </p:txBody>
      </p:sp>
      <p:pic>
        <p:nvPicPr>
          <p:cNvPr id="7" name="Graphique 6">
            <a:extLst>
              <a:ext uri="{FF2B5EF4-FFF2-40B4-BE49-F238E27FC236}">
                <a16:creationId xmlns:a16="http://schemas.microsoft.com/office/drawing/2014/main" id="{3ECC1C3A-EA26-42AD-BEC3-DCF5FBAA17F6}"/>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54185" y="6124782"/>
            <a:ext cx="528776" cy="528776"/>
          </a:xfrm>
          <a:prstGeom prst="rect">
            <a:avLst/>
          </a:prstGeom>
        </p:spPr>
      </p:pic>
      <p:sp>
        <p:nvSpPr>
          <p:cNvPr id="13" name="Espace réservé du texte 19">
            <a:extLst>
              <a:ext uri="{FF2B5EF4-FFF2-40B4-BE49-F238E27FC236}">
                <a16:creationId xmlns:a16="http://schemas.microsoft.com/office/drawing/2014/main" id="{F370911A-DC8A-44E7-BC5B-3A98548EDA9D}"/>
              </a:ext>
            </a:extLst>
          </p:cNvPr>
          <p:cNvSpPr txBox="1">
            <a:spLocks/>
          </p:cNvSpPr>
          <p:nvPr/>
        </p:nvSpPr>
        <p:spPr>
          <a:xfrm>
            <a:off x="354186" y="1218171"/>
            <a:ext cx="3116800" cy="4421658"/>
          </a:xfrm>
          <a:prstGeom prst="rect">
            <a:avLst/>
          </a:prstGeom>
        </p:spPr>
        <p:txBody>
          <a:bodyPr lIns="0" tIns="0" rIns="0" bIns="0" anchor="ctr" anchorCtr="0"/>
          <a:lstStyle>
            <a:lvl1pPr marL="0" indent="0" algn="l" defTabSz="914400" rtl="0" eaLnBrk="1" latinLnBrk="0" hangingPunct="1">
              <a:lnSpc>
                <a:spcPct val="90000"/>
              </a:lnSpc>
              <a:spcBef>
                <a:spcPts val="1000"/>
              </a:spcBef>
              <a:buFont typeface="Arial" panose="020B0604020202020204" pitchFamily="34" charset="0"/>
              <a:buNone/>
              <a:defRPr sz="2800" b="1" kern="1200">
                <a:solidFill>
                  <a:schemeClr val="bg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sz="2400" dirty="0"/>
              <a:t>TRAVAUX PRATIQUES</a:t>
            </a:r>
          </a:p>
        </p:txBody>
      </p:sp>
      <p:sp>
        <p:nvSpPr>
          <p:cNvPr id="15" name="Espace réservé du texte 19">
            <a:extLst>
              <a:ext uri="{FF2B5EF4-FFF2-40B4-BE49-F238E27FC236}">
                <a16:creationId xmlns:a16="http://schemas.microsoft.com/office/drawing/2014/main" id="{BDF6E1C4-75C9-4326-96F9-5F0FA302E826}"/>
              </a:ext>
            </a:extLst>
          </p:cNvPr>
          <p:cNvSpPr txBox="1">
            <a:spLocks/>
          </p:cNvSpPr>
          <p:nvPr/>
        </p:nvSpPr>
        <p:spPr>
          <a:xfrm>
            <a:off x="4011784" y="3027742"/>
            <a:ext cx="7826030" cy="609398"/>
          </a:xfrm>
          <a:prstGeom prst="rect">
            <a:avLst/>
          </a:prstGeom>
        </p:spPr>
        <p:txBody>
          <a:bodyPr wrap="square" lIns="0" tIns="0" rIns="0" bIns="0">
            <a:spAutoFit/>
          </a:bodyPr>
          <a:lstStyle>
            <a:lvl1pPr marL="0" indent="0" algn="l" defTabSz="914400" rtl="0" eaLnBrk="1" latinLnBrk="0" hangingPunct="1">
              <a:lnSpc>
                <a:spcPct val="90000"/>
              </a:lnSpc>
              <a:spcBef>
                <a:spcPts val="1000"/>
              </a:spcBef>
              <a:buFont typeface="Arial" panose="020B0604020202020204" pitchFamily="34" charset="0"/>
              <a:buNone/>
              <a:defRPr sz="2800" b="1" kern="1200">
                <a:solidFill>
                  <a:schemeClr val="bg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fr-FR" sz="4400" b="0" dirty="0">
                <a:latin typeface="Segoe UI Light" panose="020B0502040204020203" pitchFamily="34" charset="0"/>
                <a:cs typeface="Segoe UI Light" panose="020B0502040204020203" pitchFamily="34" charset="0"/>
              </a:rPr>
              <a:t>TP : Cave à vin – </a:t>
            </a:r>
            <a:r>
              <a:rPr lang="fr-FR" sz="4400" b="0">
                <a:latin typeface="Segoe UI Light" panose="020B0502040204020203" pitchFamily="34" charset="0"/>
                <a:cs typeface="Segoe UI Light" panose="020B0502040204020203" pitchFamily="34" charset="0"/>
              </a:rPr>
              <a:t>Partie 06</a:t>
            </a:r>
            <a:endParaRPr lang="fr-FR" sz="4400" b="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5595513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texte 19">
            <a:extLst>
              <a:ext uri="{FF2B5EF4-FFF2-40B4-BE49-F238E27FC236}">
                <a16:creationId xmlns:a16="http://schemas.microsoft.com/office/drawing/2014/main" id="{EF71FCD1-EB37-485B-827A-23A3785D6F72}"/>
              </a:ext>
            </a:extLst>
          </p:cNvPr>
          <p:cNvSpPr txBox="1">
            <a:spLocks/>
          </p:cNvSpPr>
          <p:nvPr/>
        </p:nvSpPr>
        <p:spPr>
          <a:xfrm>
            <a:off x="354186" y="1240233"/>
            <a:ext cx="2852415" cy="4421658"/>
          </a:xfrm>
          <a:prstGeom prst="rect">
            <a:avLst/>
          </a:prstGeom>
        </p:spPr>
        <p:txBody>
          <a:bodyPr lIns="0" tIns="0" rIns="0" bIns="0"/>
          <a:lstStyle>
            <a:lvl1pPr marL="0" indent="0" algn="l" defTabSz="914400" rtl="0" eaLnBrk="1" latinLnBrk="0" hangingPunct="1">
              <a:lnSpc>
                <a:spcPct val="90000"/>
              </a:lnSpc>
              <a:spcBef>
                <a:spcPts val="1000"/>
              </a:spcBef>
              <a:buFont typeface="Arial" panose="020B0604020202020204" pitchFamily="34" charset="0"/>
              <a:buNone/>
              <a:defRPr sz="2800" b="1" kern="1200">
                <a:solidFill>
                  <a:schemeClr val="bg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a:solidFill>
                  <a:srgbClr val="3B518E"/>
                </a:solidFill>
              </a:rPr>
              <a:t>A retenir</a:t>
            </a:r>
          </a:p>
        </p:txBody>
      </p:sp>
      <p:sp>
        <p:nvSpPr>
          <p:cNvPr id="6" name="Titre 1">
            <a:extLst>
              <a:ext uri="{FF2B5EF4-FFF2-40B4-BE49-F238E27FC236}">
                <a16:creationId xmlns:a16="http://schemas.microsoft.com/office/drawing/2014/main" id="{48EE39BE-9E8A-4EFB-AA76-646D28DDBF24}"/>
              </a:ext>
            </a:extLst>
          </p:cNvPr>
          <p:cNvSpPr txBox="1">
            <a:spLocks/>
          </p:cNvSpPr>
          <p:nvPr/>
        </p:nvSpPr>
        <p:spPr>
          <a:xfrm>
            <a:off x="3825174" y="428630"/>
            <a:ext cx="8012641" cy="542920"/>
          </a:xfrm>
          <a:prstGeom prst="rect">
            <a:avLst/>
          </a:prstGeom>
        </p:spPr>
        <p:txBody>
          <a:bodyPr lIns="0" tIns="0" rIns="0" bIns="0" anchor="t" anchorCtr="0">
            <a:normAutofit/>
          </a:bodyPr>
          <a:lstStyle>
            <a:lvl1pPr algn="r" defTabSz="914400" rtl="0" eaLnBrk="1" latinLnBrk="0" hangingPunct="1">
              <a:lnSpc>
                <a:spcPct val="90000"/>
              </a:lnSpc>
              <a:spcBef>
                <a:spcPct val="0"/>
              </a:spcBef>
              <a:buNone/>
              <a:defRPr sz="1400" kern="1200">
                <a:solidFill>
                  <a:srgbClr val="222933"/>
                </a:solidFill>
                <a:latin typeface="Segoe UI Light" panose="020B0502040204020203" pitchFamily="34" charset="0"/>
                <a:ea typeface="+mj-ea"/>
                <a:cs typeface="Segoe UI Light" panose="020B0502040204020203" pitchFamily="34" charset="0"/>
              </a:defRPr>
            </a:lvl1pPr>
          </a:lstStyle>
          <a:p>
            <a:r>
              <a:rPr lang="fr-FR" dirty="0">
                <a:solidFill>
                  <a:srgbClr val="141E26"/>
                </a:solidFill>
              </a:rPr>
              <a:t>Java </a:t>
            </a:r>
            <a:r>
              <a:rPr lang="fr-FR" dirty="0" err="1">
                <a:solidFill>
                  <a:srgbClr val="141E26"/>
                </a:solidFill>
              </a:rPr>
              <a:t>Frameworks</a:t>
            </a:r>
            <a:endParaRPr lang="fr-FR" dirty="0">
              <a:solidFill>
                <a:srgbClr val="141E26"/>
              </a:solidFill>
            </a:endParaRPr>
          </a:p>
          <a:p>
            <a:r>
              <a:rPr lang="fr-FR" b="1" cap="all" dirty="0">
                <a:solidFill>
                  <a:srgbClr val="3B518E"/>
                </a:solidFill>
                <a:latin typeface="Segoe UI" panose="020B0502040204020203" pitchFamily="34" charset="0"/>
                <a:cs typeface="Segoe UI" panose="020B0502040204020203" pitchFamily="34" charset="0"/>
              </a:rPr>
              <a:t>Spring data</a:t>
            </a:r>
          </a:p>
        </p:txBody>
      </p:sp>
      <p:sp>
        <p:nvSpPr>
          <p:cNvPr id="8" name="Titre 1">
            <a:extLst>
              <a:ext uri="{FF2B5EF4-FFF2-40B4-BE49-F238E27FC236}">
                <a16:creationId xmlns:a16="http://schemas.microsoft.com/office/drawing/2014/main" id="{3ADDBDFA-01BC-4E72-B5CD-1788B348E5A6}"/>
              </a:ext>
            </a:extLst>
          </p:cNvPr>
          <p:cNvSpPr txBox="1">
            <a:spLocks/>
          </p:cNvSpPr>
          <p:nvPr/>
        </p:nvSpPr>
        <p:spPr>
          <a:xfrm>
            <a:off x="3506876" y="1240233"/>
            <a:ext cx="8330938" cy="5056128"/>
          </a:xfrm>
          <a:prstGeom prst="rect">
            <a:avLst/>
          </a:prstGeom>
          <a:noFill/>
          <a:ln>
            <a:noFill/>
          </a:ln>
        </p:spPr>
        <p:txBody>
          <a:bodyPr vert="horz" wrap="square" lIns="91440" tIns="45720" rIns="91440" bIns="45720" rtlCol="0" anchor="t" anchorCtr="0">
            <a:spAutoFit/>
          </a:bodyPr>
          <a:lstStyle>
            <a:lvl1pPr algn="l" defTabSz="914400" rtl="0" eaLnBrk="1" latinLnBrk="0" hangingPunct="1">
              <a:lnSpc>
                <a:spcPct val="90000"/>
              </a:lnSpc>
              <a:spcBef>
                <a:spcPct val="0"/>
              </a:spcBef>
              <a:buNone/>
              <a:defRPr sz="4400" kern="1200">
                <a:solidFill>
                  <a:schemeClr val="tx1"/>
                </a:solidFill>
                <a:latin typeface="Segoe UI" panose="020B0502040204020203" pitchFamily="34" charset="0"/>
                <a:ea typeface="+mj-ea"/>
                <a:cs typeface="+mj-cs"/>
              </a:defRPr>
            </a:lvl1pPr>
          </a:lstStyle>
          <a:p>
            <a:pPr>
              <a:lnSpc>
                <a:spcPct val="120000"/>
              </a:lnSpc>
            </a:pPr>
            <a:r>
              <a:rPr lang="fr-FR" sz="2400" dirty="0">
                <a:solidFill>
                  <a:srgbClr val="95B258"/>
                </a:solidFill>
                <a:cs typeface="Segoe UI" panose="020B0502040204020203" pitchFamily="34" charset="0"/>
              </a:rPr>
              <a:t>Spring Data </a:t>
            </a:r>
            <a:r>
              <a:rPr lang="fr-FR" sz="2400" dirty="0">
                <a:solidFill>
                  <a:srgbClr val="011F39"/>
                </a:solidFill>
                <a:cs typeface="Segoe UI" panose="020B0502040204020203" pitchFamily="34" charset="0"/>
              </a:rPr>
              <a:t>est un projet Spring pour simplifier l’interaction avec les différents stockages de données</a:t>
            </a:r>
          </a:p>
          <a:p>
            <a:pPr marL="800100" lvl="1" indent="-342900">
              <a:lnSpc>
                <a:spcPct val="120000"/>
              </a:lnSpc>
              <a:buClr>
                <a:srgbClr val="011F39"/>
              </a:buClr>
              <a:buFont typeface="Arial" panose="020B0604020202020204" pitchFamily="34" charset="0"/>
              <a:buChar char="•"/>
            </a:pPr>
            <a:r>
              <a:rPr lang="fr-FR" dirty="0">
                <a:solidFill>
                  <a:srgbClr val="95B258"/>
                </a:solidFill>
                <a:latin typeface="Segoe UI" panose="020B0502040204020203" pitchFamily="34" charset="0"/>
                <a:cs typeface="Segoe UI" panose="020B0502040204020203" pitchFamily="34" charset="0"/>
              </a:rPr>
              <a:t>MongoDB</a:t>
            </a:r>
            <a:r>
              <a:rPr lang="fr-FR" dirty="0">
                <a:solidFill>
                  <a:srgbClr val="011F39"/>
                </a:solidFill>
                <a:latin typeface="Segoe UI" panose="020B0502040204020203" pitchFamily="34" charset="0"/>
                <a:cs typeface="Segoe UI" panose="020B0502040204020203" pitchFamily="34" charset="0"/>
              </a:rPr>
              <a:t> : Base NoSQL, orientée « document »</a:t>
            </a:r>
          </a:p>
          <a:p>
            <a:pPr marL="800100" lvl="1" indent="-342900">
              <a:lnSpc>
                <a:spcPct val="120000"/>
              </a:lnSpc>
              <a:buClr>
                <a:srgbClr val="011F39"/>
              </a:buClr>
              <a:buFont typeface="Arial" panose="020B0604020202020204" pitchFamily="34" charset="0"/>
              <a:buChar char="•"/>
            </a:pPr>
            <a:r>
              <a:rPr lang="fr-FR" dirty="0">
                <a:solidFill>
                  <a:srgbClr val="95B258"/>
                </a:solidFill>
                <a:latin typeface="Segoe UI" panose="020B0502040204020203" pitchFamily="34" charset="0"/>
                <a:cs typeface="Segoe UI" panose="020B0502040204020203" pitchFamily="34" charset="0"/>
              </a:rPr>
              <a:t>JPA</a:t>
            </a:r>
            <a:r>
              <a:rPr lang="fr-FR" dirty="0">
                <a:solidFill>
                  <a:srgbClr val="011F39"/>
                </a:solidFill>
                <a:latin typeface="Segoe UI" panose="020B0502040204020203" pitchFamily="34" charset="0"/>
                <a:cs typeface="Segoe UI" panose="020B0502040204020203" pitchFamily="34" charset="0"/>
              </a:rPr>
              <a:t> : API Java/Jakarta EE pour manipuler un ORM (</a:t>
            </a:r>
            <a:r>
              <a:rPr lang="fr-FR" dirty="0">
                <a:latin typeface="Segoe UI" panose="020B0502040204020203" pitchFamily="34" charset="0"/>
                <a:cs typeface="Segoe UI" panose="020B0502040204020203" pitchFamily="34" charset="0"/>
              </a:rPr>
              <a:t>Object </a:t>
            </a:r>
            <a:r>
              <a:rPr lang="fr-FR" dirty="0" err="1">
                <a:latin typeface="Segoe UI" panose="020B0502040204020203" pitchFamily="34" charset="0"/>
                <a:cs typeface="Segoe UI" panose="020B0502040204020203" pitchFamily="34" charset="0"/>
              </a:rPr>
              <a:t>Relational</a:t>
            </a:r>
            <a:r>
              <a:rPr lang="fr-FR" dirty="0">
                <a:latin typeface="Segoe UI" panose="020B0502040204020203" pitchFamily="34" charset="0"/>
                <a:cs typeface="Segoe UI" panose="020B0502040204020203" pitchFamily="34" charset="0"/>
              </a:rPr>
              <a:t> Mapping)</a:t>
            </a:r>
          </a:p>
          <a:p>
            <a:pPr marL="800100" lvl="1" indent="-342900">
              <a:lnSpc>
                <a:spcPct val="120000"/>
              </a:lnSpc>
              <a:buFont typeface="Arial" panose="020B0604020202020204" pitchFamily="34" charset="0"/>
              <a:buChar char="•"/>
            </a:pPr>
            <a:r>
              <a:rPr lang="fr-FR" dirty="0">
                <a:solidFill>
                  <a:srgbClr val="011F39"/>
                </a:solidFill>
                <a:latin typeface="Segoe UI" panose="020B0502040204020203" pitchFamily="34" charset="0"/>
                <a:cs typeface="Segoe UI" panose="020B0502040204020203" pitchFamily="34" charset="0"/>
              </a:rPr>
              <a:t>API Web</a:t>
            </a:r>
          </a:p>
          <a:p>
            <a:pPr marL="800100" lvl="1" indent="-342900">
              <a:lnSpc>
                <a:spcPct val="120000"/>
              </a:lnSpc>
              <a:buFont typeface="Arial" panose="020B0604020202020204" pitchFamily="34" charset="0"/>
              <a:buChar char="•"/>
            </a:pPr>
            <a:r>
              <a:rPr lang="fr-FR" dirty="0">
                <a:solidFill>
                  <a:srgbClr val="011F39"/>
                </a:solidFill>
                <a:cs typeface="Segoe UI" panose="020B0502040204020203" pitchFamily="34" charset="0"/>
              </a:rPr>
              <a:t>Adapter le modèle de données selon les APIs</a:t>
            </a:r>
          </a:p>
          <a:p>
            <a:pPr>
              <a:lnSpc>
                <a:spcPct val="120000"/>
              </a:lnSpc>
            </a:pPr>
            <a:r>
              <a:rPr lang="fr-FR" sz="2400" dirty="0">
                <a:solidFill>
                  <a:srgbClr val="95B258"/>
                </a:solidFill>
              </a:rPr>
              <a:t>Spring Data JPA </a:t>
            </a:r>
            <a:r>
              <a:rPr lang="fr-FR" sz="2400" dirty="0">
                <a:solidFill>
                  <a:srgbClr val="011F39"/>
                </a:solidFill>
              </a:rPr>
              <a:t>est le module pour interagir avec une base de données relationnelles</a:t>
            </a:r>
          </a:p>
          <a:p>
            <a:pPr marL="800100" lvl="1" indent="-342900">
              <a:lnSpc>
                <a:spcPct val="120000"/>
              </a:lnSpc>
              <a:buFont typeface="Arial" panose="020B0604020202020204" pitchFamily="34" charset="0"/>
              <a:buChar char="•"/>
            </a:pPr>
            <a:r>
              <a:rPr lang="fr-FR" dirty="0">
                <a:solidFill>
                  <a:srgbClr val="011F39"/>
                </a:solidFill>
                <a:cs typeface="Segoe UI" panose="020B0502040204020203" pitchFamily="34" charset="0"/>
              </a:rPr>
              <a:t>Gestion d’</a:t>
            </a:r>
            <a:r>
              <a:rPr lang="fr-FR" dirty="0">
                <a:solidFill>
                  <a:srgbClr val="95B258"/>
                </a:solidFill>
                <a:cs typeface="Segoe UI" panose="020B0502040204020203" pitchFamily="34" charset="0"/>
              </a:rPr>
              <a:t>entités JPA</a:t>
            </a:r>
          </a:p>
          <a:p>
            <a:pPr marL="1257300" lvl="2" indent="-342900">
              <a:lnSpc>
                <a:spcPct val="120000"/>
              </a:lnSpc>
              <a:buFont typeface="Arial" panose="020B0604020202020204" pitchFamily="34" charset="0"/>
              <a:buChar char="•"/>
            </a:pPr>
            <a:r>
              <a:rPr lang="fr-FR" sz="1600" dirty="0">
                <a:solidFill>
                  <a:srgbClr val="011F39"/>
                </a:solidFill>
                <a:latin typeface="Segoe UI" panose="020B0502040204020203" pitchFamily="34" charset="0"/>
                <a:cs typeface="Segoe UI" panose="020B0502040204020203" pitchFamily="34" charset="0"/>
              </a:rPr>
              <a:t>Sur la classe : </a:t>
            </a:r>
            <a:r>
              <a:rPr lang="fr-FR" sz="1600" dirty="0">
                <a:solidFill>
                  <a:srgbClr val="95B258"/>
                </a:solidFill>
                <a:latin typeface="Segoe UI" panose="020B0502040204020203" pitchFamily="34" charset="0"/>
                <a:cs typeface="Segoe UI" panose="020B0502040204020203" pitchFamily="34" charset="0"/>
              </a:rPr>
              <a:t>@Entity,</a:t>
            </a:r>
            <a:r>
              <a:rPr lang="fr-FR" sz="1600" dirty="0">
                <a:solidFill>
                  <a:srgbClr val="011F39"/>
                </a:solidFill>
                <a:latin typeface="Segoe UI" panose="020B0502040204020203" pitchFamily="34" charset="0"/>
                <a:cs typeface="Segoe UI" panose="020B0502040204020203" pitchFamily="34" charset="0"/>
              </a:rPr>
              <a:t> </a:t>
            </a:r>
            <a:r>
              <a:rPr lang="fr-FR" sz="1600" dirty="0">
                <a:solidFill>
                  <a:srgbClr val="95B258"/>
                </a:solidFill>
                <a:latin typeface="Segoe UI" panose="020B0502040204020203" pitchFamily="34" charset="0"/>
                <a:cs typeface="Segoe UI" panose="020B0502040204020203" pitchFamily="34" charset="0"/>
              </a:rPr>
              <a:t>@Table</a:t>
            </a:r>
          </a:p>
          <a:p>
            <a:pPr marL="1257300" lvl="2" indent="-342900">
              <a:lnSpc>
                <a:spcPct val="120000"/>
              </a:lnSpc>
              <a:buFont typeface="Arial" panose="020B0604020202020204" pitchFamily="34" charset="0"/>
              <a:buChar char="•"/>
            </a:pPr>
            <a:r>
              <a:rPr lang="fr-FR" sz="1600" dirty="0">
                <a:solidFill>
                  <a:srgbClr val="011F39"/>
                </a:solidFill>
                <a:latin typeface="Segoe UI" panose="020B0502040204020203" pitchFamily="34" charset="0"/>
                <a:cs typeface="Segoe UI" panose="020B0502040204020203" pitchFamily="34" charset="0"/>
              </a:rPr>
              <a:t>Sur les attributs : </a:t>
            </a:r>
            <a:r>
              <a:rPr lang="fr-FR" sz="1600" dirty="0">
                <a:solidFill>
                  <a:srgbClr val="95B258"/>
                </a:solidFill>
                <a:latin typeface="Segoe UI" panose="020B0502040204020203" pitchFamily="34" charset="0"/>
                <a:cs typeface="Segoe UI" panose="020B0502040204020203" pitchFamily="34" charset="0"/>
              </a:rPr>
              <a:t>@Column</a:t>
            </a:r>
            <a:r>
              <a:rPr lang="fr-FR" sz="1600" dirty="0">
                <a:solidFill>
                  <a:srgbClr val="011F39"/>
                </a:solidFill>
                <a:latin typeface="Segoe UI" panose="020B0502040204020203" pitchFamily="34" charset="0"/>
                <a:cs typeface="Segoe UI" panose="020B0502040204020203" pitchFamily="34" charset="0"/>
              </a:rPr>
              <a:t>, </a:t>
            </a:r>
            <a:r>
              <a:rPr lang="fr-FR" sz="1600" dirty="0">
                <a:solidFill>
                  <a:srgbClr val="95B258"/>
                </a:solidFill>
                <a:latin typeface="Segoe UI" panose="020B0502040204020203" pitchFamily="34" charset="0"/>
                <a:cs typeface="Segoe UI" panose="020B0502040204020203" pitchFamily="34" charset="0"/>
              </a:rPr>
              <a:t>@Id </a:t>
            </a:r>
            <a:r>
              <a:rPr lang="fr-FR" sz="1600" dirty="0">
                <a:solidFill>
                  <a:srgbClr val="011F39"/>
                </a:solidFill>
                <a:latin typeface="Segoe UI" panose="020B0502040204020203" pitchFamily="34" charset="0"/>
                <a:cs typeface="Segoe UI" panose="020B0502040204020203" pitchFamily="34" charset="0"/>
              </a:rPr>
              <a:t>, </a:t>
            </a:r>
            <a:r>
              <a:rPr lang="fr-FR" sz="1600" dirty="0">
                <a:solidFill>
                  <a:srgbClr val="95B258"/>
                </a:solidFill>
                <a:latin typeface="Segoe UI" panose="020B0502040204020203" pitchFamily="34" charset="0"/>
                <a:cs typeface="Segoe UI" panose="020B0502040204020203" pitchFamily="34" charset="0"/>
              </a:rPr>
              <a:t>@GeneratedValue</a:t>
            </a:r>
          </a:p>
          <a:p>
            <a:pPr marL="1257300" lvl="2" indent="-342900">
              <a:lnSpc>
                <a:spcPct val="120000"/>
              </a:lnSpc>
              <a:buFont typeface="Arial" panose="020B0604020202020204" pitchFamily="34" charset="0"/>
              <a:buChar char="•"/>
            </a:pPr>
            <a:r>
              <a:rPr lang="fr-FR" sz="1600" dirty="0">
                <a:solidFill>
                  <a:srgbClr val="011F39"/>
                </a:solidFill>
                <a:latin typeface="Segoe UI" panose="020B0502040204020203" pitchFamily="34" charset="0"/>
                <a:cs typeface="Segoe UI" panose="020B0502040204020203" pitchFamily="34" charset="0"/>
              </a:rPr>
              <a:t>Associations : </a:t>
            </a:r>
            <a:r>
              <a:rPr lang="fr-FR" sz="1600" dirty="0">
                <a:solidFill>
                  <a:srgbClr val="95B258"/>
                </a:solidFill>
                <a:latin typeface="Segoe UI" panose="020B0502040204020203" pitchFamily="34" charset="0"/>
                <a:cs typeface="Segoe UI" panose="020B0502040204020203" pitchFamily="34" charset="0"/>
              </a:rPr>
              <a:t>@OneToOne</a:t>
            </a:r>
            <a:r>
              <a:rPr lang="fr-FR" sz="1600" dirty="0">
                <a:solidFill>
                  <a:srgbClr val="011F39"/>
                </a:solidFill>
                <a:latin typeface="Segoe UI" panose="020B0502040204020203" pitchFamily="34" charset="0"/>
                <a:cs typeface="Segoe UI" panose="020B0502040204020203" pitchFamily="34" charset="0"/>
              </a:rPr>
              <a:t>, </a:t>
            </a:r>
            <a:r>
              <a:rPr lang="fr-FR" sz="1600" dirty="0">
                <a:solidFill>
                  <a:srgbClr val="95B258"/>
                </a:solidFill>
                <a:latin typeface="Segoe UI" panose="020B0502040204020203" pitchFamily="34" charset="0"/>
                <a:cs typeface="Segoe UI" panose="020B0502040204020203" pitchFamily="34" charset="0"/>
              </a:rPr>
              <a:t>@OneToMany</a:t>
            </a:r>
            <a:r>
              <a:rPr lang="fr-FR" sz="1600" dirty="0">
                <a:solidFill>
                  <a:srgbClr val="011F39"/>
                </a:solidFill>
                <a:latin typeface="Segoe UI" panose="020B0502040204020203" pitchFamily="34" charset="0"/>
                <a:cs typeface="Segoe UI" panose="020B0502040204020203" pitchFamily="34" charset="0"/>
              </a:rPr>
              <a:t>, </a:t>
            </a:r>
            <a:r>
              <a:rPr lang="fr-FR" sz="1600" dirty="0">
                <a:solidFill>
                  <a:srgbClr val="95B258"/>
                </a:solidFill>
                <a:latin typeface="Segoe UI" panose="020B0502040204020203" pitchFamily="34" charset="0"/>
                <a:cs typeface="Segoe UI" panose="020B0502040204020203" pitchFamily="34" charset="0"/>
              </a:rPr>
              <a:t>@ManyToOne</a:t>
            </a:r>
            <a:r>
              <a:rPr lang="fr-FR" sz="1600" dirty="0">
                <a:solidFill>
                  <a:srgbClr val="011F39"/>
                </a:solidFill>
                <a:latin typeface="Segoe UI" panose="020B0502040204020203" pitchFamily="34" charset="0"/>
                <a:cs typeface="Segoe UI" panose="020B0502040204020203" pitchFamily="34" charset="0"/>
              </a:rPr>
              <a:t>, </a:t>
            </a:r>
            <a:r>
              <a:rPr lang="fr-FR" sz="1600" dirty="0">
                <a:solidFill>
                  <a:srgbClr val="95B258"/>
                </a:solidFill>
                <a:latin typeface="Segoe UI" panose="020B0502040204020203" pitchFamily="34" charset="0"/>
                <a:cs typeface="Segoe UI" panose="020B0502040204020203" pitchFamily="34" charset="0"/>
              </a:rPr>
              <a:t>@ManyToMany</a:t>
            </a:r>
          </a:p>
          <a:p>
            <a:pPr marL="800100" lvl="1" indent="-342900">
              <a:lnSpc>
                <a:spcPct val="120000"/>
              </a:lnSpc>
              <a:buFont typeface="Arial" panose="020B0604020202020204" pitchFamily="34" charset="0"/>
              <a:buChar char="•"/>
            </a:pPr>
            <a:r>
              <a:rPr lang="fr-FR" dirty="0">
                <a:solidFill>
                  <a:srgbClr val="011F39"/>
                </a:solidFill>
                <a:cs typeface="Segoe UI" panose="020B0502040204020203" pitchFamily="34" charset="0"/>
              </a:rPr>
              <a:t>Création d’interface depuis </a:t>
            </a:r>
            <a:r>
              <a:rPr lang="fr-FR" dirty="0" err="1">
                <a:solidFill>
                  <a:srgbClr val="95B258"/>
                </a:solidFill>
                <a:cs typeface="Segoe UI" panose="020B0502040204020203" pitchFamily="34" charset="0"/>
              </a:rPr>
              <a:t>JpaRepository</a:t>
            </a:r>
            <a:r>
              <a:rPr lang="fr-FR" dirty="0">
                <a:solidFill>
                  <a:srgbClr val="95B258"/>
                </a:solidFill>
                <a:cs typeface="Segoe UI" panose="020B0502040204020203" pitchFamily="34" charset="0"/>
              </a:rPr>
              <a:t>&lt;T,ID&gt;</a:t>
            </a:r>
          </a:p>
        </p:txBody>
      </p:sp>
      <p:pic>
        <p:nvPicPr>
          <p:cNvPr id="9" name="Graphique 8">
            <a:extLst>
              <a:ext uri="{FF2B5EF4-FFF2-40B4-BE49-F238E27FC236}">
                <a16:creationId xmlns:a16="http://schemas.microsoft.com/office/drawing/2014/main" id="{6D568089-B2B3-4769-9325-554149C6E5CA}"/>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54184" y="6124781"/>
            <a:ext cx="528777" cy="528777"/>
          </a:xfrm>
          <a:prstGeom prst="rect">
            <a:avLst/>
          </a:prstGeom>
        </p:spPr>
      </p:pic>
    </p:spTree>
    <p:extLst>
      <p:ext uri="{BB962C8B-B14F-4D97-AF65-F5344CB8AC3E}">
        <p14:creationId xmlns:p14="http://schemas.microsoft.com/office/powerpoint/2010/main" val="29497268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re 1">
            <a:extLst>
              <a:ext uri="{FF2B5EF4-FFF2-40B4-BE49-F238E27FC236}">
                <a16:creationId xmlns:a16="http://schemas.microsoft.com/office/drawing/2014/main" id="{7039B82E-248A-E9BB-B359-FE75DAA2329F}"/>
              </a:ext>
            </a:extLst>
          </p:cNvPr>
          <p:cNvSpPr txBox="1">
            <a:spLocks/>
          </p:cNvSpPr>
          <p:nvPr/>
        </p:nvSpPr>
        <p:spPr>
          <a:xfrm>
            <a:off x="3506876" y="1329151"/>
            <a:ext cx="8330938" cy="4040017"/>
          </a:xfrm>
          <a:prstGeom prst="rect">
            <a:avLst/>
          </a:prstGeom>
          <a:noFill/>
          <a:ln>
            <a:noFill/>
          </a:ln>
        </p:spPr>
        <p:txBody>
          <a:bodyPr vert="horz" wrap="square" lIns="91440" tIns="45720" rIns="91440" bIns="45720" rtlCol="0" anchor="t" anchorCtr="0">
            <a:spAutoFit/>
          </a:bodyPr>
          <a:lstStyle>
            <a:lvl1pPr algn="l" defTabSz="914400" rtl="0" eaLnBrk="1" latinLnBrk="0" hangingPunct="1">
              <a:lnSpc>
                <a:spcPct val="90000"/>
              </a:lnSpc>
              <a:spcBef>
                <a:spcPct val="0"/>
              </a:spcBef>
              <a:buNone/>
              <a:defRPr sz="4400" kern="1200">
                <a:solidFill>
                  <a:schemeClr val="tx1"/>
                </a:solidFill>
                <a:latin typeface="Segoe UI" panose="020B0502040204020203" pitchFamily="34" charset="0"/>
                <a:ea typeface="+mj-ea"/>
                <a:cs typeface="+mj-cs"/>
              </a:defRPr>
            </a:lvl1pPr>
          </a:lstStyle>
          <a:p>
            <a:pPr>
              <a:lnSpc>
                <a:spcPct val="120000"/>
              </a:lnSpc>
            </a:pPr>
            <a:r>
              <a:rPr lang="fr-FR" sz="2400" dirty="0">
                <a:solidFill>
                  <a:srgbClr val="95B258"/>
                </a:solidFill>
                <a:cs typeface="Segoe UI" panose="020B0502040204020203" pitchFamily="34" charset="0"/>
              </a:rPr>
              <a:t>Spring Data </a:t>
            </a:r>
            <a:r>
              <a:rPr lang="fr-FR" sz="2400" dirty="0">
                <a:solidFill>
                  <a:srgbClr val="011F39"/>
                </a:solidFill>
                <a:cs typeface="Segoe UI" panose="020B0502040204020203" pitchFamily="34" charset="0"/>
              </a:rPr>
              <a:t>est un projet Spring pour simplifier l’interaction avec les différents stockages de données</a:t>
            </a:r>
          </a:p>
          <a:p>
            <a:pPr marL="800100" lvl="1" indent="-342900">
              <a:lnSpc>
                <a:spcPct val="120000"/>
              </a:lnSpc>
              <a:buFont typeface="Arial" panose="020B0604020202020204" pitchFamily="34" charset="0"/>
              <a:buChar char="•"/>
            </a:pPr>
            <a:r>
              <a:rPr lang="fr-FR" dirty="0" err="1">
                <a:solidFill>
                  <a:srgbClr val="011F39"/>
                </a:solidFill>
                <a:latin typeface="Segoe UI" panose="020B0502040204020203" pitchFamily="34" charset="0"/>
                <a:cs typeface="Segoe UI" panose="020B0502040204020203" pitchFamily="34" charset="0"/>
              </a:rPr>
              <a:t>GemFire</a:t>
            </a:r>
            <a:r>
              <a:rPr lang="fr-FR" dirty="0">
                <a:solidFill>
                  <a:srgbClr val="011F39"/>
                </a:solidFill>
                <a:latin typeface="Segoe UI" panose="020B0502040204020203" pitchFamily="34" charset="0"/>
                <a:cs typeface="Segoe UI" panose="020B0502040204020203" pitchFamily="34" charset="0"/>
              </a:rPr>
              <a:t> : Cache distribué.</a:t>
            </a:r>
          </a:p>
          <a:p>
            <a:pPr marL="800100" lvl="1" indent="-342900">
              <a:lnSpc>
                <a:spcPct val="120000"/>
              </a:lnSpc>
              <a:buClr>
                <a:srgbClr val="011F39"/>
              </a:buClr>
              <a:buFont typeface="Arial" panose="020B0604020202020204" pitchFamily="34" charset="0"/>
              <a:buChar char="•"/>
            </a:pPr>
            <a:r>
              <a:rPr lang="fr-FR" dirty="0">
                <a:solidFill>
                  <a:srgbClr val="95B258"/>
                </a:solidFill>
                <a:latin typeface="Segoe UI" panose="020B0502040204020203" pitchFamily="34" charset="0"/>
                <a:cs typeface="Segoe UI" panose="020B0502040204020203" pitchFamily="34" charset="0"/>
              </a:rPr>
              <a:t>MongoDB</a:t>
            </a:r>
            <a:r>
              <a:rPr lang="fr-FR" dirty="0">
                <a:solidFill>
                  <a:srgbClr val="011F39"/>
                </a:solidFill>
                <a:latin typeface="Segoe UI" panose="020B0502040204020203" pitchFamily="34" charset="0"/>
                <a:cs typeface="Segoe UI" panose="020B0502040204020203" pitchFamily="34" charset="0"/>
              </a:rPr>
              <a:t> : Base NoSQL</a:t>
            </a:r>
            <a:r>
              <a:rPr lang="fr-FR">
                <a:solidFill>
                  <a:srgbClr val="011F39"/>
                </a:solidFill>
                <a:latin typeface="Segoe UI" panose="020B0502040204020203" pitchFamily="34" charset="0"/>
                <a:cs typeface="Segoe UI" panose="020B0502040204020203" pitchFamily="34" charset="0"/>
              </a:rPr>
              <a:t>, orientée </a:t>
            </a:r>
            <a:r>
              <a:rPr lang="fr-FR" dirty="0">
                <a:solidFill>
                  <a:srgbClr val="011F39"/>
                </a:solidFill>
                <a:latin typeface="Segoe UI" panose="020B0502040204020203" pitchFamily="34" charset="0"/>
                <a:cs typeface="Segoe UI" panose="020B0502040204020203" pitchFamily="34" charset="0"/>
              </a:rPr>
              <a:t>« document »</a:t>
            </a:r>
          </a:p>
          <a:p>
            <a:pPr marL="800100" lvl="1" indent="-342900">
              <a:lnSpc>
                <a:spcPct val="120000"/>
              </a:lnSpc>
              <a:buFont typeface="Arial" panose="020B0604020202020204" pitchFamily="34" charset="0"/>
              <a:buChar char="•"/>
            </a:pPr>
            <a:r>
              <a:rPr lang="fr-FR" dirty="0">
                <a:solidFill>
                  <a:srgbClr val="011F39"/>
                </a:solidFill>
                <a:latin typeface="Segoe UI" panose="020B0502040204020203" pitchFamily="34" charset="0"/>
                <a:cs typeface="Segoe UI" panose="020B0502040204020203" pitchFamily="34" charset="0"/>
              </a:rPr>
              <a:t>Neo4J : Base structurée autour de structures de Graphes.</a:t>
            </a:r>
          </a:p>
          <a:p>
            <a:pPr marL="800100" lvl="1" indent="-342900">
              <a:lnSpc>
                <a:spcPct val="120000"/>
              </a:lnSpc>
              <a:buFont typeface="Arial" panose="020B0604020202020204" pitchFamily="34" charset="0"/>
              <a:buChar char="•"/>
            </a:pPr>
            <a:r>
              <a:rPr lang="fr-FR" dirty="0">
                <a:solidFill>
                  <a:srgbClr val="011F39"/>
                </a:solidFill>
                <a:latin typeface="Segoe UI" panose="020B0502040204020203" pitchFamily="34" charset="0"/>
                <a:cs typeface="Segoe UI" panose="020B0502040204020203" pitchFamily="34" charset="0"/>
              </a:rPr>
              <a:t>Redis : Système de données par « clé/valeur »</a:t>
            </a:r>
          </a:p>
          <a:p>
            <a:pPr marL="800100" lvl="1" indent="-342900">
              <a:lnSpc>
                <a:spcPct val="120000"/>
              </a:lnSpc>
              <a:buFont typeface="Arial" panose="020B0604020202020204" pitchFamily="34" charset="0"/>
              <a:buChar char="•"/>
            </a:pPr>
            <a:r>
              <a:rPr lang="fr-FR" dirty="0" err="1">
                <a:solidFill>
                  <a:srgbClr val="011F39"/>
                </a:solidFill>
                <a:latin typeface="Segoe UI" panose="020B0502040204020203" pitchFamily="34" charset="0"/>
                <a:cs typeface="Segoe UI" panose="020B0502040204020203" pitchFamily="34" charset="0"/>
              </a:rPr>
              <a:t>Solr</a:t>
            </a:r>
            <a:r>
              <a:rPr lang="fr-FR" dirty="0">
                <a:solidFill>
                  <a:srgbClr val="011F39"/>
                </a:solidFill>
                <a:latin typeface="Segoe UI" panose="020B0502040204020203" pitchFamily="34" charset="0"/>
                <a:cs typeface="Segoe UI" panose="020B0502040204020203" pitchFamily="34" charset="0"/>
              </a:rPr>
              <a:t> : Plateforme s’appuyant sur le moteur de recherche </a:t>
            </a:r>
            <a:r>
              <a:rPr lang="fr-FR" dirty="0" err="1">
                <a:solidFill>
                  <a:srgbClr val="011F39"/>
                </a:solidFill>
                <a:latin typeface="Segoe UI" panose="020B0502040204020203" pitchFamily="34" charset="0"/>
                <a:cs typeface="Segoe UI" panose="020B0502040204020203" pitchFamily="34" charset="0"/>
              </a:rPr>
              <a:t>Lucène</a:t>
            </a:r>
            <a:r>
              <a:rPr lang="fr-FR" dirty="0">
                <a:solidFill>
                  <a:srgbClr val="011F39"/>
                </a:solidFill>
                <a:latin typeface="Segoe UI" panose="020B0502040204020203" pitchFamily="34" charset="0"/>
                <a:cs typeface="Segoe UI" panose="020B0502040204020203" pitchFamily="34" charset="0"/>
              </a:rPr>
              <a:t>.</a:t>
            </a:r>
          </a:p>
          <a:p>
            <a:pPr marL="800100" lvl="1" indent="-342900">
              <a:lnSpc>
                <a:spcPct val="120000"/>
              </a:lnSpc>
              <a:buClr>
                <a:srgbClr val="011F39"/>
              </a:buClr>
              <a:buFont typeface="Arial" panose="020B0604020202020204" pitchFamily="34" charset="0"/>
              <a:buChar char="•"/>
            </a:pPr>
            <a:r>
              <a:rPr lang="fr-FR" dirty="0">
                <a:solidFill>
                  <a:srgbClr val="95B258"/>
                </a:solidFill>
                <a:latin typeface="Segoe UI" panose="020B0502040204020203" pitchFamily="34" charset="0"/>
                <a:cs typeface="Segoe UI" panose="020B0502040204020203" pitchFamily="34" charset="0"/>
              </a:rPr>
              <a:t>JPA</a:t>
            </a:r>
            <a:r>
              <a:rPr lang="fr-FR" dirty="0">
                <a:solidFill>
                  <a:srgbClr val="011F39"/>
                </a:solidFill>
                <a:latin typeface="Segoe UI" panose="020B0502040204020203" pitchFamily="34" charset="0"/>
                <a:cs typeface="Segoe UI" panose="020B0502040204020203" pitchFamily="34" charset="0"/>
              </a:rPr>
              <a:t> : API Java/Jakarta EE pour manipuler un ORM (</a:t>
            </a:r>
            <a:r>
              <a:rPr lang="fr-FR" dirty="0">
                <a:latin typeface="Segoe UI" panose="020B0502040204020203" pitchFamily="34" charset="0"/>
                <a:cs typeface="Segoe UI" panose="020B0502040204020203" pitchFamily="34" charset="0"/>
              </a:rPr>
              <a:t>Object </a:t>
            </a:r>
            <a:r>
              <a:rPr lang="fr-FR" dirty="0" err="1">
                <a:latin typeface="Segoe UI" panose="020B0502040204020203" pitchFamily="34" charset="0"/>
                <a:cs typeface="Segoe UI" panose="020B0502040204020203" pitchFamily="34" charset="0"/>
              </a:rPr>
              <a:t>Relational</a:t>
            </a:r>
            <a:r>
              <a:rPr lang="fr-FR" dirty="0">
                <a:latin typeface="Segoe UI" panose="020B0502040204020203" pitchFamily="34" charset="0"/>
                <a:cs typeface="Segoe UI" panose="020B0502040204020203" pitchFamily="34" charset="0"/>
              </a:rPr>
              <a:t> Mapping)</a:t>
            </a:r>
          </a:p>
          <a:p>
            <a:pPr marL="800100" lvl="1" indent="-342900">
              <a:lnSpc>
                <a:spcPct val="120000"/>
              </a:lnSpc>
              <a:buFont typeface="Arial" panose="020B0604020202020204" pitchFamily="34" charset="0"/>
              <a:buChar char="•"/>
            </a:pPr>
            <a:r>
              <a:rPr lang="fr-FR" dirty="0">
                <a:solidFill>
                  <a:srgbClr val="011F39"/>
                </a:solidFill>
                <a:latin typeface="Segoe UI" panose="020B0502040204020203" pitchFamily="34" charset="0"/>
                <a:cs typeface="Segoe UI" panose="020B0502040204020203" pitchFamily="34" charset="0"/>
              </a:rPr>
              <a:t>API Web</a:t>
            </a:r>
          </a:p>
          <a:p>
            <a:pPr marL="342900" indent="-342900">
              <a:lnSpc>
                <a:spcPct val="120000"/>
              </a:lnSpc>
              <a:buFont typeface="Arial" panose="020B0604020202020204" pitchFamily="34" charset="0"/>
              <a:buChar char="•"/>
            </a:pPr>
            <a:r>
              <a:rPr lang="fr-FR" sz="2400" dirty="0">
                <a:solidFill>
                  <a:srgbClr val="011F39"/>
                </a:solidFill>
                <a:cs typeface="Segoe UI" panose="020B0502040204020203" pitchFamily="34" charset="0"/>
              </a:rPr>
              <a:t>Adapter le modèle de données selon les APIs</a:t>
            </a:r>
          </a:p>
        </p:txBody>
      </p:sp>
      <p:sp>
        <p:nvSpPr>
          <p:cNvPr id="5" name="Espace réservé du texte 19">
            <a:extLst>
              <a:ext uri="{FF2B5EF4-FFF2-40B4-BE49-F238E27FC236}">
                <a16:creationId xmlns:a16="http://schemas.microsoft.com/office/drawing/2014/main" id="{EF71FCD1-EB37-485B-827A-23A3785D6F72}"/>
              </a:ext>
            </a:extLst>
          </p:cNvPr>
          <p:cNvSpPr txBox="1">
            <a:spLocks/>
          </p:cNvSpPr>
          <p:nvPr/>
        </p:nvSpPr>
        <p:spPr>
          <a:xfrm>
            <a:off x="354186" y="1240233"/>
            <a:ext cx="2852415" cy="4421658"/>
          </a:xfrm>
          <a:prstGeom prst="rect">
            <a:avLst/>
          </a:prstGeom>
        </p:spPr>
        <p:txBody>
          <a:bodyPr lIns="0" tIns="0" rIns="0" bIns="0"/>
          <a:lstStyle>
            <a:lvl1pPr marL="0" indent="0" algn="l" defTabSz="914400" rtl="0" eaLnBrk="1" latinLnBrk="0" hangingPunct="1">
              <a:lnSpc>
                <a:spcPct val="90000"/>
              </a:lnSpc>
              <a:spcBef>
                <a:spcPts val="1000"/>
              </a:spcBef>
              <a:buFont typeface="Arial" panose="020B0604020202020204" pitchFamily="34" charset="0"/>
              <a:buNone/>
              <a:defRPr sz="2800" b="1" kern="1200">
                <a:solidFill>
                  <a:schemeClr val="bg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a:solidFill>
                  <a:srgbClr val="3B518E"/>
                </a:solidFill>
              </a:rPr>
              <a:t>Introduction à Spring Data</a:t>
            </a:r>
          </a:p>
        </p:txBody>
      </p:sp>
      <p:sp>
        <p:nvSpPr>
          <p:cNvPr id="6" name="Titre 1">
            <a:extLst>
              <a:ext uri="{FF2B5EF4-FFF2-40B4-BE49-F238E27FC236}">
                <a16:creationId xmlns:a16="http://schemas.microsoft.com/office/drawing/2014/main" id="{48EE39BE-9E8A-4EFB-AA76-646D28DDBF24}"/>
              </a:ext>
            </a:extLst>
          </p:cNvPr>
          <p:cNvSpPr txBox="1">
            <a:spLocks/>
          </p:cNvSpPr>
          <p:nvPr/>
        </p:nvSpPr>
        <p:spPr>
          <a:xfrm>
            <a:off x="3825174" y="428630"/>
            <a:ext cx="8012641" cy="542920"/>
          </a:xfrm>
          <a:prstGeom prst="rect">
            <a:avLst/>
          </a:prstGeom>
        </p:spPr>
        <p:txBody>
          <a:bodyPr lIns="0" tIns="0" rIns="0" bIns="0" anchor="t" anchorCtr="0">
            <a:normAutofit/>
          </a:bodyPr>
          <a:lstStyle>
            <a:lvl1pPr algn="r" defTabSz="914400" rtl="0" eaLnBrk="1" latinLnBrk="0" hangingPunct="1">
              <a:lnSpc>
                <a:spcPct val="90000"/>
              </a:lnSpc>
              <a:spcBef>
                <a:spcPct val="0"/>
              </a:spcBef>
              <a:buNone/>
              <a:defRPr sz="1400" kern="1200">
                <a:solidFill>
                  <a:srgbClr val="222933"/>
                </a:solidFill>
                <a:latin typeface="Segoe UI Light" panose="020B0502040204020203" pitchFamily="34" charset="0"/>
                <a:ea typeface="+mj-ea"/>
                <a:cs typeface="Segoe UI Light" panose="020B0502040204020203" pitchFamily="34" charset="0"/>
              </a:defRPr>
            </a:lvl1pPr>
          </a:lstStyle>
          <a:p>
            <a:r>
              <a:rPr lang="fr-FR" dirty="0">
                <a:solidFill>
                  <a:srgbClr val="141E26"/>
                </a:solidFill>
              </a:rPr>
              <a:t>Java </a:t>
            </a:r>
            <a:r>
              <a:rPr lang="fr-FR" dirty="0" err="1">
                <a:solidFill>
                  <a:srgbClr val="141E26"/>
                </a:solidFill>
              </a:rPr>
              <a:t>Frameworks</a:t>
            </a:r>
            <a:endParaRPr lang="fr-FR" dirty="0">
              <a:solidFill>
                <a:srgbClr val="141E26"/>
              </a:solidFill>
            </a:endParaRPr>
          </a:p>
          <a:p>
            <a:r>
              <a:rPr lang="fr-FR" b="1" cap="all" dirty="0">
                <a:solidFill>
                  <a:srgbClr val="3B518E"/>
                </a:solidFill>
                <a:latin typeface="Segoe UI" panose="020B0502040204020203" pitchFamily="34" charset="0"/>
                <a:cs typeface="Segoe UI" panose="020B0502040204020203" pitchFamily="34" charset="0"/>
              </a:rPr>
              <a:t>Spring data</a:t>
            </a:r>
          </a:p>
        </p:txBody>
      </p:sp>
      <p:pic>
        <p:nvPicPr>
          <p:cNvPr id="9" name="Graphique 8">
            <a:extLst>
              <a:ext uri="{FF2B5EF4-FFF2-40B4-BE49-F238E27FC236}">
                <a16:creationId xmlns:a16="http://schemas.microsoft.com/office/drawing/2014/main" id="{6D568089-B2B3-4769-9325-554149C6E5CA}"/>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54184" y="6124781"/>
            <a:ext cx="528777" cy="528777"/>
          </a:xfrm>
          <a:prstGeom prst="rect">
            <a:avLst/>
          </a:prstGeom>
        </p:spPr>
      </p:pic>
    </p:spTree>
    <p:extLst>
      <p:ext uri="{BB962C8B-B14F-4D97-AF65-F5344CB8AC3E}">
        <p14:creationId xmlns:p14="http://schemas.microsoft.com/office/powerpoint/2010/main" val="11569862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re 1">
            <a:extLst>
              <a:ext uri="{FF2B5EF4-FFF2-40B4-BE49-F238E27FC236}">
                <a16:creationId xmlns:a16="http://schemas.microsoft.com/office/drawing/2014/main" id="{7039B82E-248A-E9BB-B359-FE75DAA2329F}"/>
              </a:ext>
            </a:extLst>
          </p:cNvPr>
          <p:cNvSpPr txBox="1">
            <a:spLocks/>
          </p:cNvSpPr>
          <p:nvPr/>
        </p:nvSpPr>
        <p:spPr>
          <a:xfrm>
            <a:off x="3506876" y="1329151"/>
            <a:ext cx="8330938" cy="4070858"/>
          </a:xfrm>
          <a:prstGeom prst="rect">
            <a:avLst/>
          </a:prstGeom>
          <a:noFill/>
          <a:ln>
            <a:noFill/>
          </a:ln>
        </p:spPr>
        <p:txBody>
          <a:bodyPr vert="horz" wrap="square" lIns="91440" tIns="45720" rIns="91440" bIns="45720" rtlCol="0" anchor="t" anchorCtr="0">
            <a:spAutoFit/>
          </a:bodyPr>
          <a:lstStyle>
            <a:lvl1pPr algn="l" defTabSz="914400" rtl="0" eaLnBrk="1" latinLnBrk="0" hangingPunct="1">
              <a:lnSpc>
                <a:spcPct val="90000"/>
              </a:lnSpc>
              <a:spcBef>
                <a:spcPct val="0"/>
              </a:spcBef>
              <a:buNone/>
              <a:defRPr sz="4400" kern="1200">
                <a:solidFill>
                  <a:schemeClr val="tx1"/>
                </a:solidFill>
                <a:latin typeface="Segoe UI" panose="020B0502040204020203" pitchFamily="34" charset="0"/>
                <a:ea typeface="+mj-ea"/>
                <a:cs typeface="+mj-cs"/>
              </a:defRPr>
            </a:lvl1pPr>
          </a:lstStyle>
          <a:p>
            <a:pPr>
              <a:lnSpc>
                <a:spcPct val="120000"/>
              </a:lnSpc>
            </a:pPr>
            <a:r>
              <a:rPr lang="fr-FR" sz="2400" dirty="0">
                <a:solidFill>
                  <a:srgbClr val="95B258"/>
                </a:solidFill>
              </a:rPr>
              <a:t>Spring Data </a:t>
            </a:r>
            <a:r>
              <a:rPr lang="fr-FR" sz="2400" dirty="0">
                <a:solidFill>
                  <a:srgbClr val="011F39"/>
                </a:solidFill>
              </a:rPr>
              <a:t>introduit la notion de </a:t>
            </a:r>
            <a:r>
              <a:rPr lang="fr-FR" sz="2400" dirty="0">
                <a:solidFill>
                  <a:srgbClr val="95B258"/>
                </a:solidFill>
              </a:rPr>
              <a:t>Repository</a:t>
            </a:r>
          </a:p>
          <a:p>
            <a:pPr>
              <a:lnSpc>
                <a:spcPct val="120000"/>
              </a:lnSpc>
            </a:pPr>
            <a:endParaRPr lang="fr-FR" sz="2400" dirty="0">
              <a:solidFill>
                <a:srgbClr val="95B258"/>
              </a:solidFill>
            </a:endParaRPr>
          </a:p>
          <a:p>
            <a:pPr algn="ctr">
              <a:lnSpc>
                <a:spcPct val="120000"/>
              </a:lnSpc>
            </a:pPr>
            <a:r>
              <a:rPr lang="fr-FR" sz="2400" dirty="0">
                <a:solidFill>
                  <a:srgbClr val="95B258"/>
                </a:solidFill>
              </a:rPr>
              <a:t>Repository&lt;T, ID&gt;</a:t>
            </a:r>
          </a:p>
          <a:p>
            <a:pPr algn="ctr">
              <a:lnSpc>
                <a:spcPct val="120000"/>
              </a:lnSpc>
            </a:pPr>
            <a:endParaRPr lang="fr-FR" sz="1800" dirty="0">
              <a:solidFill>
                <a:srgbClr val="95B258"/>
              </a:solidFill>
            </a:endParaRPr>
          </a:p>
          <a:p>
            <a:pPr marL="342900" indent="-342900">
              <a:lnSpc>
                <a:spcPct val="120000"/>
              </a:lnSpc>
              <a:buFont typeface="Arial" panose="020B0604020202020204" pitchFamily="34" charset="0"/>
              <a:buChar char="•"/>
            </a:pPr>
            <a:r>
              <a:rPr lang="fr-FR" sz="2400" dirty="0">
                <a:solidFill>
                  <a:srgbClr val="011F39"/>
                </a:solidFill>
              </a:rPr>
              <a:t>T </a:t>
            </a:r>
            <a:r>
              <a:rPr lang="fr-FR" sz="2400" dirty="0">
                <a:solidFill>
                  <a:srgbClr val="011F39"/>
                </a:solidFill>
                <a:sym typeface="Wingdings" panose="05000000000000000000" pitchFamily="2" charset="2"/>
              </a:rPr>
              <a:t> correspond au type de l’objet géré par le repository</a:t>
            </a:r>
          </a:p>
          <a:p>
            <a:pPr marL="342900" indent="-342900">
              <a:lnSpc>
                <a:spcPct val="120000"/>
              </a:lnSpc>
              <a:buFont typeface="Arial" panose="020B0604020202020204" pitchFamily="34" charset="0"/>
              <a:buChar char="•"/>
            </a:pPr>
            <a:r>
              <a:rPr lang="fr-FR" sz="2400" dirty="0">
                <a:solidFill>
                  <a:srgbClr val="011F39"/>
                </a:solidFill>
                <a:sym typeface="Wingdings" panose="05000000000000000000" pitchFamily="2" charset="2"/>
              </a:rPr>
              <a:t>ID  correspond au type de la clef de l’objet</a:t>
            </a:r>
          </a:p>
          <a:p>
            <a:pPr marL="342900" indent="-342900">
              <a:lnSpc>
                <a:spcPct val="120000"/>
              </a:lnSpc>
              <a:buFont typeface="Arial" panose="020B0604020202020204" pitchFamily="34" charset="0"/>
              <a:buChar char="•"/>
            </a:pPr>
            <a:endParaRPr lang="fr-FR" sz="2400" dirty="0">
              <a:solidFill>
                <a:srgbClr val="011F39"/>
              </a:solidFill>
              <a:sym typeface="Wingdings" panose="05000000000000000000" pitchFamily="2" charset="2"/>
            </a:endParaRPr>
          </a:p>
          <a:p>
            <a:pPr marL="342900" indent="-342900">
              <a:lnSpc>
                <a:spcPct val="120000"/>
              </a:lnSpc>
              <a:buFont typeface="Arial" panose="020B0604020202020204" pitchFamily="34" charset="0"/>
              <a:buChar char="•"/>
            </a:pPr>
            <a:r>
              <a:rPr lang="fr-FR" sz="2400" dirty="0">
                <a:solidFill>
                  <a:srgbClr val="011F39"/>
                </a:solidFill>
              </a:rPr>
              <a:t>Un repository est une abstraction nous permettant de manipuler les objets du domaine métier</a:t>
            </a:r>
          </a:p>
          <a:p>
            <a:pPr marL="342900" indent="-342900">
              <a:lnSpc>
                <a:spcPct val="120000"/>
              </a:lnSpc>
              <a:buFont typeface="Arial" panose="020B0604020202020204" pitchFamily="34" charset="0"/>
              <a:buChar char="•"/>
            </a:pPr>
            <a:endParaRPr lang="fr-FR" sz="600" dirty="0">
              <a:solidFill>
                <a:srgbClr val="011F39"/>
              </a:solidFill>
            </a:endParaRPr>
          </a:p>
        </p:txBody>
      </p:sp>
      <p:sp>
        <p:nvSpPr>
          <p:cNvPr id="5" name="Espace réservé du texte 19">
            <a:extLst>
              <a:ext uri="{FF2B5EF4-FFF2-40B4-BE49-F238E27FC236}">
                <a16:creationId xmlns:a16="http://schemas.microsoft.com/office/drawing/2014/main" id="{EF71FCD1-EB37-485B-827A-23A3785D6F72}"/>
              </a:ext>
            </a:extLst>
          </p:cNvPr>
          <p:cNvSpPr txBox="1">
            <a:spLocks/>
          </p:cNvSpPr>
          <p:nvPr/>
        </p:nvSpPr>
        <p:spPr>
          <a:xfrm>
            <a:off x="354186" y="1240233"/>
            <a:ext cx="2852415" cy="4421658"/>
          </a:xfrm>
          <a:prstGeom prst="rect">
            <a:avLst/>
          </a:prstGeom>
        </p:spPr>
        <p:txBody>
          <a:bodyPr lIns="0" tIns="0" rIns="0" bIns="0"/>
          <a:lstStyle>
            <a:lvl1pPr marL="0" indent="0" algn="l" defTabSz="914400" rtl="0" eaLnBrk="1" latinLnBrk="0" hangingPunct="1">
              <a:lnSpc>
                <a:spcPct val="90000"/>
              </a:lnSpc>
              <a:spcBef>
                <a:spcPts val="1000"/>
              </a:spcBef>
              <a:buFont typeface="Arial" panose="020B0604020202020204" pitchFamily="34" charset="0"/>
              <a:buNone/>
              <a:defRPr sz="2800" b="1" kern="1200">
                <a:solidFill>
                  <a:schemeClr val="bg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a:solidFill>
                  <a:srgbClr val="3B518E"/>
                </a:solidFill>
              </a:rPr>
              <a:t>Introduction à Spring Data</a:t>
            </a:r>
          </a:p>
        </p:txBody>
      </p:sp>
      <p:sp>
        <p:nvSpPr>
          <p:cNvPr id="6" name="Titre 1">
            <a:extLst>
              <a:ext uri="{FF2B5EF4-FFF2-40B4-BE49-F238E27FC236}">
                <a16:creationId xmlns:a16="http://schemas.microsoft.com/office/drawing/2014/main" id="{48EE39BE-9E8A-4EFB-AA76-646D28DDBF24}"/>
              </a:ext>
            </a:extLst>
          </p:cNvPr>
          <p:cNvSpPr txBox="1">
            <a:spLocks/>
          </p:cNvSpPr>
          <p:nvPr/>
        </p:nvSpPr>
        <p:spPr>
          <a:xfrm>
            <a:off x="3825174" y="428630"/>
            <a:ext cx="8012641" cy="542920"/>
          </a:xfrm>
          <a:prstGeom prst="rect">
            <a:avLst/>
          </a:prstGeom>
        </p:spPr>
        <p:txBody>
          <a:bodyPr lIns="0" tIns="0" rIns="0" bIns="0" anchor="t" anchorCtr="0">
            <a:normAutofit/>
          </a:bodyPr>
          <a:lstStyle>
            <a:lvl1pPr algn="r" defTabSz="914400" rtl="0" eaLnBrk="1" latinLnBrk="0" hangingPunct="1">
              <a:lnSpc>
                <a:spcPct val="90000"/>
              </a:lnSpc>
              <a:spcBef>
                <a:spcPct val="0"/>
              </a:spcBef>
              <a:buNone/>
              <a:defRPr sz="1400" kern="1200">
                <a:solidFill>
                  <a:srgbClr val="222933"/>
                </a:solidFill>
                <a:latin typeface="Segoe UI Light" panose="020B0502040204020203" pitchFamily="34" charset="0"/>
                <a:ea typeface="+mj-ea"/>
                <a:cs typeface="Segoe UI Light" panose="020B0502040204020203" pitchFamily="34" charset="0"/>
              </a:defRPr>
            </a:lvl1pPr>
          </a:lstStyle>
          <a:p>
            <a:r>
              <a:rPr lang="fr-FR" dirty="0">
                <a:solidFill>
                  <a:srgbClr val="141E26"/>
                </a:solidFill>
              </a:rPr>
              <a:t>Java </a:t>
            </a:r>
            <a:r>
              <a:rPr lang="fr-FR" dirty="0" err="1">
                <a:solidFill>
                  <a:srgbClr val="141E26"/>
                </a:solidFill>
              </a:rPr>
              <a:t>Frameworks</a:t>
            </a:r>
            <a:endParaRPr lang="fr-FR" dirty="0">
              <a:solidFill>
                <a:srgbClr val="141E26"/>
              </a:solidFill>
            </a:endParaRPr>
          </a:p>
          <a:p>
            <a:r>
              <a:rPr lang="fr-FR" b="1" cap="all" dirty="0">
                <a:solidFill>
                  <a:srgbClr val="3B518E"/>
                </a:solidFill>
                <a:latin typeface="Segoe UI" panose="020B0502040204020203" pitchFamily="34" charset="0"/>
                <a:cs typeface="Segoe UI" panose="020B0502040204020203" pitchFamily="34" charset="0"/>
              </a:rPr>
              <a:t>Spring data</a:t>
            </a:r>
          </a:p>
        </p:txBody>
      </p:sp>
      <p:pic>
        <p:nvPicPr>
          <p:cNvPr id="9" name="Graphique 8">
            <a:extLst>
              <a:ext uri="{FF2B5EF4-FFF2-40B4-BE49-F238E27FC236}">
                <a16:creationId xmlns:a16="http://schemas.microsoft.com/office/drawing/2014/main" id="{6D568089-B2B3-4769-9325-554149C6E5CA}"/>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54184" y="6124781"/>
            <a:ext cx="528777" cy="528777"/>
          </a:xfrm>
          <a:prstGeom prst="rect">
            <a:avLst/>
          </a:prstGeom>
        </p:spPr>
      </p:pic>
    </p:spTree>
    <p:extLst>
      <p:ext uri="{BB962C8B-B14F-4D97-AF65-F5344CB8AC3E}">
        <p14:creationId xmlns:p14="http://schemas.microsoft.com/office/powerpoint/2010/main" val="7541680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descr="Une image contenant texte, diagramme, Plan, ligne&#10;&#10;Description générée automatiquement">
            <a:extLst>
              <a:ext uri="{FF2B5EF4-FFF2-40B4-BE49-F238E27FC236}">
                <a16:creationId xmlns:a16="http://schemas.microsoft.com/office/drawing/2014/main" id="{A397D23F-1FC3-A655-D4C8-46DD878348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34490" y="428630"/>
            <a:ext cx="7663297" cy="6056476"/>
          </a:xfrm>
          <a:prstGeom prst="rect">
            <a:avLst/>
          </a:prstGeom>
        </p:spPr>
      </p:pic>
      <p:sp>
        <p:nvSpPr>
          <p:cNvPr id="5" name="Espace réservé du texte 19">
            <a:extLst>
              <a:ext uri="{FF2B5EF4-FFF2-40B4-BE49-F238E27FC236}">
                <a16:creationId xmlns:a16="http://schemas.microsoft.com/office/drawing/2014/main" id="{EF71FCD1-EB37-485B-827A-23A3785D6F72}"/>
              </a:ext>
            </a:extLst>
          </p:cNvPr>
          <p:cNvSpPr txBox="1">
            <a:spLocks/>
          </p:cNvSpPr>
          <p:nvPr/>
        </p:nvSpPr>
        <p:spPr>
          <a:xfrm>
            <a:off x="354186" y="1240233"/>
            <a:ext cx="2852415" cy="4421658"/>
          </a:xfrm>
          <a:prstGeom prst="rect">
            <a:avLst/>
          </a:prstGeom>
        </p:spPr>
        <p:txBody>
          <a:bodyPr lIns="0" tIns="0" rIns="0" bIns="0"/>
          <a:lstStyle>
            <a:lvl1pPr marL="0" indent="0" algn="l" defTabSz="914400" rtl="0" eaLnBrk="1" latinLnBrk="0" hangingPunct="1">
              <a:lnSpc>
                <a:spcPct val="90000"/>
              </a:lnSpc>
              <a:spcBef>
                <a:spcPts val="1000"/>
              </a:spcBef>
              <a:buFont typeface="Arial" panose="020B0604020202020204" pitchFamily="34" charset="0"/>
              <a:buNone/>
              <a:defRPr sz="2800" b="1" kern="1200">
                <a:solidFill>
                  <a:schemeClr val="bg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a:solidFill>
                  <a:srgbClr val="3B518E"/>
                </a:solidFill>
              </a:rPr>
              <a:t>Introduction à Spring Data</a:t>
            </a:r>
          </a:p>
        </p:txBody>
      </p:sp>
      <p:sp>
        <p:nvSpPr>
          <p:cNvPr id="6" name="Titre 1">
            <a:extLst>
              <a:ext uri="{FF2B5EF4-FFF2-40B4-BE49-F238E27FC236}">
                <a16:creationId xmlns:a16="http://schemas.microsoft.com/office/drawing/2014/main" id="{48EE39BE-9E8A-4EFB-AA76-646D28DDBF24}"/>
              </a:ext>
            </a:extLst>
          </p:cNvPr>
          <p:cNvSpPr txBox="1">
            <a:spLocks/>
          </p:cNvSpPr>
          <p:nvPr/>
        </p:nvSpPr>
        <p:spPr>
          <a:xfrm>
            <a:off x="3825174" y="428630"/>
            <a:ext cx="8012641" cy="542920"/>
          </a:xfrm>
          <a:prstGeom prst="rect">
            <a:avLst/>
          </a:prstGeom>
        </p:spPr>
        <p:txBody>
          <a:bodyPr lIns="0" tIns="0" rIns="0" bIns="0" anchor="t" anchorCtr="0">
            <a:normAutofit/>
          </a:bodyPr>
          <a:lstStyle>
            <a:lvl1pPr algn="r" defTabSz="914400" rtl="0" eaLnBrk="1" latinLnBrk="0" hangingPunct="1">
              <a:lnSpc>
                <a:spcPct val="90000"/>
              </a:lnSpc>
              <a:spcBef>
                <a:spcPct val="0"/>
              </a:spcBef>
              <a:buNone/>
              <a:defRPr sz="1400" kern="1200">
                <a:solidFill>
                  <a:srgbClr val="222933"/>
                </a:solidFill>
                <a:latin typeface="Segoe UI Light" panose="020B0502040204020203" pitchFamily="34" charset="0"/>
                <a:ea typeface="+mj-ea"/>
                <a:cs typeface="Segoe UI Light" panose="020B0502040204020203" pitchFamily="34" charset="0"/>
              </a:defRPr>
            </a:lvl1pPr>
          </a:lstStyle>
          <a:p>
            <a:r>
              <a:rPr lang="fr-FR" dirty="0">
                <a:solidFill>
                  <a:srgbClr val="141E26"/>
                </a:solidFill>
              </a:rPr>
              <a:t>Java </a:t>
            </a:r>
            <a:r>
              <a:rPr lang="fr-FR" dirty="0" err="1">
                <a:solidFill>
                  <a:srgbClr val="141E26"/>
                </a:solidFill>
              </a:rPr>
              <a:t>Frameworks</a:t>
            </a:r>
            <a:endParaRPr lang="fr-FR" dirty="0">
              <a:solidFill>
                <a:srgbClr val="141E26"/>
              </a:solidFill>
            </a:endParaRPr>
          </a:p>
          <a:p>
            <a:r>
              <a:rPr lang="fr-FR" b="1" cap="all" dirty="0">
                <a:solidFill>
                  <a:srgbClr val="3B518E"/>
                </a:solidFill>
                <a:latin typeface="Segoe UI" panose="020B0502040204020203" pitchFamily="34" charset="0"/>
                <a:cs typeface="Segoe UI" panose="020B0502040204020203" pitchFamily="34" charset="0"/>
              </a:rPr>
              <a:t>Spring data</a:t>
            </a:r>
          </a:p>
        </p:txBody>
      </p:sp>
      <p:pic>
        <p:nvPicPr>
          <p:cNvPr id="9" name="Graphique 8">
            <a:extLst>
              <a:ext uri="{FF2B5EF4-FFF2-40B4-BE49-F238E27FC236}">
                <a16:creationId xmlns:a16="http://schemas.microsoft.com/office/drawing/2014/main" id="{6D568089-B2B3-4769-9325-554149C6E5CA}"/>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54184" y="6124781"/>
            <a:ext cx="528777" cy="528777"/>
          </a:xfrm>
          <a:prstGeom prst="rect">
            <a:avLst/>
          </a:prstGeom>
        </p:spPr>
      </p:pic>
    </p:spTree>
    <p:extLst>
      <p:ext uri="{BB962C8B-B14F-4D97-AF65-F5344CB8AC3E}">
        <p14:creationId xmlns:p14="http://schemas.microsoft.com/office/powerpoint/2010/main" val="12982455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DESIGN_ID_THÈME OFFICE" val="RIT6VH5m"/>
  <p:tag name="ARTICULATE_DESIGN_ID_1_THÈME OFFICE" val="R66cABEG"/>
  <p:tag name="ARTICULATE_SLIDE_COUNT" val="20"/>
  <p:tag name="ARTICULATE_PROJECT_OPEN" val="0"/>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lIns="91440" tIns="45720" rIns="91440" bIns="45720" rtlCol="0" anchor="b">
        <a:normAutofit/>
      </a:bodyPr>
      <a:lstStyle>
        <a:defPPr>
          <a:defRPr sz="2400" dirty="0" smtClean="0"/>
        </a:defPPr>
      </a:lstStyle>
    </a:txDef>
  </a:objectDefaults>
  <a:extraClrSchemeLst/>
  <a:extLst>
    <a:ext uri="{05A4C25C-085E-4340-85A3-A5531E510DB2}">
      <thm15:themeFamily xmlns:thm15="http://schemas.microsoft.com/office/thememl/2012/main" name="ENI-ecole-Informatique-Charte_Graphique-v2023.potx" id="{8DF23D5A-EBA0-4384-9913-53A09D13838D}" vid="{220E91A7-61C3-4B73-AA27-DB095AB2A8A8}"/>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4F3EFB5204D723459553F1AE909AB3D0" ma:contentTypeVersion="15" ma:contentTypeDescription="Crée un document." ma:contentTypeScope="" ma:versionID="8bab029539f42b6040b2ca345d01074d">
  <xsd:schema xmlns:xsd="http://www.w3.org/2001/XMLSchema" xmlns:xs="http://www.w3.org/2001/XMLSchema" xmlns:p="http://schemas.microsoft.com/office/2006/metadata/properties" xmlns:ns2="84f17460-2ce9-4a13-ba7e-618f50074c06" xmlns:ns3="ba394ada-9c4d-4f3d-881a-7e9f447e96a5" targetNamespace="http://schemas.microsoft.com/office/2006/metadata/properties" ma:root="true" ma:fieldsID="0ebe872362ea82d170489b80325a914e" ns2:_="" ns3:_="">
    <xsd:import namespace="84f17460-2ce9-4a13-ba7e-618f50074c06"/>
    <xsd:import namespace="ba394ada-9c4d-4f3d-881a-7e9f447e96a5"/>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LengthInSeconds"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2:MediaServiceLocation"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4f17460-2ce9-4a13-ba7e-618f50074c0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dexed="true" ma:internalName="MediaServiceDateTaken" ma:readOnly="true">
      <xsd:simpleType>
        <xsd:restriction base="dms:Text"/>
      </xsd:simpleType>
    </xsd:element>
    <xsd:element name="MediaLengthInSeconds" ma:index="13" nillable="true" ma:displayName="MediaLengthInSeconds" ma:hidden="true" ma:internalName="MediaLengthInSeconds" ma:readOnly="true">
      <xsd:simpleType>
        <xsd:restriction base="dms:Unknown"/>
      </xsd:simpleType>
    </xsd:element>
    <xsd:element name="lcf76f155ced4ddcb4097134ff3c332f" ma:index="15" nillable="true" ma:taxonomy="true" ma:internalName="lcf76f155ced4ddcb4097134ff3c332f" ma:taxonomyFieldName="MediaServiceImageTags" ma:displayName="Balises d’images" ma:readOnly="false" ma:fieldId="{5cf76f15-5ced-4ddc-b409-7134ff3c332f}" ma:taxonomyMulti="true" ma:sspId="1913a2dd-6951-4a39-aa24-921745c2a732" ma:termSetId="09814cd3-568e-fe90-9814-8d621ff8fb84" ma:anchorId="fba54fb3-c3e1-fe81-a776-ca4b69148c4d" ma:open="true" ma:isKeyword="false">
      <xsd:complexType>
        <xsd:sequence>
          <xsd:element ref="pc:Terms" minOccurs="0" maxOccurs="1"/>
        </xsd:sequence>
      </xsd:complexType>
    </xsd:element>
    <xsd:element name="MediaServiceOCR" ma:index="17" nillable="true" ma:displayName="Extracted Text" ma:internalName="MediaServiceOCR" ma:readOnly="true">
      <xsd:simpleType>
        <xsd:restriction base="dms:Note">
          <xsd:maxLength value="255"/>
        </xsd:restrictio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MediaServiceLocation" ma:index="20" nillable="true" ma:displayName="Location" ma:description="" ma:indexed="true" ma:internalName="MediaServiceLocation" ma:readOnly="true">
      <xsd:simpleType>
        <xsd:restriction base="dms:Text"/>
      </xsd:simpleType>
    </xsd:element>
    <xsd:element name="MediaServiceObjectDetectorVersions" ma:index="21" nillable="true" ma:displayName="MediaServiceObjectDetectorVersions" ma:description="" ma:hidden="true" ma:indexed="true" ma:internalName="MediaServiceObjectDetectorVersions" ma:readOnly="true">
      <xsd:simpleType>
        <xsd:restriction base="dms:Text"/>
      </xsd:simpleType>
    </xsd:element>
    <xsd:element name="MediaServiceSearchProperties" ma:index="22"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ba394ada-9c4d-4f3d-881a-7e9f447e96a5" elementFormDefault="qualified">
    <xsd:import namespace="http://schemas.microsoft.com/office/2006/documentManagement/types"/>
    <xsd:import namespace="http://schemas.microsoft.com/office/infopath/2007/PartnerControls"/>
    <xsd:element name="SharedWithUsers" ma:index="10" nillable="true" ma:displayName="Partagé avec"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Partagé avec détails" ma:internalName="SharedWithDetails" ma:readOnly="true">
      <xsd:simpleType>
        <xsd:restriction base="dms:Note">
          <xsd:maxLength value="255"/>
        </xsd:restriction>
      </xsd:simpleType>
    </xsd:element>
    <xsd:element name="TaxCatchAll" ma:index="16" nillable="true" ma:displayName="Taxonomy Catch All Column" ma:hidden="true" ma:list="{5c9592c2-8559-48b1-9c2e-fbad2026dc9e}" ma:internalName="TaxCatchAll" ma:showField="CatchAllData" ma:web="ba394ada-9c4d-4f3d-881a-7e9f447e96a5">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84f17460-2ce9-4a13-ba7e-618f50074c06">
      <Terms xmlns="http://schemas.microsoft.com/office/infopath/2007/PartnerControls"/>
    </lcf76f155ced4ddcb4097134ff3c332f>
    <TaxCatchAll xmlns="ba394ada-9c4d-4f3d-881a-7e9f447e96a5" xsi:nil="true"/>
  </documentManagement>
</p:properties>
</file>

<file path=customXml/itemProps1.xml><?xml version="1.0" encoding="utf-8"?>
<ds:datastoreItem xmlns:ds="http://schemas.openxmlformats.org/officeDocument/2006/customXml" ds:itemID="{792112B7-675F-4876-9B67-FE360DED350F}">
  <ds:schemaRefs>
    <ds:schemaRef ds:uri="http://schemas.microsoft.com/sharepoint/v3/contenttype/forms"/>
  </ds:schemaRefs>
</ds:datastoreItem>
</file>

<file path=customXml/itemProps2.xml><?xml version="1.0" encoding="utf-8"?>
<ds:datastoreItem xmlns:ds="http://schemas.openxmlformats.org/officeDocument/2006/customXml" ds:itemID="{6A13298B-CF26-4C0E-82A6-4BC1FBE6F0DF}"/>
</file>

<file path=customXml/itemProps3.xml><?xml version="1.0" encoding="utf-8"?>
<ds:datastoreItem xmlns:ds="http://schemas.openxmlformats.org/officeDocument/2006/customXml" ds:itemID="{E0744E35-8DFE-42FB-9B27-EF60FB2821E4}">
  <ds:schemaRefs>
    <ds:schemaRef ds:uri="http://purl.org/dc/elements/1.1/"/>
    <ds:schemaRef ds:uri="http://schemas.microsoft.com/office/2006/metadata/properties"/>
    <ds:schemaRef ds:uri="cfaffce1-5344-4c4f-bfb6-760f0e673929"/>
    <ds:schemaRef ds:uri="http://purl.org/dc/terms/"/>
    <ds:schemaRef ds:uri="http://schemas.openxmlformats.org/package/2006/metadata/core-properties"/>
    <ds:schemaRef ds:uri="http://schemas.microsoft.com/office/infopath/2007/PartnerControls"/>
    <ds:schemaRef ds:uri="http://schemas.microsoft.com/office/2006/documentManagement/types"/>
    <ds:schemaRef ds:uri="ea210992-230b-44bf-b9a2-2f8c10b8863d"/>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ENI-ecole-Informatique-Charte_Graphique-v2023</Template>
  <TotalTime>7888</TotalTime>
  <Words>6985</Words>
  <Application>Microsoft Office PowerPoint</Application>
  <PresentationFormat>Grand écran</PresentationFormat>
  <Paragraphs>1027</Paragraphs>
  <Slides>68</Slides>
  <Notes>58</Notes>
  <HiddenSlides>0</HiddenSlides>
  <MMClips>0</MMClips>
  <ScaleCrop>false</ScaleCrop>
  <HeadingPairs>
    <vt:vector size="6" baseType="variant">
      <vt:variant>
        <vt:lpstr>Polices utilisées</vt:lpstr>
      </vt:variant>
      <vt:variant>
        <vt:i4>11</vt:i4>
      </vt:variant>
      <vt:variant>
        <vt:lpstr>Thème</vt:lpstr>
      </vt:variant>
      <vt:variant>
        <vt:i4>1</vt:i4>
      </vt:variant>
      <vt:variant>
        <vt:lpstr>Titres des diapositives</vt:lpstr>
      </vt:variant>
      <vt:variant>
        <vt:i4>68</vt:i4>
      </vt:variant>
    </vt:vector>
  </HeadingPairs>
  <TitlesOfParts>
    <vt:vector size="80" baseType="lpstr">
      <vt:lpstr>Courier New</vt:lpstr>
      <vt:lpstr>Segoe Script</vt:lpstr>
      <vt:lpstr>Century Gothic</vt:lpstr>
      <vt:lpstr>Georgia</vt:lpstr>
      <vt:lpstr>Arial</vt:lpstr>
      <vt:lpstr>Consolas</vt:lpstr>
      <vt:lpstr>Segoe UI</vt:lpstr>
      <vt:lpstr>Lato</vt:lpstr>
      <vt:lpstr>Segoe UI Light</vt:lpstr>
      <vt:lpstr>Calibri</vt:lpstr>
      <vt:lpstr>Calibri Light</vt:lpstr>
      <vt:lpstr>Thème Office</vt:lpstr>
      <vt:lpstr>Java Frameworks Module 02 – Spring Data</vt:lpstr>
      <vt:lpstr>Présentation PowerPoint</vt:lpstr>
      <vt:lpstr>Présentation de Spring Data</vt:lpstr>
      <vt:lpstr>Introduction à Spring Data</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Nom de la formation</dc:title>
  <dc:creator>Nathalie HERVOCHE</dc:creator>
  <cp:lastModifiedBy>Anne-Lise BAILLE</cp:lastModifiedBy>
  <cp:revision>1473</cp:revision>
  <dcterms:created xsi:type="dcterms:W3CDTF">2023-01-06T06:52:31Z</dcterms:created>
  <dcterms:modified xsi:type="dcterms:W3CDTF">2023-08-03T07:31:22Z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dlc_DocIdItemGuid">
    <vt:lpwstr>f66734b3-83b1-41cc-940e-f23d0c158fc1</vt:lpwstr>
  </property>
  <property fmtid="{D5CDD505-2E9C-101B-9397-08002B2CF9AE}" pid="3" name="ContentTypeId">
    <vt:lpwstr>0x0101004F3EFB5204D723459553F1AE909AB3D0</vt:lpwstr>
  </property>
  <property fmtid="{D5CDD505-2E9C-101B-9397-08002B2CF9AE}" pid="4" name="ArticulateGUID">
    <vt:lpwstr>4C016939-3D63-4BD5-8C4B-0D84325C8D72</vt:lpwstr>
  </property>
  <property fmtid="{D5CDD505-2E9C-101B-9397-08002B2CF9AE}" pid="5" name="ArticulatePath">
    <vt:lpwstr>débuter_powerapps_video_ENI</vt:lpwstr>
  </property>
  <property fmtid="{D5CDD505-2E9C-101B-9397-08002B2CF9AE}" pid="6" name="MediaServiceImageTags">
    <vt:lpwstr/>
  </property>
</Properties>
</file>